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66" r:id="rId6"/>
    <p:sldId id="264" r:id="rId7"/>
    <p:sldId id="265" r:id="rId8"/>
    <p:sldId id="262" r:id="rId9"/>
    <p:sldId id="260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3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3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8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0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7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4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6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00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9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4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C0E3-8DC0-4769-AE25-F45CE1DFAFAE}" type="datetimeFigureOut">
              <a:rPr lang="de-DE" smtClean="0"/>
              <a:t>17.06.2026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2DAD97-C6B3-4851-B198-0AC9928CD32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erfurt.de/studium/im-studium/studium-fundamentale/kontakt-und-sprechzeit" TargetMode="External"/><Relationship Id="rId2" Type="http://schemas.openxmlformats.org/officeDocument/2006/relationships/hyperlink" Target="tel:+49361737512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erfurt.de/studium/im-studium/studium-fundamentale/verteilungsverfahr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D48A3-1804-D792-1FAB-37A996362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Studium Fundamentale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B5527E-D049-2604-8DEA-9CEFB1863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Über den Tellerrand schauen</a:t>
            </a:r>
          </a:p>
          <a:p>
            <a:r>
              <a:rPr lang="de-DE" dirty="0"/>
              <a:t>Den Horizont erweitern</a:t>
            </a:r>
          </a:p>
          <a:p>
            <a:r>
              <a:rPr lang="de-DE" dirty="0"/>
              <a:t>Streiten, um voranzukommen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32006-ADAD-A4EA-A070-8661973E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B10BA-BCC6-0629-8FE2-2B12705F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StuFu</a:t>
            </a:r>
            <a:r>
              <a:rPr lang="de-DE" dirty="0"/>
              <a:t>-Veranstaltungen müssen </a:t>
            </a:r>
            <a:r>
              <a:rPr lang="de-DE" b="1" dirty="0"/>
              <a:t>bestanden</a:t>
            </a:r>
            <a:r>
              <a:rPr lang="de-DE" dirty="0"/>
              <a:t> sein (mind. 4,0 in den Modulen SFIS, SFTS und SFDS sowie ein </a:t>
            </a:r>
            <a:r>
              <a:rPr lang="de-DE" dirty="0" err="1"/>
              <a:t>qT</a:t>
            </a:r>
            <a:r>
              <a:rPr lang="de-DE" dirty="0"/>
              <a:t> mit „+“ in den Modulen SFKS und SFÄS)</a:t>
            </a:r>
          </a:p>
          <a:p>
            <a:r>
              <a:rPr lang="de-DE" dirty="0"/>
              <a:t>Informieren Sie sich im Vorfeld der Anmeldung zu den </a:t>
            </a:r>
            <a:r>
              <a:rPr lang="de-DE" dirty="0" err="1"/>
              <a:t>StuFu</a:t>
            </a:r>
            <a:r>
              <a:rPr lang="de-DE" dirty="0"/>
              <a:t>-Veranstaltungen über deren Inhalt, Termine und die Modulzuordnung im Vorlesungsverzeichnis</a:t>
            </a:r>
          </a:p>
          <a:p>
            <a:r>
              <a:rPr lang="de-DE" dirty="0"/>
              <a:t>Nicht alle </a:t>
            </a:r>
            <a:r>
              <a:rPr lang="de-DE" dirty="0" err="1"/>
              <a:t>StuFu</a:t>
            </a:r>
            <a:r>
              <a:rPr lang="de-DE" dirty="0"/>
              <a:t>-Veranstaltungen werden über das Kursplatzvergabeverfahren verteilt – einige Veranstaltungen (vor allem die Chöre und Ensembles im Modul SFÄS) laufen über die Anmeldung beim Lehrenden</a:t>
            </a:r>
          </a:p>
        </p:txBody>
      </p:sp>
    </p:spTree>
    <p:extLst>
      <p:ext uri="{BB962C8B-B14F-4D97-AF65-F5344CB8AC3E}">
        <p14:creationId xmlns:p14="http://schemas.microsoft.com/office/powerpoint/2010/main" val="22399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192D4-B7DD-A4AD-8911-2801FF78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 </a:t>
            </a:r>
            <a:r>
              <a:rPr lang="de-DE" dirty="0" err="1"/>
              <a:t>StuFU</a:t>
            </a:r>
            <a:r>
              <a:rPr lang="de-DE" dirty="0"/>
              <a:t>-Büro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B5367-6005-CEBE-E883-1043D7AFA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1800" dirty="0"/>
              <a:t>Manja Apfelstädt , M.A. </a:t>
            </a:r>
          </a:p>
          <a:p>
            <a:pPr marL="0" indent="0" algn="ctr">
              <a:buNone/>
            </a:pPr>
            <a:r>
              <a:rPr lang="de-DE" sz="1800" dirty="0"/>
              <a:t>Studium Fundamentale</a:t>
            </a:r>
          </a:p>
          <a:p>
            <a:pPr marL="0" indent="0" algn="ctr">
              <a:buNone/>
            </a:pPr>
            <a:r>
              <a:rPr lang="de-DE" sz="1800" dirty="0"/>
              <a:t>(Dezernat 1: Studium und Lehre)</a:t>
            </a:r>
          </a:p>
          <a:p>
            <a:pPr marL="0" indent="0" algn="ctr">
              <a:buNone/>
            </a:pPr>
            <a:r>
              <a:rPr lang="de-DE" sz="1800" dirty="0"/>
              <a:t>C02 – Verwaltungsgebäude / C02.00.38</a:t>
            </a:r>
          </a:p>
          <a:p>
            <a:pPr marL="0" indent="0" algn="ctr">
              <a:buNone/>
            </a:pPr>
            <a:r>
              <a:rPr lang="de-DE" sz="1800" dirty="0">
                <a:hlinkClick r:id="rId2"/>
              </a:rPr>
              <a:t>+49 361 737-5124</a:t>
            </a:r>
            <a:r>
              <a:rPr lang="de-DE" sz="1800" dirty="0"/>
              <a:t> </a:t>
            </a:r>
          </a:p>
          <a:p>
            <a:pPr marL="0" indent="0" algn="ctr">
              <a:buNone/>
            </a:pPr>
            <a:r>
              <a:rPr lang="de-DE" sz="1800" dirty="0">
                <a:hlinkClick r:id="rId3"/>
              </a:rPr>
              <a:t>stufu@uni-erfurt.de</a:t>
            </a:r>
            <a:r>
              <a:rPr lang="de-DE" sz="1800" dirty="0"/>
              <a:t> </a:t>
            </a:r>
          </a:p>
          <a:p>
            <a:pPr marL="0" indent="0" algn="ctr">
              <a:buNone/>
            </a:pPr>
            <a:r>
              <a:rPr lang="de-DE" sz="1800" b="1" dirty="0"/>
              <a:t>Sprechzeiten: </a:t>
            </a:r>
          </a:p>
          <a:p>
            <a:pPr marL="0" indent="0" algn="ctr">
              <a:buNone/>
            </a:pPr>
            <a:r>
              <a:rPr lang="de-DE" sz="1800" dirty="0"/>
              <a:t>vor Ort im D1: Studium und Lehre: Montag-Donnerstag von 12:00-15:00 Uhr</a:t>
            </a:r>
          </a:p>
          <a:p>
            <a:pPr marL="0" indent="0" algn="ctr">
              <a:buNone/>
            </a:pPr>
            <a:r>
              <a:rPr lang="de-DE" sz="1800" dirty="0" err="1"/>
              <a:t>elefonisch</a:t>
            </a:r>
            <a:r>
              <a:rPr lang="de-DE" sz="1800" dirty="0"/>
              <a:t>: Montag-Freitag, 9:00 Uhr -11:15 Uhr und 15:00 -16:00 Uhr </a:t>
            </a:r>
          </a:p>
        </p:txBody>
      </p:sp>
    </p:spTree>
    <p:extLst>
      <p:ext uri="{BB962C8B-B14F-4D97-AF65-F5344CB8AC3E}">
        <p14:creationId xmlns:p14="http://schemas.microsoft.com/office/powerpoint/2010/main" val="123411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AC803-9714-1584-FF50-4E316CC2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	:				B-RPO-2019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2501F-780F-3D04-06F2-3FA5A4D7B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6A96DE-0057-DABE-A724-0A424B62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5732"/>
            <a:ext cx="4358671" cy="33119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C289A3-EAC9-7685-A484-9B62B82F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2" y="2015732"/>
            <a:ext cx="2999921" cy="3853109"/>
          </a:xfrm>
          <a:prstGeom prst="rect">
            <a:avLst/>
          </a:prstGeom>
        </p:spPr>
      </p:pic>
      <p:pic>
        <p:nvPicPr>
          <p:cNvPr id="10" name="Grafik 9" descr="Wiedergabe mit einfarbiger Füllung">
            <a:extLst>
              <a:ext uri="{FF2B5EF4-FFF2-40B4-BE49-F238E27FC236}">
                <a16:creationId xmlns:a16="http://schemas.microsoft.com/office/drawing/2014/main" id="{CAA8C214-6435-776A-7BB9-BB78C36D0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1700" y="804519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1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34E9D-62B2-03A2-228A-E408F787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Grundlagen: 		</a:t>
            </a:r>
            <a:r>
              <a:rPr lang="de-DE" sz="1800" dirty="0"/>
              <a:t>Prüfungs- und Studienordnungen der 					Hauptfächer</a:t>
            </a:r>
            <a:r>
              <a:rPr lang="de-DE" dirty="0"/>
              <a:t>			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8EBA0B96-C1AB-2B33-DFE0-C4FBF4090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2" y="2161381"/>
            <a:ext cx="5308541" cy="3449638"/>
          </a:xfrm>
        </p:spPr>
      </p:pic>
      <p:pic>
        <p:nvPicPr>
          <p:cNvPr id="20" name="Grafik 19" descr="Wiedergabe mit einfarbiger Füllung">
            <a:extLst>
              <a:ext uri="{FF2B5EF4-FFF2-40B4-BE49-F238E27FC236}">
                <a16:creationId xmlns:a16="http://schemas.microsoft.com/office/drawing/2014/main" id="{0DAE5F4C-A0E7-D24A-8AC2-9DAE38FF5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6190" y="930556"/>
            <a:ext cx="316425" cy="3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FAEEA-CA76-1CBF-0542-A9122F60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Belegung der </a:t>
            </a:r>
            <a:r>
              <a:rPr lang="de-DE" dirty="0" err="1"/>
              <a:t>StuFu</a:t>
            </a:r>
            <a:r>
              <a:rPr lang="de-DE" dirty="0"/>
              <a:t>-Module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193B82-7E7A-572F-7B80-7AAEBAC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StuFu</a:t>
            </a:r>
            <a:r>
              <a:rPr lang="de-DE" dirty="0"/>
              <a:t>-Veranstaltungen/Module werden über das </a:t>
            </a:r>
            <a:r>
              <a:rPr lang="de-DE" b="1" dirty="0"/>
              <a:t>Hauptfach</a:t>
            </a:r>
            <a:r>
              <a:rPr lang="de-DE" dirty="0"/>
              <a:t> belegt</a:t>
            </a:r>
          </a:p>
          <a:p>
            <a:r>
              <a:rPr lang="de-DE" b="1" dirty="0"/>
              <a:t>Grundregel</a:t>
            </a:r>
            <a:r>
              <a:rPr lang="de-DE" dirty="0"/>
              <a:t>: in der Q-Phase müssen insgesamt </a:t>
            </a:r>
            <a:r>
              <a:rPr lang="de-DE" b="1" dirty="0"/>
              <a:t>drei </a:t>
            </a:r>
            <a:r>
              <a:rPr lang="de-DE" b="1" dirty="0" err="1"/>
              <a:t>StuFu</a:t>
            </a:r>
            <a:r>
              <a:rPr lang="de-DE" b="1" dirty="0"/>
              <a:t>-Veranstaltungen à 6 LP erfolgreich</a:t>
            </a:r>
            <a:r>
              <a:rPr lang="de-DE" dirty="0"/>
              <a:t> nachgewiesen werden. Davon gehen </a:t>
            </a:r>
            <a:r>
              <a:rPr lang="de-DE" b="1" dirty="0"/>
              <a:t>zwei benotete </a:t>
            </a:r>
            <a:r>
              <a:rPr lang="de-DE" dirty="0"/>
              <a:t>Veranstaltungen im Umfang von insgesamt </a:t>
            </a:r>
            <a:r>
              <a:rPr lang="de-DE" b="1" dirty="0"/>
              <a:t>12 LP </a:t>
            </a:r>
            <a:r>
              <a:rPr lang="de-DE" dirty="0"/>
              <a:t>in die </a:t>
            </a:r>
            <a:r>
              <a:rPr lang="de-DE" b="1" dirty="0"/>
              <a:t>Bachelornote</a:t>
            </a:r>
            <a:r>
              <a:rPr lang="de-DE" dirty="0"/>
              <a:t> ein.</a:t>
            </a:r>
          </a:p>
          <a:p>
            <a:r>
              <a:rPr lang="de-DE" dirty="0"/>
              <a:t>Möglichkeiten:  Wahl zwischen </a:t>
            </a:r>
            <a:r>
              <a:rPr lang="de-DE" b="1" dirty="0"/>
              <a:t>zwei benoteten </a:t>
            </a:r>
            <a:r>
              <a:rPr lang="de-DE" dirty="0"/>
              <a:t>Veranstaltungen und </a:t>
            </a:r>
            <a:r>
              <a:rPr lang="de-DE" b="1" dirty="0"/>
              <a:t>einer unbenoteten </a:t>
            </a:r>
            <a:r>
              <a:rPr lang="de-DE" dirty="0"/>
              <a:t>Veranstaltung (</a:t>
            </a:r>
            <a:r>
              <a:rPr lang="de-DE" dirty="0" err="1"/>
              <a:t>z.Bsp</a:t>
            </a:r>
            <a:r>
              <a:rPr lang="de-DE" dirty="0"/>
              <a:t>.: 1xSFIS, 1xSFTS und 1xSFÄS) oder </a:t>
            </a:r>
            <a:r>
              <a:rPr lang="de-DE" b="1" dirty="0"/>
              <a:t>drei benotete </a:t>
            </a:r>
            <a:r>
              <a:rPr lang="de-DE" dirty="0"/>
              <a:t>Veranstaltungen, von denen am Ende die zwei bestbenoteten Veranstaltungen in die B-Endnote einfließen (z. Bsp.: 2xSFIS und 1xSFTS)</a:t>
            </a:r>
          </a:p>
        </p:txBody>
      </p:sp>
    </p:spTree>
    <p:extLst>
      <p:ext uri="{BB962C8B-B14F-4D97-AF65-F5344CB8AC3E}">
        <p14:creationId xmlns:p14="http://schemas.microsoft.com/office/powerpoint/2010/main" val="122380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58AB7-5814-AAEF-2500-986F89C1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ED943D-0D7F-C35F-438E-B73C8810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34204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Module </a:t>
            </a:r>
            <a:r>
              <a:rPr lang="de-DE" b="1" dirty="0"/>
              <a:t>mit Modulprüfungen </a:t>
            </a:r>
            <a:r>
              <a:rPr lang="de-DE" dirty="0"/>
              <a:t>müssen mit einer Modulprüfung abschließen! Eine Belegung dieser Veranstaltungen auf </a:t>
            </a:r>
            <a:r>
              <a:rPr lang="de-DE" dirty="0" err="1"/>
              <a:t>qT</a:t>
            </a:r>
            <a:r>
              <a:rPr lang="de-DE" dirty="0"/>
              <a:t> ist nicht möglich! 		SFIS, SFTS, SFDS</a:t>
            </a:r>
          </a:p>
          <a:p>
            <a:r>
              <a:rPr lang="de-DE" dirty="0"/>
              <a:t>Module </a:t>
            </a:r>
            <a:r>
              <a:rPr lang="de-DE" b="1" dirty="0"/>
              <a:t>ohne Modulprüfungen </a:t>
            </a:r>
            <a:r>
              <a:rPr lang="de-DE" dirty="0"/>
              <a:t>sind: 				SFÄS, SFKS</a:t>
            </a:r>
          </a:p>
          <a:p>
            <a:pPr marL="0" indent="0">
              <a:buNone/>
            </a:pPr>
            <a:r>
              <a:rPr lang="de-DE" dirty="0"/>
              <a:t>Diese Module schließen nur mit </a:t>
            </a:r>
            <a:r>
              <a:rPr lang="de-DE" dirty="0" err="1"/>
              <a:t>qT</a:t>
            </a:r>
            <a:r>
              <a:rPr lang="de-DE" dirty="0"/>
              <a:t> ab, die Studienleistung für diese Lehrveranstaltungen muss erbracht werden und mit „+“ bewertet werden!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Prüfungsleistungen für </a:t>
            </a:r>
            <a:r>
              <a:rPr lang="de-DE" dirty="0" err="1"/>
              <a:t>StuFu</a:t>
            </a:r>
            <a:r>
              <a:rPr lang="de-DE" dirty="0"/>
              <a:t>-Veranstaltungen: die PL sind in den Modulbeschreibungen der jeweiligen Studienordnungen vermerkt.</a:t>
            </a:r>
          </a:p>
        </p:txBody>
      </p:sp>
      <p:pic>
        <p:nvPicPr>
          <p:cNvPr id="7" name="Grafik 6" descr="Pfeil nach rechts mit einfarbiger Füllung">
            <a:extLst>
              <a:ext uri="{FF2B5EF4-FFF2-40B4-BE49-F238E27FC236}">
                <a16:creationId xmlns:a16="http://schemas.microsoft.com/office/drawing/2014/main" id="{0D42359F-574E-3FE8-C985-F7A38A61B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0873" y="2417618"/>
            <a:ext cx="457200" cy="457200"/>
          </a:xfrm>
          <a:prstGeom prst="rect">
            <a:avLst/>
          </a:prstGeom>
        </p:spPr>
      </p:pic>
      <p:pic>
        <p:nvPicPr>
          <p:cNvPr id="9" name="Grafik 8" descr="Pfeil nach rechts mit einfarbiger Füllung">
            <a:extLst>
              <a:ext uri="{FF2B5EF4-FFF2-40B4-BE49-F238E27FC236}">
                <a16:creationId xmlns:a16="http://schemas.microsoft.com/office/drawing/2014/main" id="{379DC25B-F69B-7BCD-4061-C52B0E16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0873" y="2971800"/>
            <a:ext cx="457200" cy="457200"/>
          </a:xfrm>
          <a:prstGeom prst="rect">
            <a:avLst/>
          </a:prstGeom>
        </p:spPr>
      </p:pic>
      <p:pic>
        <p:nvPicPr>
          <p:cNvPr id="11" name="Grafik 10" descr="Kommentar (wichtig) mit einfarbiger Füllung">
            <a:extLst>
              <a:ext uri="{FF2B5EF4-FFF2-40B4-BE49-F238E27FC236}">
                <a16:creationId xmlns:a16="http://schemas.microsoft.com/office/drawing/2014/main" id="{BE26F84A-8586-E129-3EA1-46A701A11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8218" y="7332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EC1F6-58A9-E674-A3BD-B1E4B26A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Module im </a:t>
            </a:r>
            <a:r>
              <a:rPr lang="de-DE" dirty="0" err="1"/>
              <a:t>stufu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76F614-CE84-237A-944A-FD755F08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SFIS – Interdisziplinäre Studien 		Modul mit Modulprüfung</a:t>
            </a:r>
          </a:p>
          <a:p>
            <a:r>
              <a:rPr lang="de-DE" dirty="0"/>
              <a:t>SFTS – Transdisziplinäre Studien		Modul mit Modulprüfung</a:t>
            </a:r>
          </a:p>
          <a:p>
            <a:r>
              <a:rPr lang="de-DE" dirty="0"/>
              <a:t>SFDS – Disziplinäre Studien		Modul mit Modulprüfung</a:t>
            </a:r>
          </a:p>
          <a:p>
            <a:r>
              <a:rPr lang="de-DE" dirty="0"/>
              <a:t>SFÄS – Ästhetische Studien		Modul mit Studienleistung, </a:t>
            </a:r>
            <a:r>
              <a:rPr lang="de-DE" dirty="0" err="1"/>
              <a:t>qT</a:t>
            </a:r>
            <a:r>
              <a:rPr lang="de-DE" dirty="0"/>
              <a:t> </a:t>
            </a:r>
          </a:p>
          <a:p>
            <a:r>
              <a:rPr lang="de-DE" dirty="0"/>
              <a:t>SFKS – Kommunikative Studien		Modul mit Studienleistung, </a:t>
            </a:r>
            <a:r>
              <a:rPr lang="de-DE" dirty="0" err="1"/>
              <a:t>qT</a:t>
            </a:r>
            <a:endParaRPr lang="de-DE" dirty="0"/>
          </a:p>
        </p:txBody>
      </p:sp>
      <p:pic>
        <p:nvPicPr>
          <p:cNvPr id="5" name="Grafik 4" descr="Pfeil nach rechts mit einfarbiger Füllung">
            <a:extLst>
              <a:ext uri="{FF2B5EF4-FFF2-40B4-BE49-F238E27FC236}">
                <a16:creationId xmlns:a16="http://schemas.microsoft.com/office/drawing/2014/main" id="{214D719E-2420-3435-0F4C-D7207D51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1450" y="2015732"/>
            <a:ext cx="457200" cy="457200"/>
          </a:xfrm>
          <a:prstGeom prst="rect">
            <a:avLst/>
          </a:prstGeom>
        </p:spPr>
      </p:pic>
      <p:pic>
        <p:nvPicPr>
          <p:cNvPr id="6" name="Grafik 5" descr="Pfeil nach rechts mit einfarbiger Füllung">
            <a:extLst>
              <a:ext uri="{FF2B5EF4-FFF2-40B4-BE49-F238E27FC236}">
                <a16:creationId xmlns:a16="http://schemas.microsoft.com/office/drawing/2014/main" id="{6B04AC55-0485-FC63-2719-3C5CCD6A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1450" y="2561832"/>
            <a:ext cx="457200" cy="457200"/>
          </a:xfrm>
          <a:prstGeom prst="rect">
            <a:avLst/>
          </a:prstGeom>
        </p:spPr>
      </p:pic>
      <p:pic>
        <p:nvPicPr>
          <p:cNvPr id="7" name="Grafik 6" descr="Pfeil nach rechts mit einfarbiger Füllung">
            <a:extLst>
              <a:ext uri="{FF2B5EF4-FFF2-40B4-BE49-F238E27FC236}">
                <a16:creationId xmlns:a16="http://schemas.microsoft.com/office/drawing/2014/main" id="{02E250AD-E8F6-A769-5408-104776AE1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1450" y="3019032"/>
            <a:ext cx="457200" cy="457200"/>
          </a:xfrm>
          <a:prstGeom prst="rect">
            <a:avLst/>
          </a:prstGeom>
        </p:spPr>
      </p:pic>
      <p:pic>
        <p:nvPicPr>
          <p:cNvPr id="8" name="Grafik 7" descr="Pfeil nach rechts mit einfarbiger Füllung">
            <a:extLst>
              <a:ext uri="{FF2B5EF4-FFF2-40B4-BE49-F238E27FC236}">
                <a16:creationId xmlns:a16="http://schemas.microsoft.com/office/drawing/2014/main" id="{9B3256A5-1D4E-3408-1C37-53D2289E4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457" y="3512438"/>
            <a:ext cx="457200" cy="457200"/>
          </a:xfrm>
          <a:prstGeom prst="rect">
            <a:avLst/>
          </a:prstGeom>
        </p:spPr>
      </p:pic>
      <p:pic>
        <p:nvPicPr>
          <p:cNvPr id="9" name="Grafik 8" descr="Pfeil nach rechts mit einfarbiger Füllung">
            <a:extLst>
              <a:ext uri="{FF2B5EF4-FFF2-40B4-BE49-F238E27FC236}">
                <a16:creationId xmlns:a16="http://schemas.microsoft.com/office/drawing/2014/main" id="{5452355A-E827-23E9-4D5B-25AD6C26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751" y="40140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3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D6ED0-2432-F212-204C-25F0FFF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26716"/>
          </a:xfrm>
        </p:spPr>
        <p:txBody>
          <a:bodyPr>
            <a:normAutofit/>
          </a:bodyPr>
          <a:lstStyle/>
          <a:p>
            <a:r>
              <a:rPr lang="de-DE" sz="2400" dirty="0"/>
              <a:t>Weitere SF-DS-Module (O-Phasenmodule anderer Fächer)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8A66459-69AC-8913-46C9-2D4DFF737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4" y="1960464"/>
            <a:ext cx="4580710" cy="3929669"/>
          </a:xfr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5162840-F97A-7698-DE8C-CBBD9ECFA419}"/>
              </a:ext>
            </a:extLst>
          </p:cNvPr>
          <p:cNvSpPr txBox="1"/>
          <p:nvPr/>
        </p:nvSpPr>
        <p:spPr>
          <a:xfrm>
            <a:off x="5775037" y="2078638"/>
            <a:ext cx="61006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Weitere Studium-Fundamentale-Angebote (unter E.L.V.I.S./</a:t>
            </a:r>
            <a:r>
              <a:rPr lang="de-DE" b="1" dirty="0"/>
              <a:t>Meine Lehrveranstaltungen</a:t>
            </a:r>
            <a:r>
              <a:rPr lang="de-DE" dirty="0"/>
              <a:t>/Bachelor/Weitere </a:t>
            </a:r>
            <a:r>
              <a:rPr lang="de-DE" b="1" dirty="0"/>
              <a:t>SF-DS-Angebote</a:t>
            </a:r>
            <a:r>
              <a:rPr lang="de-DE" dirty="0"/>
              <a:t>)   	</a:t>
            </a:r>
          </a:p>
          <a:p>
            <a:r>
              <a:rPr lang="de-DE" dirty="0"/>
              <a:t>Diese Module zum Studium Fundamentale können aus dem Angebot von in den Prüfungsordnungen an-</a:t>
            </a:r>
          </a:p>
          <a:p>
            <a:r>
              <a:rPr lang="de-DE" dirty="0"/>
              <a:t>derer Bachelor-Fächer ausdrücklich auch für fachfremde Studierende freigegebenen Einführungsmodulen (je-</a:t>
            </a:r>
          </a:p>
          <a:p>
            <a:r>
              <a:rPr lang="de-DE" dirty="0" err="1"/>
              <a:t>weils</a:t>
            </a:r>
            <a:r>
              <a:rPr lang="de-DE" dirty="0"/>
              <a:t> im Umfang von 6 LP/ECTS) gewählt werden. Diese werden in jedem Semester über das </a:t>
            </a:r>
            <a:r>
              <a:rPr lang="de-DE" dirty="0" err="1"/>
              <a:t>Vorlesungsver</a:t>
            </a:r>
            <a:r>
              <a:rPr lang="de-DE" dirty="0"/>
              <a:t>-</a:t>
            </a:r>
          </a:p>
          <a:p>
            <a:r>
              <a:rPr lang="de-DE" dirty="0" err="1"/>
              <a:t>zeichnis</a:t>
            </a:r>
            <a:r>
              <a:rPr lang="de-DE" dirty="0"/>
              <a:t> unter „Weitere Studium-Fundamentale-Angebote“ aufgeführt und können darunter belegt werden. 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85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20F0C-3A9C-34A0-61AE-85C97847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400" dirty="0"/>
              <a:t>Modul </a:t>
            </a:r>
            <a:r>
              <a:rPr lang="de-DE" sz="2400" b="1" dirty="0"/>
              <a:t>SPäd260BWG</a:t>
            </a:r>
            <a:r>
              <a:rPr lang="de-DE" sz="2400" dirty="0"/>
              <a:t> – Bildungswissenschaftliche </a:t>
            </a:r>
            <a:r>
              <a:rPr lang="de-DE" sz="2400" dirty="0" err="1"/>
              <a:t>grundlagen</a:t>
            </a:r>
            <a:br>
              <a:rPr lang="de-DE" sz="2400" dirty="0"/>
            </a:br>
            <a:r>
              <a:rPr lang="de-DE" sz="2400" dirty="0"/>
              <a:t>Pflichtmodul für Studierende auf Lehramt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6FC8A7-DE6B-8519-BFD7-E2E735EE0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Zugangsvoraussetzung für alle </a:t>
            </a:r>
            <a:r>
              <a:rPr lang="de-DE" dirty="0" err="1"/>
              <a:t>MEd</a:t>
            </a:r>
            <a:r>
              <a:rPr lang="de-DE" dirty="0"/>
              <a:t>-Studiengänge (Master </a:t>
            </a:r>
            <a:r>
              <a:rPr lang="de-DE" dirty="0" err="1"/>
              <a:t>of</a:t>
            </a:r>
            <a:r>
              <a:rPr lang="de-DE" dirty="0"/>
              <a:t> Education)</a:t>
            </a:r>
          </a:p>
          <a:p>
            <a:r>
              <a:rPr lang="de-DE" dirty="0"/>
              <a:t>In folgenden Hauptfächern kann das Modul als Pflicht/Wahlpflichtmodul für das Hauptfach belegt werden: B </a:t>
            </a:r>
            <a:r>
              <a:rPr lang="de-DE" dirty="0" err="1"/>
              <a:t>Fö</a:t>
            </a:r>
            <a:r>
              <a:rPr lang="de-DE" dirty="0"/>
              <a:t> 2021, B Kun 2021, B Mus 2021, B </a:t>
            </a:r>
            <a:r>
              <a:rPr lang="de-DE" dirty="0" err="1"/>
              <a:t>Ppäd</a:t>
            </a:r>
            <a:r>
              <a:rPr lang="de-DE" dirty="0"/>
              <a:t> 2021, B </a:t>
            </a:r>
            <a:r>
              <a:rPr lang="de-DE" dirty="0" err="1"/>
              <a:t>Tec</a:t>
            </a:r>
            <a:r>
              <a:rPr lang="de-DE" dirty="0"/>
              <a:t> 2021</a:t>
            </a:r>
          </a:p>
          <a:p>
            <a:r>
              <a:rPr lang="de-DE" dirty="0"/>
              <a:t>Studierende der übrigen B-Lehramtsstudiengänge können dieses Modul unter den „Weitere Studium-Fundamentale-Angebote“ belegen und als </a:t>
            </a:r>
            <a:r>
              <a:rPr lang="de-DE" dirty="0" err="1"/>
              <a:t>StuFu</a:t>
            </a:r>
            <a:r>
              <a:rPr lang="de-DE" dirty="0"/>
              <a:t>-Modul anrechnen lassen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04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80536-9713-6E30-4BFA-63690B53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den </a:t>
            </a:r>
            <a:r>
              <a:rPr lang="de-DE" dirty="0" err="1"/>
              <a:t>StuFu</a:t>
            </a:r>
            <a:r>
              <a:rPr lang="de-DE" dirty="0"/>
              <a:t>-Veranstaltungen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BD153F-8A2B-4F6F-9D7B-177F4B4E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Die Anmeldung zu den </a:t>
            </a:r>
            <a:r>
              <a:rPr lang="de-DE" dirty="0" err="1"/>
              <a:t>StuFu</a:t>
            </a:r>
            <a:r>
              <a:rPr lang="de-DE" dirty="0"/>
              <a:t>-Lehrveranstaltungen erfolgt über das Kursplatzvergabe-System (MOSES von </a:t>
            </a:r>
            <a:r>
              <a:rPr lang="de-DE" dirty="0" err="1"/>
              <a:t>MathPlan</a:t>
            </a:r>
            <a:r>
              <a:rPr lang="de-DE" dirty="0"/>
              <a:t>)</a:t>
            </a:r>
          </a:p>
          <a:p>
            <a:r>
              <a:rPr lang="de-DE" dirty="0"/>
              <a:t>Sie loggen sich über einen Link mit Ihren üblichen Anmeldedaten ein und können Präferenzen abgeben</a:t>
            </a:r>
          </a:p>
          <a:p>
            <a:r>
              <a:rPr lang="de-DE" dirty="0"/>
              <a:t>Die Vergabe der Plätze wird direkt in MOSES veröffentlicht</a:t>
            </a:r>
          </a:p>
          <a:p>
            <a:r>
              <a:rPr lang="de-DE" dirty="0"/>
              <a:t>Die Termine für die Anmeldung und den Link finden Sie im Kommentar der </a:t>
            </a:r>
            <a:r>
              <a:rPr lang="de-DE" dirty="0" err="1"/>
              <a:t>StuFu</a:t>
            </a:r>
            <a:r>
              <a:rPr lang="de-DE" dirty="0"/>
              <a:t>-Veranstaltungen im Vorlesungsverzeichnis und auf der </a:t>
            </a:r>
            <a:r>
              <a:rPr lang="de-DE" dirty="0" err="1"/>
              <a:t>StuFu</a:t>
            </a:r>
            <a:r>
              <a:rPr lang="de-DE" dirty="0"/>
              <a:t>-Website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https://www.uni-erfurt.de/studium/im-studium/studium-fundamentale/verteilungsverfahren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923577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Katalog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Katalog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TM10001114[[fn=Katalog]]</Template>
  <TotalTime>0</TotalTime>
  <Words>640</Words>
  <Application>Microsoft Office PowerPoint</Application>
  <PresentationFormat>Breitbild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Katalog</vt:lpstr>
      <vt:lpstr>Studium Fundamentale</vt:lpstr>
      <vt:lpstr>Grundlagen :    B-RPO-2019 </vt:lpstr>
      <vt:lpstr>Grundlagen:   Prüfungs- und Studienordnungen der      Hauptfächer   </vt:lpstr>
      <vt:lpstr>Belegung der StuFu-Module</vt:lpstr>
      <vt:lpstr>Prüfungsleistungen</vt:lpstr>
      <vt:lpstr>Die Module im stufu</vt:lpstr>
      <vt:lpstr>Weitere SF-DS-Module (O-Phasenmodule anderer Fächer)</vt:lpstr>
      <vt:lpstr>Modul SPäd260BWG – Bildungswissenschaftliche grundlagen Pflichtmodul für Studierende auf Lehramt</vt:lpstr>
      <vt:lpstr>Anmeldung zu den StuFu-Veranstaltungen</vt:lpstr>
      <vt:lpstr>Wichtige Hinweise</vt:lpstr>
      <vt:lpstr>Kontakt StuFU-Büro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Manja Apfelstädt</dc:creator>
  <cp:lastModifiedBy>Manja Apfelstädt</cp:lastModifiedBy>
  <cp:revision>12</cp:revision>
  <dcterms:created xsi:type="dcterms:W3CDTF">2026-06-04T13:47:31Z</dcterms:created>
  <dcterms:modified xsi:type="dcterms:W3CDTF">2026-06-17T12:41:09Z</dcterms:modified>
</cp:coreProperties>
</file>