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0" r:id="rId2"/>
    <p:sldId id="266" r:id="rId3"/>
    <p:sldId id="268" r:id="rId4"/>
    <p:sldId id="285" r:id="rId5"/>
    <p:sldId id="286" r:id="rId6"/>
    <p:sldId id="27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6" r:id="rId15"/>
    <p:sldId id="297" r:id="rId16"/>
    <p:sldId id="298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Startseiten" id="{9774CC23-12F7-474A-87DA-E9098558E710}">
          <p14:sldIdLst>
            <p14:sldId id="300"/>
            <p14:sldId id="266"/>
            <p14:sldId id="268"/>
            <p14:sldId id="285"/>
            <p14:sldId id="286"/>
          </p14:sldIdLst>
        </p14:section>
        <p14:section name="Inhalt" id="{8B830A92-6B90-544D-96FE-3E1955C4112E}">
          <p14:sldIdLst>
            <p14:sldId id="277"/>
            <p14:sldId id="288"/>
            <p14:sldId id="289"/>
            <p14:sldId id="290"/>
            <p14:sldId id="291"/>
            <p14:sldId id="292"/>
            <p14:sldId id="293"/>
            <p14:sldId id="294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7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008A76"/>
    <a:srgbClr val="009999"/>
    <a:srgbClr val="988F8F"/>
    <a:srgbClr val="F4C000"/>
    <a:srgbClr val="4CB385"/>
    <a:srgbClr val="E86159"/>
    <a:srgbClr val="247E9D"/>
    <a:srgbClr val="464344"/>
    <a:srgbClr val="7A7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79"/>
    <p:restoredTop sz="79724"/>
  </p:normalViewPr>
  <p:slideViewPr>
    <p:cSldViewPr snapToGrid="0" snapToObjects="1">
      <p:cViewPr varScale="1">
        <p:scale>
          <a:sx n="65" d="100"/>
          <a:sy n="65" d="100"/>
        </p:scale>
        <p:origin x="1314" y="78"/>
      </p:cViewPr>
      <p:guideLst>
        <p:guide orient="horz" pos="3072"/>
        <p:guide pos="7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1pPr>
    <a:lvl2pPr indent="2286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2pPr>
    <a:lvl3pPr indent="4572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3pPr>
    <a:lvl4pPr indent="6858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4pPr>
    <a:lvl5pPr indent="9144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5pPr>
    <a:lvl6pPr indent="11430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6pPr>
    <a:lvl7pPr indent="13716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7pPr>
    <a:lvl8pPr indent="16002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8pPr>
    <a:lvl9pPr indent="1828800" defTabSz="457200" latinLnBrk="0">
      <a:lnSpc>
        <a:spcPct val="117999"/>
      </a:lnSpc>
      <a:defRPr sz="2200">
        <a:latin typeface="Noto Serif"/>
        <a:ea typeface="Noto Serif"/>
        <a:cs typeface="Noto Serif"/>
        <a:sym typeface="Noto Serif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Das ist eine Startfolie, die zum Platzieren von Titeln genutzt werden kann. Das Bild im Hintergrund können Sie austauschen.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25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18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813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496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378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58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69641" y="3605843"/>
            <a:ext cx="10464800" cy="42700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2420"/>
              </a:lnSpc>
              <a:spcBef>
                <a:spcPts val="0"/>
              </a:spcBef>
              <a:buSzTx/>
              <a:buNone/>
              <a:defRPr sz="1600"/>
            </a:lvl1pPr>
            <a:lvl2pPr marL="0" indent="0">
              <a:lnSpc>
                <a:spcPts val="2420"/>
              </a:lnSpc>
              <a:spcBef>
                <a:spcPts val="0"/>
              </a:spcBef>
              <a:buSzTx/>
              <a:buNone/>
              <a:defRPr sz="1600"/>
            </a:lvl2pPr>
            <a:lvl3pPr marL="0" indent="0">
              <a:lnSpc>
                <a:spcPts val="2420"/>
              </a:lnSpc>
              <a:spcBef>
                <a:spcPts val="0"/>
              </a:spcBef>
              <a:buSzTx/>
              <a:buNone/>
              <a:defRPr sz="1600"/>
            </a:lvl3pPr>
            <a:lvl4pPr marL="0" indent="0">
              <a:lnSpc>
                <a:spcPts val="2420"/>
              </a:lnSpc>
              <a:spcBef>
                <a:spcPts val="0"/>
              </a:spcBef>
              <a:buSzTx/>
              <a:buNone/>
              <a:defRPr sz="1600"/>
            </a:lvl4pPr>
            <a:lvl5pPr marL="0" indent="0">
              <a:lnSpc>
                <a:spcPts val="2420"/>
              </a:lnSpc>
              <a:spcBef>
                <a:spcPts val="0"/>
              </a:spcBef>
              <a:buSzTx/>
              <a:buNone/>
              <a:defRPr sz="1600"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Titeltext">
            <a:extLst>
              <a:ext uri="{FF2B5EF4-FFF2-40B4-BE49-F238E27FC236}">
                <a16:creationId xmlns:a16="http://schemas.microsoft.com/office/drawing/2014/main" id="{C6B106A2-2C2B-2E46-8B69-0866F5E9A9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8160" y="1047630"/>
            <a:ext cx="983914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E3B6031B-33E2-4A4A-BC73-CE4989F86CB0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69641" y="3605843"/>
            <a:ext cx="10464800" cy="42700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000"/>
            </a:lvl1pPr>
            <a:lvl2pPr marL="342900" indent="-34290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000"/>
            </a:lvl2pPr>
            <a:lvl3pPr marL="342900" indent="-34290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000"/>
            </a:lvl3pPr>
            <a:lvl4pPr marL="342900" indent="-34290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000"/>
            </a:lvl4pPr>
            <a:lvl5pPr marL="342900" indent="-34290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000"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  <a:endParaRPr lang="de-DE" dirty="0"/>
          </a:p>
          <a:p>
            <a:endParaRPr dirty="0"/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  <a:endParaRPr lang="de-DE" dirty="0"/>
          </a:p>
          <a:p>
            <a:pPr lvl="1"/>
            <a:endParaRPr dirty="0"/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  <a:endParaRPr lang="de-DE" dirty="0"/>
          </a:p>
          <a:p>
            <a:pPr lvl="2"/>
            <a:endParaRPr dirty="0"/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  <a:endParaRPr lang="de-DE" dirty="0"/>
          </a:p>
          <a:p>
            <a:pPr lvl="3"/>
            <a:endParaRPr dirty="0"/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9" name="Titeltext">
            <a:extLst>
              <a:ext uri="{FF2B5EF4-FFF2-40B4-BE49-F238E27FC236}">
                <a16:creationId xmlns:a16="http://schemas.microsoft.com/office/drawing/2014/main" id="{8736D827-8E72-BE40-A136-D4335C9525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8160" y="1047630"/>
            <a:ext cx="983914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Titeltext">
            <a:extLst>
              <a:ext uri="{FF2B5EF4-FFF2-40B4-BE49-F238E27FC236}">
                <a16:creationId xmlns:a16="http://schemas.microsoft.com/office/drawing/2014/main" id="{7AC85E90-5394-624F-A6B0-879F19087F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2004" y="1047630"/>
            <a:ext cx="1119349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ctr">
              <a:defRPr sz="3200"/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8" name="Textebene 1…">
            <a:extLst>
              <a:ext uri="{FF2B5EF4-FFF2-40B4-BE49-F238E27FC236}">
                <a16:creationId xmlns:a16="http://schemas.microsoft.com/office/drawing/2014/main" id="{3DA92108-3F83-194E-8534-FDC295E20D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2004" y="3605843"/>
            <a:ext cx="11193492" cy="42700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xfrm>
            <a:off x="1164609" y="1047630"/>
            <a:ext cx="9959915" cy="2159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xfrm>
            <a:off x="1164609" y="3645978"/>
            <a:ext cx="10808855" cy="5211074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1169642" y="1270000"/>
            <a:ext cx="9820412" cy="72136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169641" y="6362700"/>
            <a:ext cx="10464800" cy="2872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200">
                <a:latin typeface="Noto Sans Regular"/>
                <a:ea typeface="Noto Sans Regular"/>
                <a:cs typeface="Noto Sans Regular"/>
                <a:sym typeface="Noto Sans Regular"/>
              </a:defRPr>
            </a:lvl1pPr>
          </a:lstStyle>
          <a:p>
            <a:r>
              <a:rPr lang="de-DE" dirty="0"/>
              <a:t>Zitatquelle</a:t>
            </a:r>
            <a:endParaRPr dirty="0"/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169641" y="3954293"/>
            <a:ext cx="10464800" cy="3488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b="1" i="1">
                <a:latin typeface="NotoSerif-SemiCondensedSemiBold"/>
                <a:ea typeface="NotoSerif-SemiCondensedSemiBold"/>
                <a:cs typeface="NotoSerif-SemiCondensedSemiBold"/>
                <a:sym typeface="NotoSerif-SemiCondensedSemiBold"/>
              </a:defRPr>
            </a:lvl1pPr>
          </a:lstStyle>
          <a:p>
            <a:r>
              <a:rPr dirty="0"/>
              <a:t>„</a:t>
            </a:r>
            <a:r>
              <a:rPr lang="de-DE" dirty="0"/>
              <a:t>Kleines </a:t>
            </a:r>
            <a:r>
              <a:rPr dirty="0" err="1"/>
              <a:t>Zitat</a:t>
            </a:r>
            <a:r>
              <a:rPr dirty="0"/>
              <a:t> </a:t>
            </a:r>
            <a:r>
              <a:rPr dirty="0" err="1"/>
              <a:t>hier</a:t>
            </a:r>
            <a:r>
              <a:rPr dirty="0"/>
              <a:t> </a:t>
            </a:r>
            <a:r>
              <a:rPr dirty="0" err="1"/>
              <a:t>eingeben</a:t>
            </a:r>
            <a:r>
              <a:rPr dirty="0"/>
              <a:t>.</a:t>
            </a:r>
            <a:r>
              <a:rPr lang="de-DE" dirty="0"/>
              <a:t> Schriftgröße anpassen.</a:t>
            </a:r>
            <a:r>
              <a:rPr dirty="0"/>
              <a:t>“ 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176788" y="1047630"/>
            <a:ext cx="995991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1176786" y="3666226"/>
            <a:ext cx="11099800" cy="5211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6" r:id="rId5"/>
    <p:sldLayoutId id="2147483658" r:id="rId6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Noto Sans SemiCondensed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Noto Sans SemiCondensed"/>
          <a:ea typeface="Noto Sans SemiCondensed"/>
          <a:cs typeface="Noto Sans SemiCondensed"/>
          <a:sym typeface="Noto Sans Semi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estelle@uni-erfurt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uni-erfurt.de/interner-service/service/kommunikation/gestaltungsrichtlinien-corporate-design/print-vorlag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erfurt.de/universitaet/aktuelles/blogs/social-media" TargetMode="External"/><Relationship Id="rId2" Type="http://schemas.openxmlformats.org/officeDocument/2006/relationships/hyperlink" Target="https://www.uni-erfurt.de/universitaet/aktuelles/blog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uni-erfurt.de/forschung/aktuelles/wissenschaftspodcast-wortmeld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erfurt.de/universitaet/beratung-service/presse/expertenpool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uni-erfurt.de/interner-service/service/kommunikation/pressearbeit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5648" r="14993" b="-1"/>
          <a:stretch/>
        </p:blipFill>
        <p:spPr>
          <a:xfrm>
            <a:off x="1" y="-60960"/>
            <a:ext cx="12999720" cy="98145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4849A8F-EFD3-AB4D-A20F-DE925E7AE6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8574"/>
            <a:ext cx="7025268" cy="4295025"/>
          </a:xfrm>
          <a:prstGeom prst="rect">
            <a:avLst/>
          </a:prstGeom>
        </p:spPr>
      </p:pic>
      <p:sp>
        <p:nvSpPr>
          <p:cNvPr id="14" name="Hier steht ein Untertitel">
            <a:extLst>
              <a:ext uri="{FF2B5EF4-FFF2-40B4-BE49-F238E27FC236}">
                <a16:creationId xmlns:a16="http://schemas.microsoft.com/office/drawing/2014/main" id="{78D99A8C-827E-2B42-90DB-517FF9B8FB4B}"/>
              </a:ext>
            </a:extLst>
          </p:cNvPr>
          <p:cNvSpPr txBox="1">
            <a:spLocks/>
          </p:cNvSpPr>
          <p:nvPr/>
        </p:nvSpPr>
        <p:spPr>
          <a:xfrm>
            <a:off x="812800" y="7633693"/>
            <a:ext cx="104648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375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  <a:lvl2pPr marL="819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2pPr>
            <a:lvl3pPr marL="1264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3pPr>
            <a:lvl4pPr marL="1708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4pPr>
            <a:lvl5pPr marL="2153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5pPr>
            <a:lvl6pPr marL="2597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6pPr>
            <a:lvl7pPr marL="3042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7pPr>
            <a:lvl8pPr marL="34865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8pPr>
            <a:lvl9pPr marL="3931046" marR="0" indent="-375046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9pPr>
          </a:lstStyle>
          <a:p>
            <a:pPr marL="0" indent="0" hangingPunct="1">
              <a:spcBef>
                <a:spcPts val="0"/>
              </a:spcBef>
              <a:buNone/>
            </a:pPr>
            <a:r>
              <a:rPr lang="de-DE" sz="2400" dirty="0">
                <a:latin typeface="+mj-ea"/>
                <a:ea typeface="+mj-ea"/>
              </a:rPr>
              <a:t>Wie </a:t>
            </a:r>
            <a:r>
              <a:rPr lang="de-DE" sz="2400" dirty="0" smtClean="0">
                <a:latin typeface="+mj-ea"/>
                <a:ea typeface="+mj-ea"/>
              </a:rPr>
              <a:t>werden Sie mit Ihrer </a:t>
            </a:r>
            <a:endParaRPr lang="de-DE" sz="2400" dirty="0" smtClean="0">
              <a:latin typeface="+mj-ea"/>
              <a:ea typeface="+mj-ea"/>
            </a:endParaRPr>
          </a:p>
          <a:p>
            <a:pPr marL="0" indent="0" hangingPunct="1">
              <a:spcBef>
                <a:spcPts val="0"/>
              </a:spcBef>
              <a:buNone/>
            </a:pPr>
            <a:r>
              <a:rPr lang="de-DE" sz="2400" dirty="0" smtClean="0">
                <a:latin typeface="+mj-ea"/>
                <a:ea typeface="+mj-ea"/>
              </a:rPr>
              <a:t>Forschungsarbeit </a:t>
            </a:r>
            <a:r>
              <a:rPr lang="de-DE" sz="2400" dirty="0">
                <a:latin typeface="+mj-ea"/>
                <a:ea typeface="+mj-ea"/>
              </a:rPr>
              <a:t>sichtbar?</a:t>
            </a:r>
          </a:p>
        </p:txBody>
      </p:sp>
    </p:spTree>
    <p:extLst>
      <p:ext uri="{BB962C8B-B14F-4D97-AF65-F5344CB8AC3E}">
        <p14:creationId xmlns:p14="http://schemas.microsoft.com/office/powerpoint/2010/main" val="696125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D17E1A50-83C4-634E-BC20-012A3B243685}"/>
              </a:ext>
            </a:extLst>
          </p:cNvPr>
          <p:cNvSpPr txBox="1">
            <a:spLocks/>
          </p:cNvSpPr>
          <p:nvPr/>
        </p:nvSpPr>
        <p:spPr>
          <a:xfrm>
            <a:off x="1169641" y="1973766"/>
            <a:ext cx="9256749" cy="14044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3800" b="1" dirty="0"/>
              <a:t>Wer darf ein eigenes (farbig abgesetztes) Logo </a:t>
            </a:r>
            <a:r>
              <a:rPr lang="de-DE" sz="3800" b="1" dirty="0" smtClean="0"/>
              <a:t>führen?</a:t>
            </a:r>
            <a:endParaRPr lang="de-DE" sz="3800" dirty="0"/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F718F55F-53CA-584F-AE77-283145CF93C1}"/>
              </a:ext>
            </a:extLst>
          </p:cNvPr>
          <p:cNvSpPr txBox="1"/>
          <p:nvPr/>
        </p:nvSpPr>
        <p:spPr>
          <a:xfrm>
            <a:off x="1270000" y="3870111"/>
            <a:ext cx="7018594" cy="484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dirty="0" smtClean="0"/>
              <a:t>die </a:t>
            </a:r>
            <a:r>
              <a:rPr lang="de-DE" sz="1900" b="1" dirty="0"/>
              <a:t>Fakultäten</a:t>
            </a:r>
            <a:r>
              <a:rPr lang="de-DE" sz="1900" dirty="0"/>
              <a:t> sowie das </a:t>
            </a:r>
            <a:r>
              <a:rPr lang="de-DE" sz="1900" b="1" dirty="0"/>
              <a:t>Max-Weber-Kolleg</a:t>
            </a:r>
          </a:p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b="1" dirty="0" smtClean="0"/>
              <a:t>Zentrale</a:t>
            </a:r>
            <a:r>
              <a:rPr lang="de-DE" sz="1900" dirty="0" smtClean="0"/>
              <a:t> </a:t>
            </a:r>
            <a:r>
              <a:rPr lang="de-DE" sz="1900" b="1" dirty="0"/>
              <a:t>Wissenschaftliche Einrichtungen </a:t>
            </a:r>
            <a:r>
              <a:rPr lang="de-DE" sz="1900" dirty="0"/>
              <a:t>(</a:t>
            </a:r>
            <a:r>
              <a:rPr lang="de-DE" sz="1900" dirty="0" err="1"/>
              <a:t>ErfurtLab</a:t>
            </a:r>
            <a:r>
              <a:rPr lang="de-DE" sz="1900" dirty="0"/>
              <a:t>, FBG, FZG, FK Transkulturelle Studien/Sammlung </a:t>
            </a:r>
            <a:r>
              <a:rPr lang="de-DE" sz="1900" dirty="0" err="1"/>
              <a:t>Perthes</a:t>
            </a:r>
            <a:r>
              <a:rPr lang="de-DE" sz="1900" dirty="0"/>
              <a:t>, WBS)</a:t>
            </a:r>
          </a:p>
          <a:p>
            <a:pPr marL="0" indent="0">
              <a:lnSpc>
                <a:spcPct val="160000"/>
              </a:lnSpc>
              <a:buNone/>
            </a:pPr>
            <a:endParaRPr lang="de-DE" sz="19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 smtClean="0"/>
              <a:t>Bei </a:t>
            </a:r>
            <a:r>
              <a:rPr lang="de-DE" sz="1900" dirty="0"/>
              <a:t>Kooperationen von zwei bzw. max. drei dieser Einrichtungen wir das Logo gestapelt. Um die Erkennbarkeit und Lesbarkeit zu gewährleisten, wird bei einer Kooperation von mehr als drei Einrichtungen das </a:t>
            </a:r>
            <a:r>
              <a:rPr lang="de-DE" sz="1900" b="1" dirty="0"/>
              <a:t>Logo der Gesamtuni </a:t>
            </a:r>
            <a:r>
              <a:rPr lang="de-DE" sz="1900" dirty="0"/>
              <a:t>(Schwarz auf Grau) genutzt.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6"/>
          <a:stretch/>
        </p:blipFill>
        <p:spPr>
          <a:xfrm>
            <a:off x="8810985" y="2894462"/>
            <a:ext cx="3194202" cy="279272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41" y="5908410"/>
            <a:ext cx="2807898" cy="28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50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D17E1A50-83C4-634E-BC20-012A3B243685}"/>
              </a:ext>
            </a:extLst>
          </p:cNvPr>
          <p:cNvSpPr txBox="1">
            <a:spLocks/>
          </p:cNvSpPr>
          <p:nvPr/>
        </p:nvSpPr>
        <p:spPr>
          <a:xfrm>
            <a:off x="1169641" y="1973766"/>
            <a:ext cx="9256749" cy="14044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3800" b="1" dirty="0">
                <a:solidFill>
                  <a:schemeClr val="bg1">
                    <a:lumMod val="65000"/>
                  </a:schemeClr>
                </a:solidFill>
              </a:rPr>
              <a:t>Wer darf ein eigenes (farbig abgesetztes) Logo </a:t>
            </a:r>
            <a:r>
              <a:rPr lang="de-DE" sz="3800" b="1" dirty="0" smtClean="0">
                <a:solidFill>
                  <a:schemeClr val="bg1">
                    <a:lumMod val="65000"/>
                  </a:schemeClr>
                </a:solidFill>
              </a:rPr>
              <a:t>führen?</a:t>
            </a:r>
            <a:endParaRPr lang="de-DE" sz="3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F718F55F-53CA-584F-AE77-283145CF93C1}"/>
              </a:ext>
            </a:extLst>
          </p:cNvPr>
          <p:cNvSpPr txBox="1"/>
          <p:nvPr/>
        </p:nvSpPr>
        <p:spPr>
          <a:xfrm>
            <a:off x="1269999" y="3870111"/>
            <a:ext cx="10867923" cy="484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 marL="0" indent="0">
              <a:lnSpc>
                <a:spcPct val="160000"/>
              </a:lnSpc>
              <a:buNone/>
            </a:pPr>
            <a:r>
              <a:rPr lang="de-DE" sz="1900" b="1" dirty="0"/>
              <a:t>Achtung: Die Ausweitung der Farb- bzw. Logofamilie auf kleinere Struktureinheiten wie Forschungsgruppen -netzwerke, Nachwuchsgruppen, Professuren o.ä. ist </a:t>
            </a:r>
            <a:r>
              <a:rPr lang="de-DE" sz="1900" b="1" u="sng" dirty="0"/>
              <a:t>nicht</a:t>
            </a:r>
            <a:r>
              <a:rPr lang="de-DE" sz="1900" b="1" dirty="0"/>
              <a:t> möglich! </a:t>
            </a:r>
            <a:endParaRPr lang="de-DE" sz="1900" b="1" dirty="0" smtClean="0"/>
          </a:p>
          <a:p>
            <a:pPr marL="0" indent="0">
              <a:lnSpc>
                <a:spcPct val="160000"/>
              </a:lnSpc>
              <a:buNone/>
            </a:pPr>
            <a:endParaRPr lang="de-DE" sz="1900" b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 smtClean="0"/>
              <a:t>Hintergrund </a:t>
            </a:r>
            <a:r>
              <a:rPr lang="de-DE" sz="1900" dirty="0"/>
              <a:t>ist, dass die Farbpalette in Bezug auf Passung mit anderen Farben und Barrierefreiheit endlich ist und die Übersichtlichkeit/Zuordnungsmöglichkeit der Farben bei massiver Erweiterung </a:t>
            </a:r>
            <a:r>
              <a:rPr lang="de-DE" sz="1900" dirty="0" smtClean="0"/>
              <a:t>verlorengeht. Diese </a:t>
            </a:r>
            <a:r>
              <a:rPr lang="de-DE" sz="1900" dirty="0"/>
              <a:t>Entscheidung ist im Vorfeld </a:t>
            </a:r>
            <a:r>
              <a:rPr lang="de-DE" sz="1900" dirty="0" smtClean="0"/>
              <a:t>intensiv</a:t>
            </a:r>
            <a:r>
              <a:rPr lang="de-DE" sz="1900" dirty="0" smtClean="0"/>
              <a:t> </a:t>
            </a:r>
            <a:r>
              <a:rPr lang="de-DE" sz="1900" dirty="0"/>
              <a:t>in der Arbeitsgruppe zum CD-Relaunch diskutiert worden – mit dem Präsidium, Fakultäten, Vertreter*innen der Einrichtungen, der Professor*innen und des Mittelbaus. Erweiterungen der Farbpalette wären vor diesem Hintergrund auch </a:t>
            </a:r>
            <a:r>
              <a:rPr lang="de-DE" sz="1900" b="1" dirty="0"/>
              <a:t>künftig nur für neue zentrale wissenschaftliche Einrichtungen und neue Fakultäten </a:t>
            </a:r>
            <a:r>
              <a:rPr lang="de-DE" sz="1900" dirty="0"/>
              <a:t>möglich.</a:t>
            </a:r>
          </a:p>
        </p:txBody>
      </p:sp>
    </p:spTree>
    <p:extLst>
      <p:ext uri="{BB962C8B-B14F-4D97-AF65-F5344CB8AC3E}">
        <p14:creationId xmlns:p14="http://schemas.microsoft.com/office/powerpoint/2010/main" val="675638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D17E1A50-83C4-634E-BC20-012A3B243685}"/>
              </a:ext>
            </a:extLst>
          </p:cNvPr>
          <p:cNvSpPr txBox="1">
            <a:spLocks/>
          </p:cNvSpPr>
          <p:nvPr/>
        </p:nvSpPr>
        <p:spPr>
          <a:xfrm>
            <a:off x="1169641" y="1973765"/>
            <a:ext cx="10245611" cy="189634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3800" b="1" dirty="0"/>
              <a:t>Wie </a:t>
            </a:r>
            <a:r>
              <a:rPr lang="de-DE" sz="3800" b="1" dirty="0" smtClean="0"/>
              <a:t>können Sie sich </a:t>
            </a:r>
            <a:r>
              <a:rPr lang="de-DE" sz="3800" b="1" dirty="0"/>
              <a:t>innerhalb der </a:t>
            </a:r>
            <a:r>
              <a:rPr lang="de-DE" sz="3800" b="1" dirty="0" smtClean="0"/>
              <a:t>Logo-Familie </a:t>
            </a:r>
            <a:r>
              <a:rPr lang="de-DE" sz="3800" b="1" dirty="0"/>
              <a:t>(dennoch) individuell präsentieren?</a:t>
            </a:r>
            <a:endParaRPr lang="de-DE" sz="3800" dirty="0"/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F718F55F-53CA-584F-AE77-283145CF93C1}"/>
              </a:ext>
            </a:extLst>
          </p:cNvPr>
          <p:cNvSpPr txBox="1"/>
          <p:nvPr/>
        </p:nvSpPr>
        <p:spPr>
          <a:xfrm>
            <a:off x="1270000" y="3870111"/>
            <a:ext cx="9039124" cy="484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 marL="0" indent="0">
              <a:lnSpc>
                <a:spcPct val="160000"/>
              </a:lnSpc>
              <a:buNone/>
            </a:pPr>
            <a:r>
              <a:rPr lang="de-DE" sz="1900" dirty="0"/>
              <a:t>Jede Person, Forschungsgruppe, Einrichtung usw. der Universität ist letztlich einer Einheit (bzw. mehren Einheiten) zugeordnet, die innerhalb der </a:t>
            </a:r>
            <a:r>
              <a:rPr lang="de-DE" sz="1900" dirty="0" smtClean="0"/>
              <a:t>Logo-Familie </a:t>
            </a:r>
            <a:r>
              <a:rPr lang="de-DE" sz="1900" dirty="0"/>
              <a:t>abbildbar ist – entweder einer Fakultät, wissenschaftlichen Einrichtung oder aber der Gesamtuni. Bereits dadurch ist eine </a:t>
            </a:r>
            <a:r>
              <a:rPr lang="de-DE" sz="1900" b="1" dirty="0"/>
              <a:t>gewisse Individualisierung möglich</a:t>
            </a:r>
            <a:r>
              <a:rPr lang="de-DE" sz="1900" dirty="0"/>
              <a:t>. Aber nicht nur die Farbigkeit des Logos kann ein Erkennungsmerkmal sein, sondern auch die </a:t>
            </a:r>
            <a:r>
              <a:rPr lang="de-DE" sz="1900" b="1" dirty="0"/>
              <a:t>Platzierung/Drehung der Vierecke </a:t>
            </a:r>
            <a:r>
              <a:rPr lang="de-DE" sz="1900" dirty="0"/>
              <a:t>im </a:t>
            </a:r>
            <a:r>
              <a:rPr lang="de-DE" sz="1900" dirty="0" smtClean="0"/>
              <a:t>Logo-Stapel</a:t>
            </a:r>
            <a:r>
              <a:rPr lang="de-DE" sz="1900" dirty="0"/>
              <a:t>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6" t="-3300" b="3300"/>
          <a:stretch/>
        </p:blipFill>
        <p:spPr>
          <a:xfrm>
            <a:off x="6028997" y="7198445"/>
            <a:ext cx="3742448" cy="24924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96" y="5896903"/>
            <a:ext cx="2408903" cy="24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0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D17E1A50-83C4-634E-BC20-012A3B243685}"/>
              </a:ext>
            </a:extLst>
          </p:cNvPr>
          <p:cNvSpPr txBox="1">
            <a:spLocks/>
          </p:cNvSpPr>
          <p:nvPr/>
        </p:nvSpPr>
        <p:spPr>
          <a:xfrm>
            <a:off x="1169641" y="1973765"/>
            <a:ext cx="10245611" cy="189634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3800" b="1" dirty="0">
                <a:solidFill>
                  <a:schemeClr val="bg1">
                    <a:lumMod val="65000"/>
                  </a:schemeClr>
                </a:solidFill>
              </a:rPr>
              <a:t>Wie können Sie sich innerhalb der Logo-Familie (dennoch) individuell präsentieren?</a:t>
            </a:r>
            <a:endParaRPr lang="de-DE" sz="3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F718F55F-53CA-584F-AE77-283145CF93C1}"/>
              </a:ext>
            </a:extLst>
          </p:cNvPr>
          <p:cNvSpPr txBox="1"/>
          <p:nvPr/>
        </p:nvSpPr>
        <p:spPr>
          <a:xfrm>
            <a:off x="1270000" y="3870111"/>
            <a:ext cx="7579032" cy="484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 marL="0" indent="0">
              <a:lnSpc>
                <a:spcPct val="160000"/>
              </a:lnSpc>
              <a:buNone/>
            </a:pPr>
            <a:r>
              <a:rPr lang="de-DE" sz="1900" dirty="0"/>
              <a:t>Darüber hinaus ist jedoch eine Veränderung des Logos wie z.B.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 smtClean="0"/>
              <a:t>• Platzierung </a:t>
            </a:r>
            <a:r>
              <a:rPr lang="de-DE" sz="1900" dirty="0"/>
              <a:t>der farbigen Fläche(n) über der schwarzen Fläche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 smtClean="0"/>
              <a:t>• Verzerrung </a:t>
            </a:r>
            <a:r>
              <a:rPr lang="de-DE" sz="1900" dirty="0"/>
              <a:t>des Logos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 smtClean="0"/>
              <a:t>• Stapel </a:t>
            </a:r>
            <a:r>
              <a:rPr lang="de-DE" sz="1900" dirty="0"/>
              <a:t>mit mehr als drei Sekundärfarben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 smtClean="0"/>
              <a:t>• Farbverläufe</a:t>
            </a:r>
            <a:endParaRPr lang="de-DE" sz="1900" dirty="0"/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 smtClean="0"/>
              <a:t>• </a:t>
            </a:r>
            <a:r>
              <a:rPr lang="de-DE" sz="1900" dirty="0" err="1" smtClean="0"/>
              <a:t>Transparenzen</a:t>
            </a:r>
            <a:endParaRPr lang="de-DE" sz="1900" dirty="0"/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 smtClean="0"/>
              <a:t>• Konturen</a:t>
            </a:r>
            <a:endParaRPr lang="de-DE" sz="1900" dirty="0"/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 smtClean="0"/>
              <a:t>• freier </a:t>
            </a:r>
            <a:r>
              <a:rPr lang="de-DE" sz="1900" dirty="0"/>
              <a:t>Text im Logo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 smtClean="0"/>
              <a:t>• Ergänzungen </a:t>
            </a:r>
            <a:r>
              <a:rPr lang="de-DE" sz="1900" dirty="0"/>
              <a:t>des Logos um weiteren Text/Bilder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DE" sz="1900" b="1" u="sng" dirty="0" smtClean="0"/>
              <a:t>NICHT</a:t>
            </a:r>
            <a:r>
              <a:rPr lang="de-DE" sz="1900" dirty="0" smtClean="0"/>
              <a:t> </a:t>
            </a:r>
            <a:r>
              <a:rPr lang="de-DE" sz="1900" dirty="0"/>
              <a:t>möglich!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/>
          <a:stretch/>
        </p:blipFill>
        <p:spPr>
          <a:xfrm>
            <a:off x="8041148" y="3558572"/>
            <a:ext cx="4686710" cy="54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2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D17E1A50-83C4-634E-BC20-012A3B243685}"/>
              </a:ext>
            </a:extLst>
          </p:cNvPr>
          <p:cNvSpPr txBox="1">
            <a:spLocks/>
          </p:cNvSpPr>
          <p:nvPr/>
        </p:nvSpPr>
        <p:spPr>
          <a:xfrm>
            <a:off x="1169641" y="1973765"/>
            <a:ext cx="10245611" cy="189634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3800" b="1" dirty="0">
                <a:solidFill>
                  <a:schemeClr val="bg1">
                    <a:lumMod val="65000"/>
                  </a:schemeClr>
                </a:solidFill>
              </a:rPr>
              <a:t>Wie können Sie sich innerhalb der Logo-Familie (dennoch) individuell präsentieren?</a:t>
            </a:r>
            <a:endParaRPr lang="de-DE" sz="3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F718F55F-53CA-584F-AE77-283145CF93C1}"/>
              </a:ext>
            </a:extLst>
          </p:cNvPr>
          <p:cNvSpPr txBox="1"/>
          <p:nvPr/>
        </p:nvSpPr>
        <p:spPr>
          <a:xfrm>
            <a:off x="1270000" y="3589893"/>
            <a:ext cx="10647192" cy="484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 marL="0" indent="0">
              <a:lnSpc>
                <a:spcPct val="160000"/>
              </a:lnSpc>
              <a:buNone/>
            </a:pPr>
            <a:r>
              <a:rPr lang="de-DE" sz="1900" dirty="0"/>
              <a:t>Eine weitere Möglichkeit, Ihren Auftritt unabhängig vom Logo zu individualisieren, sind wiederkehrende Gestaltungsmotive (Fotos, grafische Elemente) oder sogenannte Key </a:t>
            </a:r>
            <a:r>
              <a:rPr lang="de-DE" sz="1900" dirty="0" err="1"/>
              <a:t>Visuals</a:t>
            </a:r>
            <a:r>
              <a:rPr lang="de-DE" sz="1900" dirty="0"/>
              <a:t>. </a:t>
            </a:r>
            <a:endParaRPr lang="de-DE" sz="19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 smtClean="0"/>
              <a:t>So </a:t>
            </a:r>
            <a:r>
              <a:rPr lang="de-DE" sz="1900" dirty="0"/>
              <a:t>nutzt beispielsweise der </a:t>
            </a:r>
            <a:r>
              <a:rPr lang="de-DE" sz="1900" b="1" dirty="0"/>
              <a:t>Master-Studiengang „Literaturwissenschaft: Texte. Zeichen. Medien“ </a:t>
            </a:r>
            <a:r>
              <a:rPr lang="de-DE" sz="1900" dirty="0"/>
              <a:t>seit langer Zeit immer wieder eine </a:t>
            </a:r>
            <a:r>
              <a:rPr lang="de-DE" sz="1900" b="1" dirty="0" smtClean="0"/>
              <a:t>Labyrinth-Darstellung</a:t>
            </a:r>
            <a:r>
              <a:rPr lang="de-DE" sz="1900" dirty="0"/>
              <a:t>, die sich auf Flyern, Plakaten, auf der Website usw. wiederholt und damit Wiedererkennung schafft, ohne dabei das Logo der Fakultät zu tangieren.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2"/>
          <a:stretch/>
        </p:blipFill>
        <p:spPr>
          <a:xfrm>
            <a:off x="6994736" y="6677857"/>
            <a:ext cx="1676604" cy="26088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"/>
          <a:stretch/>
        </p:blipFill>
        <p:spPr>
          <a:xfrm>
            <a:off x="9037368" y="6651131"/>
            <a:ext cx="2020530" cy="266232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88" y="6677857"/>
            <a:ext cx="2790690" cy="2608874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4999703" y="7982294"/>
            <a:ext cx="1593893" cy="0"/>
          </a:xfrm>
          <a:prstGeom prst="straightConnector1">
            <a:avLst/>
          </a:prstGeom>
          <a:noFill/>
          <a:ln w="38100" cap="flat">
            <a:solidFill>
              <a:srgbClr val="008A7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10942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3" t="7550" b="12330"/>
          <a:stretch/>
        </p:blipFill>
        <p:spPr>
          <a:xfrm>
            <a:off x="5881844" y="3358218"/>
            <a:ext cx="4146403" cy="262521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8016" r="46610" b="11865"/>
          <a:stretch/>
        </p:blipFill>
        <p:spPr>
          <a:xfrm>
            <a:off x="5830062" y="6335465"/>
            <a:ext cx="4390888" cy="2625213"/>
          </a:xfrm>
          <a:prstGeom prst="rect">
            <a:avLst/>
          </a:prstGeom>
        </p:spPr>
      </p:pic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D17E1A50-83C4-634E-BC20-012A3B243685}"/>
              </a:ext>
            </a:extLst>
          </p:cNvPr>
          <p:cNvSpPr txBox="1">
            <a:spLocks/>
          </p:cNvSpPr>
          <p:nvPr/>
        </p:nvSpPr>
        <p:spPr>
          <a:xfrm>
            <a:off x="1169641" y="1973765"/>
            <a:ext cx="10245611" cy="189634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3800" b="1" dirty="0">
                <a:solidFill>
                  <a:schemeClr val="bg1">
                    <a:lumMod val="65000"/>
                  </a:schemeClr>
                </a:solidFill>
              </a:rPr>
              <a:t>Wie können Sie sich innerhalb der Logo-Familie (dennoch) individuell präsentieren?</a:t>
            </a:r>
            <a:endParaRPr lang="de-DE" sz="3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F718F55F-53CA-584F-AE77-283145CF93C1}"/>
              </a:ext>
            </a:extLst>
          </p:cNvPr>
          <p:cNvSpPr txBox="1"/>
          <p:nvPr/>
        </p:nvSpPr>
        <p:spPr>
          <a:xfrm>
            <a:off x="1269999" y="3589893"/>
            <a:ext cx="4791587" cy="4079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 marL="0" indent="0">
              <a:lnSpc>
                <a:spcPct val="160000"/>
              </a:lnSpc>
              <a:buNone/>
            </a:pPr>
            <a:r>
              <a:rPr lang="de-DE" sz="1900" dirty="0" smtClean="0"/>
              <a:t>Ein w</a:t>
            </a:r>
            <a:r>
              <a:rPr lang="de-DE" sz="1900" dirty="0" smtClean="0"/>
              <a:t>eiteres </a:t>
            </a:r>
            <a:r>
              <a:rPr lang="de-DE" sz="1900" dirty="0"/>
              <a:t>Beispiel: </a:t>
            </a:r>
            <a:endParaRPr lang="de-DE" sz="19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 smtClean="0"/>
              <a:t>Der </a:t>
            </a:r>
            <a:r>
              <a:rPr lang="de-DE" sz="1900" b="1" dirty="0"/>
              <a:t>Gründungsservice der Uni Erfurt nutzt als Key Visual die Silhouette des Campus</a:t>
            </a:r>
            <a:r>
              <a:rPr lang="de-DE" sz="1900" dirty="0"/>
              <a:t>‘ – immer wiederkehrend und doch in Variationen. Auch davon bleibt das Logo unberührt.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615" y="4248269"/>
            <a:ext cx="2706664" cy="38340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t="630"/>
          <a:stretch/>
        </p:blipFill>
        <p:spPr>
          <a:xfrm>
            <a:off x="235975" y="6784258"/>
            <a:ext cx="5443610" cy="26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55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D17E1A50-83C4-634E-BC20-012A3B243685}"/>
              </a:ext>
            </a:extLst>
          </p:cNvPr>
          <p:cNvSpPr txBox="1">
            <a:spLocks/>
          </p:cNvSpPr>
          <p:nvPr/>
        </p:nvSpPr>
        <p:spPr>
          <a:xfrm>
            <a:off x="1169641" y="1973765"/>
            <a:ext cx="10245611" cy="189634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3800" b="1" dirty="0">
                <a:solidFill>
                  <a:schemeClr val="bg1">
                    <a:lumMod val="65000"/>
                  </a:schemeClr>
                </a:solidFill>
              </a:rPr>
              <a:t>Wie können Sie sich innerhalb der Logo-Familie (dennoch) individuell präsentieren?</a:t>
            </a:r>
            <a:endParaRPr lang="de-DE" sz="3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F718F55F-53CA-584F-AE77-283145CF93C1}"/>
              </a:ext>
            </a:extLst>
          </p:cNvPr>
          <p:cNvSpPr txBox="1"/>
          <p:nvPr/>
        </p:nvSpPr>
        <p:spPr>
          <a:xfrm>
            <a:off x="1269999" y="3589893"/>
            <a:ext cx="10720440" cy="593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 marL="0" indent="0">
              <a:lnSpc>
                <a:spcPct val="160000"/>
              </a:lnSpc>
              <a:buNone/>
            </a:pPr>
            <a:r>
              <a:rPr lang="de-DE" sz="1900" dirty="0"/>
              <a:t>Sollten Sie für Ihren Bereich eine ähnliche Lösung anstreben, sprechen Sie uns gern </a:t>
            </a:r>
            <a:r>
              <a:rPr lang="de-DE" sz="1900" dirty="0" smtClean="0"/>
              <a:t>an</a:t>
            </a:r>
            <a:r>
              <a:rPr lang="de-DE" sz="1900" dirty="0" smtClean="0"/>
              <a:t>.</a:t>
            </a:r>
            <a:br>
              <a:rPr lang="de-DE" sz="1900" dirty="0" smtClean="0"/>
            </a:br>
            <a:r>
              <a:rPr lang="de-DE" sz="1900" dirty="0" smtClean="0"/>
              <a:t>Die </a:t>
            </a:r>
            <a:r>
              <a:rPr lang="de-DE" sz="1900" dirty="0"/>
              <a:t>Tür ist offen</a:t>
            </a:r>
            <a:r>
              <a:rPr lang="de-DE" sz="1900" dirty="0" smtClean="0"/>
              <a:t>….</a:t>
            </a:r>
            <a:endParaRPr lang="de-DE" sz="1900" dirty="0"/>
          </a:p>
          <a:p>
            <a:pPr marL="0" indent="0">
              <a:lnSpc>
                <a:spcPct val="160000"/>
              </a:lnSpc>
              <a:buNone/>
            </a:pPr>
            <a:endParaRPr lang="de-DE" sz="10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de-DE" sz="1900" b="1" dirty="0" smtClean="0"/>
              <a:t>Kontakt</a:t>
            </a:r>
            <a:r>
              <a:rPr lang="de-DE" sz="1900" b="1" dirty="0"/>
              <a:t>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/>
              <a:t>Hochschulkommunikation (Pressestelle)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/>
              <a:t>Verwaltungsgebäude / Raum 1.31 &amp; 1.32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/>
              <a:t>Tel.: +49 361 737-5021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DE" sz="1900" dirty="0"/>
              <a:t>E-Mail: </a:t>
            </a:r>
            <a:r>
              <a:rPr lang="de-DE" sz="1900" u="sng" dirty="0" smtClean="0">
                <a:solidFill>
                  <a:srgbClr val="008A76"/>
                </a:solidFill>
                <a:hlinkClick r:id="rId3"/>
              </a:rPr>
              <a:t>pressestelle@uni-erfurt.de</a:t>
            </a:r>
            <a:r>
              <a:rPr lang="de-DE" sz="1900" u="sng" dirty="0" smtClean="0">
                <a:solidFill>
                  <a:srgbClr val="008A76"/>
                </a:solidFill>
              </a:rPr>
              <a:t> </a:t>
            </a:r>
            <a:r>
              <a:rPr lang="de-DE" sz="1900" dirty="0" smtClean="0"/>
              <a:t> </a:t>
            </a:r>
            <a:endParaRPr lang="de-DE" sz="1900" dirty="0"/>
          </a:p>
          <a:p>
            <a:pPr marL="0" indent="0">
              <a:lnSpc>
                <a:spcPct val="160000"/>
              </a:lnSpc>
              <a:buNone/>
            </a:pPr>
            <a:endParaRPr lang="de-DE" sz="600" dirty="0"/>
          </a:p>
          <a:p>
            <a:pPr marL="0" indent="0">
              <a:lnSpc>
                <a:spcPct val="160000"/>
              </a:lnSpc>
              <a:buNone/>
            </a:pPr>
            <a:endParaRPr lang="de-DE" sz="1000" dirty="0"/>
          </a:p>
          <a:p>
            <a:pPr marL="0" indent="0">
              <a:lnSpc>
                <a:spcPct val="160000"/>
              </a:lnSpc>
              <a:buNone/>
            </a:pPr>
            <a:r>
              <a:rPr lang="de-DE" sz="1900" b="1" dirty="0" smtClean="0"/>
              <a:t>Übrigens:</a:t>
            </a:r>
            <a:r>
              <a:rPr lang="de-DE" sz="1900" dirty="0" smtClean="0"/>
              <a:t> </a:t>
            </a:r>
            <a:r>
              <a:rPr lang="de-DE" sz="1900" dirty="0" smtClean="0"/>
              <a:t>Logo-Varianten und Vorlagen für </a:t>
            </a:r>
            <a:r>
              <a:rPr lang="de-DE" sz="1900" dirty="0"/>
              <a:t>Plakate, </a:t>
            </a:r>
            <a:r>
              <a:rPr lang="de-DE" sz="1900" dirty="0" smtClean="0"/>
              <a:t>Aushänge, Briefbögen </a:t>
            </a:r>
            <a:r>
              <a:rPr lang="de-DE" sz="1900" dirty="0"/>
              <a:t>sowie Power-Point-Präsentationen für alle Fakultäten, das MWK und die </a:t>
            </a:r>
            <a:r>
              <a:rPr lang="de-DE" sz="1900" dirty="0" smtClean="0"/>
              <a:t>Zentralen </a:t>
            </a:r>
            <a:r>
              <a:rPr lang="de-DE" sz="1900" dirty="0"/>
              <a:t>W</a:t>
            </a:r>
            <a:r>
              <a:rPr lang="de-DE" sz="1900" dirty="0" smtClean="0"/>
              <a:t>issenschaftlichen </a:t>
            </a:r>
            <a:r>
              <a:rPr lang="de-DE" sz="1900" dirty="0"/>
              <a:t>Einrichtungen finden Sie auf der </a:t>
            </a:r>
            <a:r>
              <a:rPr lang="de-DE" sz="1900" b="1" dirty="0" err="1"/>
              <a:t>Intranetseite</a:t>
            </a:r>
            <a:r>
              <a:rPr lang="de-DE" sz="1900" b="1" dirty="0"/>
              <a:t> der Uni Erfurt </a:t>
            </a:r>
            <a:r>
              <a:rPr lang="de-DE" sz="1900" dirty="0"/>
              <a:t>unter: </a:t>
            </a:r>
            <a:r>
              <a:rPr lang="de-DE" sz="1900" u="sng" dirty="0" smtClean="0">
                <a:solidFill>
                  <a:srgbClr val="008A76"/>
                </a:solidFill>
                <a:hlinkClick r:id="rId4"/>
              </a:rPr>
              <a:t>www.uni-erfurt.de/interner-service/service/kommunikation/gestaltungsrichtlinien-corporate-design/print-vorlagen</a:t>
            </a:r>
            <a:r>
              <a:rPr lang="de-DE" sz="1900" dirty="0" smtClean="0">
                <a:solidFill>
                  <a:schemeClr val="tx1"/>
                </a:solidFill>
              </a:rPr>
              <a:t>.</a:t>
            </a:r>
            <a:r>
              <a:rPr lang="de-DE" sz="1900" u="sng" dirty="0" smtClean="0">
                <a:solidFill>
                  <a:srgbClr val="008A76"/>
                </a:solidFill>
              </a:rPr>
              <a:t> </a:t>
            </a:r>
            <a:endParaRPr lang="de-DE" sz="1900" u="sng" dirty="0">
              <a:solidFill>
                <a:srgbClr val="008A76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endParaRPr lang="de-DE" sz="1900" dirty="0"/>
          </a:p>
        </p:txBody>
      </p:sp>
    </p:spTree>
    <p:extLst>
      <p:ext uri="{BB962C8B-B14F-4D97-AF65-F5344CB8AC3E}">
        <p14:creationId xmlns:p14="http://schemas.microsoft.com/office/powerpoint/2010/main" val="4254275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ier steht ein Titel"/>
          <p:cNvSpPr txBox="1">
            <a:spLocks noGrp="1"/>
          </p:cNvSpPr>
          <p:nvPr>
            <p:ph type="ctrTitle"/>
          </p:nvPr>
        </p:nvSpPr>
        <p:spPr>
          <a:xfrm>
            <a:off x="1169641" y="1638300"/>
            <a:ext cx="10464800" cy="17399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3800" dirty="0" smtClean="0"/>
              <a:t>Wie </a:t>
            </a:r>
            <a:r>
              <a:rPr lang="de-DE" sz="3800" dirty="0" smtClean="0"/>
              <a:t>werden Sie mit Ihrer </a:t>
            </a:r>
            <a:r>
              <a:rPr lang="de-DE" sz="3800" dirty="0" smtClean="0"/>
              <a:t/>
            </a:r>
            <a:br>
              <a:rPr lang="de-DE" sz="3800" dirty="0" smtClean="0"/>
            </a:br>
            <a:r>
              <a:rPr lang="de-DE" sz="3800" dirty="0" smtClean="0"/>
              <a:t>Forschungsarbeit sichtbar? </a:t>
            </a:r>
            <a:endParaRPr sz="3800" dirty="0"/>
          </a:p>
        </p:txBody>
      </p:sp>
      <p:sp>
        <p:nvSpPr>
          <p:cNvPr id="120" name="Hier steht ein Untertitel"/>
          <p:cNvSpPr txBox="1">
            <a:spLocks noGrp="1"/>
          </p:cNvSpPr>
          <p:nvPr>
            <p:ph type="subTitle" sz="quarter" idx="1"/>
          </p:nvPr>
        </p:nvSpPr>
        <p:spPr>
          <a:xfrm>
            <a:off x="1191942" y="4240122"/>
            <a:ext cx="10464801" cy="367711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fontAlgn="t">
              <a:lnSpc>
                <a:spcPts val="2500"/>
              </a:lnSpc>
            </a:pPr>
            <a:r>
              <a:rPr lang="de-DE" sz="2700" dirty="0"/>
              <a:t>Für Sie als Forscherinnen und Forscher der Universität Erfurt gibt es eine Vielzahl an Möglichkeiten, Ihre Arbeit sichtbar zu machen. Die Hochschulkommunikation unterstützt Sie dabei gern.</a:t>
            </a:r>
          </a:p>
          <a:p>
            <a:pPr fontAlgn="t">
              <a:lnSpc>
                <a:spcPts val="2500"/>
              </a:lnSpc>
            </a:pPr>
            <a:endParaRPr lang="de-DE" sz="2700" dirty="0" smtClean="0"/>
          </a:p>
          <a:p>
            <a:pPr fontAlgn="t">
              <a:lnSpc>
                <a:spcPts val="2500"/>
              </a:lnSpc>
            </a:pPr>
            <a:r>
              <a:rPr lang="de-DE" sz="2700" dirty="0" smtClean="0"/>
              <a:t>Ihre </a:t>
            </a:r>
            <a:r>
              <a:rPr lang="de-DE" sz="2700" dirty="0"/>
              <a:t>Arbeit wird natürlich in erster Linie durch Inhalte sichtbar, die Sie – gern gemeinsam mit uns – kommunizieren</a:t>
            </a:r>
            <a:r>
              <a:rPr lang="de-DE" sz="2700" dirty="0" smtClean="0"/>
              <a:t>.</a:t>
            </a:r>
          </a:p>
          <a:p>
            <a:pPr fontAlgn="t">
              <a:lnSpc>
                <a:spcPts val="2500"/>
              </a:lnSpc>
            </a:pPr>
            <a:endParaRPr lang="de-DE" sz="2700" dirty="0"/>
          </a:p>
          <a:p>
            <a:pPr fontAlgn="t">
              <a:lnSpc>
                <a:spcPts val="2500"/>
              </a:lnSpc>
            </a:pPr>
            <a:r>
              <a:rPr lang="de-DE" sz="2700" dirty="0"/>
              <a:t>Achtung, Spoiler! Das </a:t>
            </a:r>
            <a:r>
              <a:rPr lang="de-DE" sz="2700" b="1" dirty="0"/>
              <a:t>Logo spielt dabei eine untergeordnete Rolle </a:t>
            </a:r>
            <a:r>
              <a:rPr lang="de-DE" sz="2700" dirty="0"/>
              <a:t>(z.B. wird es in den wenigsten Medien mitgeführt) – es dient in erster Linie der Zuordnung zur Universität Erfurt, IHRER Universität Erfurt, und der Unterscheidung von anderen Hochschulen oder wissenschaftlichen Einrichtungen. Dennoch gibt es – im Gegensatz zu den meisten anderen Universitäten – an der Uni Erfurt einen gewissen </a:t>
            </a:r>
            <a:r>
              <a:rPr lang="de-DE" sz="2700" b="1" dirty="0"/>
              <a:t>Spielraum für die Individualisierung </a:t>
            </a:r>
            <a:r>
              <a:rPr lang="de-DE" sz="2700" dirty="0"/>
              <a:t>innerhalb der </a:t>
            </a:r>
            <a:r>
              <a:rPr lang="de-DE" sz="2700" dirty="0" smtClean="0"/>
              <a:t>Logo-Familie</a:t>
            </a:r>
            <a:r>
              <a:rPr lang="de-DE" sz="2700" dirty="0"/>
              <a:t>. </a:t>
            </a:r>
          </a:p>
          <a:p>
            <a:pPr fontAlgn="t">
              <a:lnSpc>
                <a:spcPts val="2500"/>
              </a:lnSpc>
            </a:pPr>
            <a:endParaRPr lang="de-DE" dirty="0">
              <a:solidFill>
                <a:srgbClr val="988F8F"/>
              </a:solidFill>
            </a:endParaRPr>
          </a:p>
          <a:p>
            <a:pPr fontAlgn="t">
              <a:lnSpc>
                <a:spcPts val="2500"/>
              </a:lnSpc>
            </a:pPr>
            <a:endParaRPr lang="de-DE" dirty="0"/>
          </a:p>
        </p:txBody>
      </p:sp>
      <p:sp>
        <p:nvSpPr>
          <p:cNvPr id="12" name="Hier steht ein farbig ausgezeichneter Text.">
            <a:extLst>
              <a:ext uri="{FF2B5EF4-FFF2-40B4-BE49-F238E27FC236}">
                <a16:creationId xmlns:a16="http://schemas.microsoft.com/office/drawing/2014/main" id="{C75A765E-332B-7640-BD04-CEE9AC9E3AEF}"/>
              </a:ext>
            </a:extLst>
          </p:cNvPr>
          <p:cNvSpPr txBox="1"/>
          <p:nvPr/>
        </p:nvSpPr>
        <p:spPr>
          <a:xfrm>
            <a:off x="1160379" y="3404947"/>
            <a:ext cx="6104235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929292"/>
                </a:solidFill>
                <a:latin typeface="NotoSerif-SemiCondensedSemiBold"/>
                <a:ea typeface="NotoSerif-SemiCondensedSemiBold"/>
                <a:cs typeface="NotoSerif-SemiCondensedSemiBold"/>
                <a:sym typeface="NotoSerif-SemiCondensedSemiBold"/>
              </a:defRPr>
            </a:lvl1pPr>
          </a:lstStyle>
          <a:p>
            <a:r>
              <a:rPr lang="de-DE" dirty="0" smtClean="0"/>
              <a:t>Durch Inhalte und Kommunikation</a:t>
            </a:r>
            <a:r>
              <a:rPr lang="de-DE" dirty="0" smtClean="0"/>
              <a:t>!!!</a:t>
            </a:r>
            <a:endParaRPr lang="de-DE" dirty="0"/>
          </a:p>
        </p:txBody>
      </p:sp>
      <p:sp>
        <p:nvSpPr>
          <p:cNvPr id="13" name="Hier steht ein farbig ausgezeichneter Text.">
            <a:extLst>
              <a:ext uri="{FF2B5EF4-FFF2-40B4-BE49-F238E27FC236}">
                <a16:creationId xmlns:a16="http://schemas.microsoft.com/office/drawing/2014/main" id="{8E9ADCAB-6126-AA49-91F6-627C500422FD}"/>
              </a:ext>
            </a:extLst>
          </p:cNvPr>
          <p:cNvSpPr txBox="1"/>
          <p:nvPr/>
        </p:nvSpPr>
        <p:spPr>
          <a:xfrm>
            <a:off x="1160379" y="7917238"/>
            <a:ext cx="3353482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929292"/>
                </a:solidFill>
                <a:latin typeface="NotoSerif-SemiCondensedSemiBold"/>
                <a:ea typeface="NotoSerif-SemiCondensedSemiBold"/>
                <a:cs typeface="NotoSerif-SemiCondensedSemiBold"/>
                <a:sym typeface="NotoSerif-SemiCondensedSemiBold"/>
              </a:defRPr>
            </a:lvl1pPr>
          </a:lstStyle>
          <a:p>
            <a:r>
              <a:rPr lang="de-DE" dirty="0"/>
              <a:t>Dazu später mehr…</a:t>
            </a:r>
          </a:p>
        </p:txBody>
      </p:sp>
    </p:spTree>
    <p:extLst>
      <p:ext uri="{BB962C8B-B14F-4D97-AF65-F5344CB8AC3E}">
        <p14:creationId xmlns:p14="http://schemas.microsoft.com/office/powerpoint/2010/main" val="4114022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D17E1A50-83C4-634E-BC20-012A3B243685}"/>
              </a:ext>
            </a:extLst>
          </p:cNvPr>
          <p:cNvSpPr txBox="1">
            <a:spLocks/>
          </p:cNvSpPr>
          <p:nvPr/>
        </p:nvSpPr>
        <p:spPr>
          <a:xfrm>
            <a:off x="1169641" y="1973766"/>
            <a:ext cx="9256749" cy="14044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>
              <a:lnSpc>
                <a:spcPct val="110000"/>
              </a:lnSpc>
            </a:pPr>
            <a:r>
              <a:rPr lang="de-DE" b="1" dirty="0" smtClean="0"/>
              <a:t>Welche Kanäle stehen Ihnen zur Darstellung Ihrer Arbeit zur Verfügung?</a:t>
            </a:r>
            <a:endParaRPr lang="de-DE" dirty="0"/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F718F55F-53CA-584F-AE77-283145CF93C1}"/>
              </a:ext>
            </a:extLst>
          </p:cNvPr>
          <p:cNvSpPr txBox="1"/>
          <p:nvPr/>
        </p:nvSpPr>
        <p:spPr>
          <a:xfrm>
            <a:off x="1270000" y="3634127"/>
            <a:ext cx="9643806" cy="3990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dirty="0" smtClean="0"/>
              <a:t>News</a:t>
            </a:r>
            <a:r>
              <a:rPr lang="de-DE" sz="1900" dirty="0"/>
              <a:t>, Veranstaltungskalender und Publikationen </a:t>
            </a:r>
            <a:r>
              <a:rPr lang="de-DE" sz="1900" b="1" dirty="0"/>
              <a:t>auf der Website </a:t>
            </a:r>
            <a:r>
              <a:rPr lang="de-DE" sz="1900" dirty="0"/>
              <a:t>(zentrale sowie dezentrale Seiten)</a:t>
            </a:r>
          </a:p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dirty="0" smtClean="0"/>
              <a:t>Blogs </a:t>
            </a:r>
            <a:r>
              <a:rPr lang="de-DE" sz="1900" dirty="0"/>
              <a:t>(zentraler </a:t>
            </a:r>
            <a:r>
              <a:rPr lang="de-DE" sz="1900" b="1" dirty="0"/>
              <a:t>Forschungsblog „</a:t>
            </a:r>
            <a:r>
              <a:rPr lang="de-DE" sz="1900" b="1" dirty="0" err="1"/>
              <a:t>WortMelder</a:t>
            </a:r>
            <a:r>
              <a:rPr lang="de-DE" sz="1900" b="1" dirty="0"/>
              <a:t>“ </a:t>
            </a:r>
            <a:r>
              <a:rPr lang="de-DE" sz="1900" dirty="0"/>
              <a:t>/ dezentrale Blogs Ihrer </a:t>
            </a:r>
            <a:r>
              <a:rPr lang="de-DE" sz="1900" dirty="0" smtClean="0"/>
              <a:t>Forschungsgruppe bzw</a:t>
            </a:r>
            <a:r>
              <a:rPr lang="de-DE" sz="1900" dirty="0"/>
              <a:t>. -</a:t>
            </a:r>
            <a:r>
              <a:rPr lang="de-DE" sz="1900" dirty="0" smtClean="0"/>
              <a:t>einrichtung) </a:t>
            </a:r>
            <a:r>
              <a:rPr lang="de-DE" sz="1900" dirty="0" smtClean="0">
                <a:sym typeface="Wingdings" panose="05000000000000000000" pitchFamily="2" charset="2"/>
              </a:rPr>
              <a:t> </a:t>
            </a:r>
            <a:r>
              <a:rPr lang="de-DE" sz="1900" dirty="0" smtClean="0"/>
              <a:t>Übersicht </a:t>
            </a:r>
            <a:r>
              <a:rPr lang="de-DE" sz="1900" dirty="0"/>
              <a:t>über alle Blogs: </a:t>
            </a:r>
            <a:r>
              <a:rPr lang="de-DE" sz="1900" u="sng" dirty="0">
                <a:solidFill>
                  <a:srgbClr val="008A76"/>
                </a:solidFill>
                <a:hlinkClick r:id="rId2"/>
              </a:rPr>
              <a:t>https://</a:t>
            </a:r>
            <a:r>
              <a:rPr lang="de-DE" sz="1900" u="sng" dirty="0" smtClean="0">
                <a:solidFill>
                  <a:srgbClr val="008A76"/>
                </a:solidFill>
                <a:hlinkClick r:id="rId2"/>
              </a:rPr>
              <a:t>www.uni-erfurt.de/universitaet/aktuelles/blogs</a:t>
            </a:r>
            <a:r>
              <a:rPr lang="de-DE" sz="1900" u="sng" dirty="0" smtClean="0">
                <a:solidFill>
                  <a:srgbClr val="008A76"/>
                </a:solidFill>
              </a:rPr>
              <a:t>   </a:t>
            </a:r>
            <a:endParaRPr lang="de-DE" sz="1900" u="sng" dirty="0">
              <a:solidFill>
                <a:srgbClr val="008A76"/>
              </a:solidFill>
            </a:endParaRPr>
          </a:p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b="1" dirty="0" smtClean="0"/>
              <a:t>Soziale Medien </a:t>
            </a:r>
            <a:r>
              <a:rPr lang="de-DE" sz="1900" dirty="0" smtClean="0"/>
              <a:t>(zentrale Kanäle: Facebook, Twitter, Instagram, </a:t>
            </a:r>
            <a:r>
              <a:rPr lang="de-DE" sz="1900" dirty="0" err="1" smtClean="0"/>
              <a:t>Youtube</a:t>
            </a:r>
            <a:r>
              <a:rPr lang="de-DE" sz="1900" dirty="0" smtClean="0"/>
              <a:t> // </a:t>
            </a:r>
            <a:r>
              <a:rPr lang="de-DE" sz="1900" dirty="0" smtClean="0"/>
              <a:t>Ihre </a:t>
            </a:r>
            <a:r>
              <a:rPr lang="de-DE" sz="1900" dirty="0" smtClean="0"/>
              <a:t>eigenen dezentralen Social-Media-Kanäle). Eine Übersicht über die Kanäle finden Sie auf unserer Website: </a:t>
            </a:r>
            <a:r>
              <a:rPr lang="de-DE" sz="1900" u="sng" dirty="0" smtClean="0">
                <a:solidFill>
                  <a:srgbClr val="008A76"/>
                </a:solidFill>
                <a:hlinkClick r:id="rId3"/>
              </a:rPr>
              <a:t>https://</a:t>
            </a:r>
            <a:r>
              <a:rPr lang="de-DE" sz="1900" u="sng" dirty="0" smtClean="0">
                <a:solidFill>
                  <a:srgbClr val="008A76"/>
                </a:solidFill>
                <a:hlinkClick r:id="rId3"/>
              </a:rPr>
              <a:t>www.uni-erfurt.de/universitaet/aktuelles/blogs/social-media</a:t>
            </a:r>
            <a:r>
              <a:rPr lang="de-DE" sz="1900" dirty="0">
                <a:solidFill>
                  <a:schemeClr val="tx1"/>
                </a:solidFill>
              </a:rPr>
              <a:t>.</a:t>
            </a:r>
            <a:endParaRPr lang="de-DE" sz="1900" u="sng" dirty="0" smtClean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r>
              <a:rPr lang="de-DE" sz="1900" dirty="0" smtClean="0"/>
              <a:t> </a:t>
            </a:r>
            <a:r>
              <a:rPr lang="de-DE" sz="1900" b="1" dirty="0"/>
              <a:t>Wissenschaftspodcast</a:t>
            </a:r>
            <a:r>
              <a:rPr lang="de-DE" sz="1900" dirty="0"/>
              <a:t> der Uni Erfurt: </a:t>
            </a:r>
            <a:r>
              <a:rPr lang="de-DE" sz="1900" u="sng" dirty="0">
                <a:solidFill>
                  <a:srgbClr val="008A76"/>
                </a:solidFill>
                <a:hlinkClick r:id="rId4"/>
              </a:rPr>
              <a:t>https://</a:t>
            </a:r>
            <a:r>
              <a:rPr lang="de-DE" sz="1900" u="sng" dirty="0" smtClean="0">
                <a:solidFill>
                  <a:srgbClr val="008A76"/>
                </a:solidFill>
                <a:hlinkClick r:id="rId4"/>
              </a:rPr>
              <a:t>www.uni-erfurt.de/forschung/aktuelles/wissenschaftspodcast-wortmelder</a:t>
            </a:r>
            <a:r>
              <a:rPr lang="de-DE" sz="1900" u="sng" dirty="0" smtClean="0">
                <a:solidFill>
                  <a:srgbClr val="008A76"/>
                </a:solidFill>
              </a:rPr>
              <a:t>   </a:t>
            </a:r>
            <a:endParaRPr lang="de-DE" sz="1900" u="sng" dirty="0">
              <a:solidFill>
                <a:srgbClr val="008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08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D17E1A50-83C4-634E-BC20-012A3B243685}"/>
              </a:ext>
            </a:extLst>
          </p:cNvPr>
          <p:cNvSpPr txBox="1">
            <a:spLocks/>
          </p:cNvSpPr>
          <p:nvPr/>
        </p:nvSpPr>
        <p:spPr>
          <a:xfrm>
            <a:off x="1169641" y="1973766"/>
            <a:ext cx="9256749" cy="14044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>
              <a:lnSpc>
                <a:spcPct val="110000"/>
              </a:lnSpc>
            </a:pPr>
            <a:endParaRPr lang="de-DE" dirty="0"/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F718F55F-53CA-584F-AE77-283145CF93C1}"/>
              </a:ext>
            </a:extLst>
          </p:cNvPr>
          <p:cNvSpPr txBox="1"/>
          <p:nvPr/>
        </p:nvSpPr>
        <p:spPr>
          <a:xfrm>
            <a:off x="1269999" y="2477729"/>
            <a:ext cx="9156391" cy="570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>
              <a:lnSpc>
                <a:spcPct val="160000"/>
              </a:lnSpc>
            </a:pPr>
            <a:r>
              <a:rPr lang="de-DE" sz="1900" b="1" dirty="0" smtClean="0"/>
              <a:t> Veranstaltungen</a:t>
            </a:r>
            <a:r>
              <a:rPr lang="de-DE" sz="1900" dirty="0" smtClean="0"/>
              <a:t> </a:t>
            </a:r>
            <a:r>
              <a:rPr lang="de-DE" sz="1900" dirty="0"/>
              <a:t>/ Veranstaltungsreihen</a:t>
            </a:r>
          </a:p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b="1" dirty="0" smtClean="0"/>
              <a:t>Pressemitteilungen</a:t>
            </a:r>
            <a:r>
              <a:rPr lang="de-DE" sz="1900" dirty="0" smtClean="0"/>
              <a:t> </a:t>
            </a:r>
            <a:r>
              <a:rPr lang="de-DE" sz="1900" dirty="0"/>
              <a:t>(Versand über die Hochschulkommunikation an die Medien // </a:t>
            </a:r>
            <a:r>
              <a:rPr lang="de-DE" sz="1900" dirty="0" smtClean="0"/>
              <a:t> </a:t>
            </a:r>
            <a:br>
              <a:rPr lang="de-DE" sz="1900" dirty="0" smtClean="0"/>
            </a:br>
            <a:r>
              <a:rPr lang="de-DE" sz="1900" dirty="0" smtClean="0"/>
              <a:t>  Veröffentlichung </a:t>
            </a:r>
            <a:r>
              <a:rPr lang="de-DE" sz="1900" dirty="0"/>
              <a:t>auf der zentralen Website)</a:t>
            </a:r>
          </a:p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dirty="0" smtClean="0"/>
              <a:t>Expert*in </a:t>
            </a:r>
            <a:r>
              <a:rPr lang="de-DE" sz="1900" dirty="0"/>
              <a:t>bzw. </a:t>
            </a:r>
            <a:r>
              <a:rPr lang="de-DE" sz="1900" b="1" dirty="0" smtClean="0"/>
              <a:t>Interviewpartner*in</a:t>
            </a:r>
            <a:r>
              <a:rPr lang="de-DE" sz="1900" dirty="0" smtClean="0"/>
              <a:t> </a:t>
            </a:r>
            <a:r>
              <a:rPr lang="de-DE" sz="1900" dirty="0"/>
              <a:t>für Anfragen der Presse sein: Lassen Sie sich in </a:t>
            </a:r>
            <a:r>
              <a:rPr lang="de-DE" sz="1900" dirty="0" smtClean="0"/>
              <a:t/>
            </a:r>
            <a:br>
              <a:rPr lang="de-DE" sz="1900" dirty="0" smtClean="0"/>
            </a:br>
            <a:r>
              <a:rPr lang="de-DE" sz="1900" dirty="0" smtClean="0"/>
              <a:t>  unseren </a:t>
            </a:r>
            <a:r>
              <a:rPr lang="de-DE" sz="1900" dirty="0"/>
              <a:t>Pool aufnehmen, </a:t>
            </a:r>
            <a:r>
              <a:rPr lang="de-DE" sz="1900" dirty="0" smtClean="0"/>
              <a:t>sodass </a:t>
            </a:r>
            <a:r>
              <a:rPr lang="de-DE" sz="1900" dirty="0" smtClean="0"/>
              <a:t>Pressevertreter*innen </a:t>
            </a:r>
            <a:r>
              <a:rPr lang="de-DE" sz="1900" dirty="0"/>
              <a:t>bei bestimmten Fachfragen </a:t>
            </a:r>
            <a:r>
              <a:rPr lang="de-DE" sz="1900" dirty="0" smtClean="0"/>
              <a:t/>
            </a:r>
            <a:br>
              <a:rPr lang="de-DE" sz="1900" dirty="0" smtClean="0"/>
            </a:br>
            <a:r>
              <a:rPr lang="de-DE" sz="1900" dirty="0" smtClean="0"/>
              <a:t>  auf </a:t>
            </a:r>
            <a:r>
              <a:rPr lang="de-DE" sz="1900" dirty="0"/>
              <a:t>Sie zugehen </a:t>
            </a:r>
            <a:r>
              <a:rPr lang="de-DE" sz="1900" dirty="0" smtClean="0"/>
              <a:t>können: </a:t>
            </a:r>
            <a:r>
              <a:rPr lang="de-DE" sz="1900" dirty="0"/>
              <a:t/>
            </a:r>
            <a:br>
              <a:rPr lang="de-DE" sz="1900" dirty="0"/>
            </a:br>
            <a:r>
              <a:rPr lang="de-DE" sz="1900" dirty="0" smtClean="0"/>
              <a:t>  </a:t>
            </a:r>
            <a:r>
              <a:rPr lang="de-DE" sz="1900" u="sng" dirty="0" smtClean="0">
                <a:solidFill>
                  <a:srgbClr val="008A76"/>
                </a:solidFill>
                <a:hlinkClick r:id="rId2"/>
              </a:rPr>
              <a:t>www.uni-erfurt.de/universitaet/beratung-service/presse/expertenpool</a:t>
            </a:r>
            <a:r>
              <a:rPr lang="de-DE" sz="1900" u="sng" dirty="0" smtClean="0">
                <a:solidFill>
                  <a:srgbClr val="008A76"/>
                </a:solidFill>
              </a:rPr>
              <a:t>  </a:t>
            </a:r>
            <a:endParaRPr lang="de-DE" sz="1900" u="sng" dirty="0">
              <a:solidFill>
                <a:srgbClr val="008A76"/>
              </a:solidFill>
            </a:endParaRPr>
          </a:p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dirty="0" smtClean="0"/>
              <a:t>Broschüren</a:t>
            </a:r>
            <a:r>
              <a:rPr lang="de-DE" sz="1900" dirty="0"/>
              <a:t>, Themenhefte, Flyer, Plakate</a:t>
            </a:r>
          </a:p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dirty="0" smtClean="0"/>
              <a:t>dezentrale </a:t>
            </a:r>
            <a:r>
              <a:rPr lang="de-DE" sz="1900" b="1" dirty="0"/>
              <a:t>Newsletter</a:t>
            </a:r>
          </a:p>
        </p:txBody>
      </p:sp>
    </p:spTree>
    <p:extLst>
      <p:ext uri="{BB962C8B-B14F-4D97-AF65-F5344CB8AC3E}">
        <p14:creationId xmlns:p14="http://schemas.microsoft.com/office/powerpoint/2010/main" val="13847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er steht ein Titel">
            <a:extLst>
              <a:ext uri="{FF2B5EF4-FFF2-40B4-BE49-F238E27FC236}">
                <a16:creationId xmlns:a16="http://schemas.microsoft.com/office/drawing/2014/main" id="{D17E1A50-83C4-634E-BC20-012A3B243685}"/>
              </a:ext>
            </a:extLst>
          </p:cNvPr>
          <p:cNvSpPr txBox="1">
            <a:spLocks/>
          </p:cNvSpPr>
          <p:nvPr/>
        </p:nvSpPr>
        <p:spPr>
          <a:xfrm>
            <a:off x="1169641" y="1973766"/>
            <a:ext cx="9256749" cy="14044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Noto Sans SemiCondensed Bold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3800" b="1" dirty="0" smtClean="0"/>
              <a:t>Was sind mögliche Themen?</a:t>
            </a:r>
            <a:endParaRPr lang="de-DE" sz="3800" dirty="0"/>
          </a:p>
        </p:txBody>
      </p:sp>
      <p:sp>
        <p:nvSpPr>
          <p:cNvPr id="7" name="Hier steht ein Untertitel">
            <a:extLst>
              <a:ext uri="{FF2B5EF4-FFF2-40B4-BE49-F238E27FC236}">
                <a16:creationId xmlns:a16="http://schemas.microsoft.com/office/drawing/2014/main" id="{F718F55F-53CA-584F-AE77-283145CF93C1}"/>
              </a:ext>
            </a:extLst>
          </p:cNvPr>
          <p:cNvSpPr txBox="1"/>
          <p:nvPr/>
        </p:nvSpPr>
        <p:spPr>
          <a:xfrm>
            <a:off x="1270000" y="3176939"/>
            <a:ext cx="9865032" cy="484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3500" indent="-63500" algn="l">
              <a:buSzPct val="100000"/>
              <a:buChar char="•"/>
              <a:defRPr sz="2700" b="0">
                <a:latin typeface="Noto Sans SemiCondensed"/>
                <a:ea typeface="Noto Sans SemiCondensed"/>
                <a:cs typeface="Noto Sans SemiCondensed"/>
                <a:sym typeface="Noto Sans SemiCondensed"/>
              </a:defRPr>
            </a:lvl1pPr>
          </a:lstStyle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dirty="0" smtClean="0"/>
              <a:t>Forschungsergebnisse</a:t>
            </a:r>
            <a:r>
              <a:rPr lang="de-DE" sz="1900" dirty="0"/>
              <a:t>, neue Forschungsbereiche und Drittmitteleinwerbungen</a:t>
            </a:r>
          </a:p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dirty="0" smtClean="0"/>
              <a:t>neue </a:t>
            </a:r>
            <a:r>
              <a:rPr lang="de-DE" sz="1900" dirty="0"/>
              <a:t>Studienangebote</a:t>
            </a:r>
          </a:p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dirty="0" smtClean="0"/>
              <a:t>neue </a:t>
            </a:r>
            <a:r>
              <a:rPr lang="de-DE" sz="1900" dirty="0"/>
              <a:t>Publikationen</a:t>
            </a:r>
          </a:p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dirty="0" smtClean="0"/>
              <a:t>neue </a:t>
            </a:r>
            <a:r>
              <a:rPr lang="de-DE" sz="1900" dirty="0"/>
              <a:t>Kooperationen</a:t>
            </a:r>
          </a:p>
          <a:p>
            <a:pPr>
              <a:lnSpc>
                <a:spcPct val="160000"/>
              </a:lnSpc>
            </a:pPr>
            <a:r>
              <a:rPr lang="de-DE" sz="1900" dirty="0" smtClean="0"/>
              <a:t> Auszeichnungen</a:t>
            </a:r>
            <a:r>
              <a:rPr lang="de-DE" sz="1900" dirty="0"/>
              <a:t>, Mitgliedschaften, Ehrenämter</a:t>
            </a:r>
          </a:p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dirty="0" smtClean="0"/>
              <a:t>Transferleistungen</a:t>
            </a:r>
          </a:p>
          <a:p>
            <a:pPr>
              <a:lnSpc>
                <a:spcPct val="160000"/>
              </a:lnSpc>
            </a:pPr>
            <a:r>
              <a:rPr lang="de-DE" sz="1900" dirty="0" smtClean="0"/>
              <a:t> Organisation von Tagungen </a:t>
            </a:r>
            <a:r>
              <a:rPr lang="de-DE" sz="1900" dirty="0"/>
              <a:t>und </a:t>
            </a:r>
            <a:r>
              <a:rPr lang="de-DE" sz="1900" dirty="0" smtClean="0"/>
              <a:t>Kongressen  </a:t>
            </a:r>
          </a:p>
          <a:p>
            <a:pPr>
              <a:lnSpc>
                <a:spcPct val="160000"/>
              </a:lnSpc>
            </a:pPr>
            <a:r>
              <a:rPr lang="de-DE" sz="1900" dirty="0"/>
              <a:t> </a:t>
            </a:r>
            <a:r>
              <a:rPr lang="de-DE" sz="1900" dirty="0" smtClean="0"/>
              <a:t>öffentliche </a:t>
            </a:r>
            <a:r>
              <a:rPr lang="de-DE" sz="1900" dirty="0"/>
              <a:t>Veranstaltungen (Vorträge, Gastvorlesungen, Sportfest, Kulturangebote, etc.)</a:t>
            </a:r>
          </a:p>
        </p:txBody>
      </p:sp>
    </p:spTree>
    <p:extLst>
      <p:ext uri="{BB962C8B-B14F-4D97-AF65-F5344CB8AC3E}">
        <p14:creationId xmlns:p14="http://schemas.microsoft.com/office/powerpoint/2010/main" val="473899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er steht ein farbig ausgezeichneter Text.">
            <a:extLst>
              <a:ext uri="{FF2B5EF4-FFF2-40B4-BE49-F238E27FC236}">
                <a16:creationId xmlns:a16="http://schemas.microsoft.com/office/drawing/2014/main" id="{88136F52-D273-9746-91E1-79D1C080682E}"/>
              </a:ext>
            </a:extLst>
          </p:cNvPr>
          <p:cNvSpPr txBox="1"/>
          <p:nvPr/>
        </p:nvSpPr>
        <p:spPr>
          <a:xfrm>
            <a:off x="1548577" y="5629207"/>
            <a:ext cx="9601201" cy="1933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700">
                <a:solidFill>
                  <a:srgbClr val="929292"/>
                </a:solidFill>
                <a:latin typeface="NotoSerif-SemiCondensedSemiBold"/>
                <a:ea typeface="NotoSerif-SemiCondensedSemiBold"/>
                <a:cs typeface="NotoSerif-SemiCondensedSemiBold"/>
                <a:sym typeface="NotoSerif-SemiCondensedSemiBold"/>
              </a:defRPr>
            </a:lvl1pPr>
          </a:lstStyle>
          <a:p>
            <a:pPr algn="ctr"/>
            <a:endParaRPr lang="de-DE" sz="2400" b="0" dirty="0" smtClean="0">
              <a:solidFill>
                <a:srgbClr val="000000"/>
              </a:solidFill>
              <a:latin typeface="Noto Sans SemiCondensed"/>
              <a:ea typeface="Noto Sans SemiCondensed"/>
              <a:cs typeface="Noto Sans SemiCondensed"/>
              <a:sym typeface="Noto Sans SemiCondensed"/>
            </a:endParaRPr>
          </a:p>
          <a:p>
            <a:pPr algn="ctr"/>
            <a:r>
              <a:rPr lang="de-DE" sz="1900" b="0" dirty="0" smtClean="0">
                <a:solidFill>
                  <a:srgbClr val="000000"/>
                </a:solidFill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Gemeinsam </a:t>
            </a:r>
            <a:r>
              <a:rPr lang="de-DE" sz="1900" b="0" dirty="0">
                <a:solidFill>
                  <a:srgbClr val="000000"/>
                </a:solidFill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mit Ihnen besprechen wir, wie und wo wir Ihre Inhalte am sinnvollsten und wirksamsten platzieren können.</a:t>
            </a:r>
          </a:p>
          <a:p>
            <a:pPr algn="ctr"/>
            <a:r>
              <a:rPr lang="de-DE" sz="1900" dirty="0">
                <a:solidFill>
                  <a:srgbClr val="000000"/>
                </a:solidFill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Tipps für die Pressearbeit </a:t>
            </a:r>
            <a:r>
              <a:rPr lang="de-DE" sz="1900" b="0" dirty="0">
                <a:solidFill>
                  <a:srgbClr val="000000"/>
                </a:solidFill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finden Sie übrigens </a:t>
            </a:r>
            <a:r>
              <a:rPr lang="de-DE" sz="1900" b="0" dirty="0" smtClean="0">
                <a:solidFill>
                  <a:srgbClr val="000000"/>
                </a:solidFill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auch unter</a:t>
            </a:r>
            <a:r>
              <a:rPr lang="de-DE" sz="1900" b="0" dirty="0">
                <a:solidFill>
                  <a:srgbClr val="000000"/>
                </a:solidFill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: </a:t>
            </a:r>
          </a:p>
          <a:p>
            <a:pPr algn="ctr"/>
            <a:endParaRPr lang="de-DE" sz="1900" b="0" dirty="0">
              <a:solidFill>
                <a:srgbClr val="000000"/>
              </a:solidFill>
              <a:latin typeface="Noto Sans SemiCondensed"/>
              <a:ea typeface="Noto Sans SemiCondensed"/>
              <a:cs typeface="Noto Sans SemiCondensed"/>
              <a:sym typeface="Noto Sans SemiCondensed"/>
            </a:endParaRPr>
          </a:p>
          <a:p>
            <a:pPr algn="ctr"/>
            <a:r>
              <a:rPr lang="de-DE" sz="1900" b="0" u="sng" dirty="0" smtClean="0">
                <a:solidFill>
                  <a:srgbClr val="008A76"/>
                </a:solidFill>
                <a:latin typeface="Noto Sans SemiCondensed"/>
                <a:ea typeface="Noto Sans SemiCondensed"/>
                <a:cs typeface="Noto Sans SemiCondensed"/>
                <a:sym typeface="Noto Sans SemiCondensed"/>
                <a:hlinkClick r:id="rId2"/>
              </a:rPr>
              <a:t>www.uni-erfurt.de/interner-service/service/kommunikation/pressearbeit</a:t>
            </a:r>
            <a:r>
              <a:rPr lang="de-DE" sz="1900" b="0" u="sng" dirty="0" smtClean="0">
                <a:solidFill>
                  <a:srgbClr val="008A76"/>
                </a:solidFill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  </a:t>
            </a:r>
            <a:endParaRPr lang="de-DE" sz="1900" b="0" u="sng" dirty="0">
              <a:solidFill>
                <a:srgbClr val="008A76"/>
              </a:solidFill>
              <a:latin typeface="Noto Sans SemiCondensed"/>
              <a:ea typeface="Noto Sans SemiCondensed"/>
              <a:cs typeface="Noto Sans SemiCondensed"/>
              <a:sym typeface="Noto Sans SemiCondensed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02" y="3855299"/>
            <a:ext cx="6500353" cy="1500082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>
            <a:off x="7610168" y="3166223"/>
            <a:ext cx="678426" cy="790455"/>
          </a:xfrm>
          <a:prstGeom prst="straightConnector1">
            <a:avLst/>
          </a:prstGeom>
          <a:noFill/>
          <a:ln w="57150" cap="flat">
            <a:solidFill>
              <a:srgbClr val="008A7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Hier steht ein farbig ausgezeichneter Text.">
            <a:extLst>
              <a:ext uri="{FF2B5EF4-FFF2-40B4-BE49-F238E27FC236}">
                <a16:creationId xmlns:a16="http://schemas.microsoft.com/office/drawing/2014/main" id="{88136F52-D273-9746-91E1-79D1C080682E}"/>
              </a:ext>
            </a:extLst>
          </p:cNvPr>
          <p:cNvSpPr txBox="1"/>
          <p:nvPr/>
        </p:nvSpPr>
        <p:spPr>
          <a:xfrm>
            <a:off x="1548579" y="2265991"/>
            <a:ext cx="9601201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700">
                <a:solidFill>
                  <a:srgbClr val="929292"/>
                </a:solidFill>
                <a:latin typeface="NotoSerif-SemiCondensedSemiBold"/>
                <a:ea typeface="NotoSerif-SemiCondensedSemiBold"/>
                <a:cs typeface="NotoSerif-SemiCondensedSemiBold"/>
                <a:sym typeface="NotoSerif-SemiCondensedSemiBold"/>
              </a:defRPr>
            </a:lvl1pPr>
          </a:lstStyle>
          <a:p>
            <a:pPr algn="ctr"/>
            <a:r>
              <a:rPr lang="de-DE" sz="1900" b="0" dirty="0">
                <a:solidFill>
                  <a:srgbClr val="000000"/>
                </a:solidFill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Wann immer Sie solche Neuigkeiten aus Ihrem Bereich haben, melden Sie sich gern </a:t>
            </a:r>
            <a:endParaRPr lang="de-DE" sz="1900" b="0" dirty="0" smtClean="0">
              <a:solidFill>
                <a:srgbClr val="000000"/>
              </a:solidFill>
              <a:latin typeface="Noto Sans SemiCondensed"/>
              <a:ea typeface="Noto Sans SemiCondensed"/>
              <a:cs typeface="Noto Sans SemiCondensed"/>
              <a:sym typeface="Noto Sans SemiCondensed"/>
            </a:endParaRPr>
          </a:p>
          <a:p>
            <a:pPr algn="ctr"/>
            <a:r>
              <a:rPr lang="de-DE" sz="1900" b="0" dirty="0" smtClean="0">
                <a:solidFill>
                  <a:srgbClr val="000000"/>
                </a:solidFill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in </a:t>
            </a:r>
            <a:r>
              <a:rPr lang="de-DE" sz="1900" b="0" dirty="0">
                <a:solidFill>
                  <a:srgbClr val="000000"/>
                </a:solidFill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der </a:t>
            </a:r>
            <a:r>
              <a:rPr lang="de-DE" sz="1900" dirty="0">
                <a:solidFill>
                  <a:srgbClr val="000000"/>
                </a:solidFill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Hochschulkommunikation</a:t>
            </a:r>
            <a:r>
              <a:rPr lang="de-DE" sz="1900" b="0" dirty="0">
                <a:solidFill>
                  <a:srgbClr val="000000"/>
                </a:solidFill>
                <a:latin typeface="Noto Sans SemiCondensed"/>
                <a:ea typeface="Noto Sans SemiCondensed"/>
                <a:cs typeface="Noto Sans SemiCondensed"/>
                <a:sym typeface="Noto Sans SemiCondensed"/>
              </a:rPr>
              <a:t>. </a:t>
            </a:r>
            <a:endParaRPr lang="de-DE" sz="1900" b="0" u="sng" dirty="0">
              <a:solidFill>
                <a:srgbClr val="008A76"/>
              </a:solidFill>
              <a:latin typeface="Noto Sans SemiCondensed"/>
              <a:ea typeface="Noto Sans SemiCondensed"/>
              <a:cs typeface="Noto Sans SemiCondensed"/>
              <a:sym typeface="Noto Sans Semi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46475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ier steht ein Titel"/>
          <p:cNvSpPr txBox="1">
            <a:spLocks noGrp="1"/>
          </p:cNvSpPr>
          <p:nvPr>
            <p:ph type="ctrTitle"/>
          </p:nvPr>
        </p:nvSpPr>
        <p:spPr>
          <a:xfrm>
            <a:off x="1169641" y="1195860"/>
            <a:ext cx="10464800" cy="17399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3800" dirty="0"/>
              <a:t>Und nun zur „Verpackung“…</a:t>
            </a:r>
            <a:endParaRPr sz="3800" dirty="0"/>
          </a:p>
        </p:txBody>
      </p:sp>
      <p:sp>
        <p:nvSpPr>
          <p:cNvPr id="120" name="Hier steht ein Untertitel"/>
          <p:cNvSpPr txBox="1">
            <a:spLocks noGrp="1"/>
          </p:cNvSpPr>
          <p:nvPr>
            <p:ph type="subTitle" sz="quarter" idx="1"/>
          </p:nvPr>
        </p:nvSpPr>
        <p:spPr>
          <a:xfrm>
            <a:off x="1191942" y="4254882"/>
            <a:ext cx="10695257" cy="3458536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t">
              <a:lnSpc>
                <a:spcPts val="2500"/>
              </a:lnSpc>
            </a:pPr>
            <a:r>
              <a:rPr lang="de-DE" sz="1900" dirty="0"/>
              <a:t>Die Universität Erfurt hat 2019 ein neues Corporate Design eingeführt. Es trägt ihrem gemeinsam mit den Angehörigen der Hochschule erarbeiteten Markenkern Rechnung und ermöglicht der Universität einen </a:t>
            </a:r>
            <a:r>
              <a:rPr lang="de-DE" sz="1900" b="1" dirty="0"/>
              <a:t>zeitgemäßen, frischen und selbstbewussten </a:t>
            </a:r>
            <a:r>
              <a:rPr lang="de-DE" sz="1900" dirty="0"/>
              <a:t>Auftritt. </a:t>
            </a:r>
            <a:endParaRPr lang="de-DE" sz="1900" dirty="0" smtClean="0"/>
          </a:p>
          <a:p>
            <a:pPr fontAlgn="t">
              <a:lnSpc>
                <a:spcPts val="2500"/>
              </a:lnSpc>
            </a:pPr>
            <a:endParaRPr lang="de-DE" sz="1900" dirty="0"/>
          </a:p>
          <a:p>
            <a:pPr fontAlgn="t">
              <a:lnSpc>
                <a:spcPts val="2500"/>
              </a:lnSpc>
            </a:pPr>
            <a:r>
              <a:rPr lang="de-DE" sz="1900" dirty="0" smtClean="0"/>
              <a:t>Das </a:t>
            </a:r>
            <a:r>
              <a:rPr lang="de-DE" sz="1900" dirty="0"/>
              <a:t>Erscheinungsbild stellt dabei die Menschen in den Mittelpunkt, die auf dem Campus studieren, forschen und arbeiten – </a:t>
            </a:r>
            <a:r>
              <a:rPr lang="de-DE" sz="1900" b="1" dirty="0"/>
              <a:t>Impulsgeber*innen, Vorbilder, „Macher*innen“...</a:t>
            </a:r>
            <a:endParaRPr lang="de-DE" sz="1900" b="1" dirty="0">
              <a:solidFill>
                <a:srgbClr val="988F8F"/>
              </a:solidFill>
            </a:endParaRPr>
          </a:p>
          <a:p>
            <a:pPr fontAlgn="t">
              <a:lnSpc>
                <a:spcPts val="2500"/>
              </a:lnSpc>
            </a:pPr>
            <a:endParaRPr lang="de-DE" dirty="0"/>
          </a:p>
        </p:txBody>
      </p:sp>
      <p:sp>
        <p:nvSpPr>
          <p:cNvPr id="12" name="Hier steht ein farbig ausgezeichneter Text.">
            <a:extLst>
              <a:ext uri="{FF2B5EF4-FFF2-40B4-BE49-F238E27FC236}">
                <a16:creationId xmlns:a16="http://schemas.microsoft.com/office/drawing/2014/main" id="{C75A765E-332B-7640-BD04-CEE9AC9E3AEF}"/>
              </a:ext>
            </a:extLst>
          </p:cNvPr>
          <p:cNvSpPr txBox="1"/>
          <p:nvPr/>
        </p:nvSpPr>
        <p:spPr>
          <a:xfrm>
            <a:off x="1160379" y="2931738"/>
            <a:ext cx="70468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929292"/>
                </a:solidFill>
                <a:latin typeface="NotoSerif-SemiCondensedSemiBold"/>
                <a:ea typeface="NotoSerif-SemiCondensedSemiBold"/>
                <a:cs typeface="NotoSerif-SemiCondensedSemiBold"/>
                <a:sym typeface="NotoSerif-SemiCondensedSemiBold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Das Logo der Universität Erfurt und seine 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Individualisierungsmöglichkeiten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01" y="6636245"/>
            <a:ext cx="3052192" cy="203581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69" y="6636244"/>
            <a:ext cx="3052193" cy="20358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80" y="6630468"/>
            <a:ext cx="3070067" cy="20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82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ier steht ein Titel"/>
          <p:cNvSpPr txBox="1">
            <a:spLocks noGrp="1"/>
          </p:cNvSpPr>
          <p:nvPr>
            <p:ph type="ctrTitle"/>
          </p:nvPr>
        </p:nvSpPr>
        <p:spPr>
          <a:xfrm>
            <a:off x="1169641" y="1195860"/>
            <a:ext cx="10464800" cy="17399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3800" dirty="0" smtClean="0">
                <a:solidFill>
                  <a:schemeClr val="bg1">
                    <a:lumMod val="65000"/>
                  </a:schemeClr>
                </a:solidFill>
              </a:rPr>
              <a:t>Und nun zur „Verpackung“…</a:t>
            </a:r>
            <a:endParaRPr sz="3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0" name="Hier steht ein Untertitel"/>
          <p:cNvSpPr txBox="1">
            <a:spLocks noGrp="1"/>
          </p:cNvSpPr>
          <p:nvPr>
            <p:ph type="subTitle" sz="quarter" idx="1"/>
          </p:nvPr>
        </p:nvSpPr>
        <p:spPr>
          <a:xfrm>
            <a:off x="1191943" y="4254882"/>
            <a:ext cx="6344483" cy="345853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t">
              <a:lnSpc>
                <a:spcPts val="2500"/>
              </a:lnSpc>
            </a:pPr>
            <a:r>
              <a:rPr lang="de-DE" sz="1900" dirty="0"/>
              <a:t>Das Logo selbst ist durch (mindestens) </a:t>
            </a:r>
            <a:r>
              <a:rPr lang="de-DE" sz="1900" b="1" dirty="0"/>
              <a:t>zwei übereinander gestapelte unregelmäßige Vierecke </a:t>
            </a:r>
            <a:r>
              <a:rPr lang="de-DE" sz="1900" dirty="0"/>
              <a:t>gekennzeichnet – obenauf eine schwarze Fläche, auf der die Wortmarke „Universität Erfurt“ liegt, und darunter eine farbige Fläche, durch die die unterschiedlichen Fakultäten und Einrichtungen gekennzeichnet sind, die überdies auch in der </a:t>
            </a:r>
            <a:r>
              <a:rPr lang="de-DE" sz="1900" dirty="0" err="1"/>
              <a:t>Subline</a:t>
            </a:r>
            <a:r>
              <a:rPr lang="de-DE" sz="1900" dirty="0"/>
              <a:t> des schwarzen Vierecks Ausdruck finden. </a:t>
            </a:r>
            <a:endParaRPr lang="de-DE" sz="1900" dirty="0" smtClean="0"/>
          </a:p>
          <a:p>
            <a:pPr fontAlgn="t">
              <a:lnSpc>
                <a:spcPts val="2500"/>
              </a:lnSpc>
            </a:pPr>
            <a:endParaRPr lang="de-DE" sz="1900" dirty="0"/>
          </a:p>
          <a:p>
            <a:pPr fontAlgn="t">
              <a:lnSpc>
                <a:spcPts val="2500"/>
              </a:lnSpc>
            </a:pPr>
            <a:r>
              <a:rPr lang="de-DE" sz="1900" dirty="0" smtClean="0"/>
              <a:t>Dabei </a:t>
            </a:r>
            <a:r>
              <a:rPr lang="de-DE" sz="1900" dirty="0"/>
              <a:t>können sowohl das obere schwarze Viereck als auch die darunter gestapelten Farbflächen im Winkel verändert und in sich gedreht werden – was zugleich </a:t>
            </a:r>
            <a:r>
              <a:rPr lang="de-DE" sz="1900" b="1" dirty="0"/>
              <a:t>Gestaltungsspielraum für die Anwender </a:t>
            </a:r>
            <a:r>
              <a:rPr lang="de-DE" sz="1900" dirty="0"/>
              <a:t>bietet. Das Stapelprinzip des Logos bietet dabei auch grafische Lösungen für interdisziplinäre Projekte und Kooperationen verschiedener Einrichtungen der Universität Erfurt.</a:t>
            </a:r>
          </a:p>
        </p:txBody>
      </p:sp>
      <p:sp>
        <p:nvSpPr>
          <p:cNvPr id="12" name="Hier steht ein farbig ausgezeichneter Text.">
            <a:extLst>
              <a:ext uri="{FF2B5EF4-FFF2-40B4-BE49-F238E27FC236}">
                <a16:creationId xmlns:a16="http://schemas.microsoft.com/office/drawing/2014/main" id="{C75A765E-332B-7640-BD04-CEE9AC9E3AEF}"/>
              </a:ext>
            </a:extLst>
          </p:cNvPr>
          <p:cNvSpPr txBox="1"/>
          <p:nvPr/>
        </p:nvSpPr>
        <p:spPr>
          <a:xfrm>
            <a:off x="1160379" y="2931738"/>
            <a:ext cx="70468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929292"/>
                </a:solidFill>
                <a:latin typeface="NotoSerif-SemiCondensedSemiBold"/>
                <a:ea typeface="NotoSerif-SemiCondensedSemiBold"/>
                <a:cs typeface="NotoSerif-SemiCondensedSemiBold"/>
                <a:sym typeface="NotoSerif-SemiCondensedSemiBold"/>
              </a:defRPr>
            </a:lvl1pPr>
          </a:lstStyle>
          <a:p>
            <a:r>
              <a:rPr lang="de-DE" dirty="0"/>
              <a:t>Das Logo der Universität </a:t>
            </a:r>
            <a:r>
              <a:rPr lang="de-DE" dirty="0" smtClean="0"/>
              <a:t>Erfurt </a:t>
            </a:r>
            <a:r>
              <a:rPr lang="de-DE" dirty="0"/>
              <a:t>und seine </a:t>
            </a:r>
            <a:endParaRPr lang="de-DE" dirty="0" smtClean="0"/>
          </a:p>
          <a:p>
            <a:r>
              <a:rPr lang="de-DE" dirty="0" smtClean="0"/>
              <a:t>Individualisierungsmöglichkeiten 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8256358" y="3398532"/>
            <a:ext cx="4472500" cy="5558788"/>
            <a:chOff x="8316277" y="2695525"/>
            <a:chExt cx="4175512" cy="522854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4" r="28043"/>
            <a:stretch/>
          </p:blipFill>
          <p:spPr>
            <a:xfrm>
              <a:off x="8316277" y="2695525"/>
              <a:ext cx="4128487" cy="4504644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1" t="17179" r="7604" b="59477"/>
            <a:stretch/>
          </p:blipFill>
          <p:spPr>
            <a:xfrm>
              <a:off x="8595360" y="6674389"/>
              <a:ext cx="1386840" cy="1051560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29" t="43334" r="4860" b="30615"/>
            <a:stretch/>
          </p:blipFill>
          <p:spPr>
            <a:xfrm>
              <a:off x="9954331" y="6674389"/>
              <a:ext cx="1478280" cy="1173481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86" t="67977" r="7653" b="6987"/>
            <a:stretch/>
          </p:blipFill>
          <p:spPr>
            <a:xfrm>
              <a:off x="11226868" y="6796311"/>
              <a:ext cx="1264921" cy="1127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7076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ier steht ein Titel"/>
          <p:cNvSpPr txBox="1">
            <a:spLocks noGrp="1"/>
          </p:cNvSpPr>
          <p:nvPr>
            <p:ph type="ctrTitle"/>
          </p:nvPr>
        </p:nvSpPr>
        <p:spPr>
          <a:xfrm>
            <a:off x="1169641" y="1195860"/>
            <a:ext cx="10464800" cy="17399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3800" dirty="0">
                <a:solidFill>
                  <a:schemeClr val="bg1">
                    <a:lumMod val="65000"/>
                  </a:schemeClr>
                </a:solidFill>
              </a:rPr>
              <a:t>Und nun zur „Verpackung“…</a:t>
            </a:r>
            <a:endParaRPr sz="3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0" name="Hier steht ein Untertitel"/>
          <p:cNvSpPr txBox="1">
            <a:spLocks noGrp="1"/>
          </p:cNvSpPr>
          <p:nvPr>
            <p:ph type="subTitle" sz="quarter" idx="1"/>
          </p:nvPr>
        </p:nvSpPr>
        <p:spPr>
          <a:xfrm>
            <a:off x="1191942" y="4254882"/>
            <a:ext cx="10695257" cy="3458536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t">
              <a:lnSpc>
                <a:spcPts val="2500"/>
              </a:lnSpc>
            </a:pPr>
            <a:r>
              <a:rPr lang="de-DE" sz="1900" dirty="0"/>
              <a:t>In der Anwendung lässt das neue Corporate Design viel </a:t>
            </a:r>
            <a:r>
              <a:rPr lang="de-DE" sz="1900" b="1" dirty="0"/>
              <a:t>Raum für eigene Gestaltungswünsche</a:t>
            </a:r>
            <a:r>
              <a:rPr lang="de-DE" sz="1900" dirty="0"/>
              <a:t>. Das Logo ist dabei von großer Dynamik geprägt und lässt sich sowohl auf Fotos, als auch auf reinen Farbflächen platzieren.</a:t>
            </a:r>
            <a:endParaRPr lang="de-DE" dirty="0"/>
          </a:p>
        </p:txBody>
      </p:sp>
      <p:sp>
        <p:nvSpPr>
          <p:cNvPr id="12" name="Hier steht ein farbig ausgezeichneter Text.">
            <a:extLst>
              <a:ext uri="{FF2B5EF4-FFF2-40B4-BE49-F238E27FC236}">
                <a16:creationId xmlns:a16="http://schemas.microsoft.com/office/drawing/2014/main" id="{C75A765E-332B-7640-BD04-CEE9AC9E3AEF}"/>
              </a:ext>
            </a:extLst>
          </p:cNvPr>
          <p:cNvSpPr txBox="1"/>
          <p:nvPr/>
        </p:nvSpPr>
        <p:spPr>
          <a:xfrm>
            <a:off x="1160379" y="2931738"/>
            <a:ext cx="70468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929292"/>
                </a:solidFill>
                <a:latin typeface="NotoSerif-SemiCondensedSemiBold"/>
                <a:ea typeface="NotoSerif-SemiCondensedSemiBold"/>
                <a:cs typeface="NotoSerif-SemiCondensedSemiBold"/>
                <a:sym typeface="NotoSerif-SemiCondensedSemiBold"/>
              </a:defRPr>
            </a:lvl1pPr>
          </a:lstStyle>
          <a:p>
            <a:r>
              <a:rPr lang="de-DE" dirty="0"/>
              <a:t>Das Logo der Universität Erfurt und seine </a:t>
            </a:r>
            <a:endParaRPr lang="de-DE" dirty="0" smtClean="0"/>
          </a:p>
          <a:p>
            <a:r>
              <a:rPr lang="de-DE" dirty="0" smtClean="0"/>
              <a:t>Individualisierungsmöglichkeiten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78" y="5195035"/>
            <a:ext cx="2048737" cy="311071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0"/>
          <a:stretch/>
        </p:blipFill>
        <p:spPr>
          <a:xfrm>
            <a:off x="7948308" y="6095233"/>
            <a:ext cx="1953075" cy="32363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50" y="6181162"/>
            <a:ext cx="2440294" cy="16019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6" y="5501641"/>
            <a:ext cx="1963940" cy="353085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60" y="5443184"/>
            <a:ext cx="2191954" cy="30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9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Benutzerdefiniert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8A76"/>
      </a:hlink>
      <a:folHlink>
        <a:srgbClr val="008A76"/>
      </a:folHlink>
    </a:clrScheme>
    <a:fontScheme name="White">
      <a:majorFont>
        <a:latin typeface="Noto Sans SemiCondensed Bold"/>
        <a:ea typeface="Noto Sans SemiCondensed Bold"/>
        <a:cs typeface="Noto Sans SemiCondensed 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Noto Sans SemiCondensed Bold"/>
        <a:ea typeface="Noto Sans SemiCondensed Bold"/>
        <a:cs typeface="Noto Sans SemiCondensed 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Microsoft Office PowerPoint</Application>
  <PresentationFormat>Benutzerdefiniert</PresentationFormat>
  <Paragraphs>92</Paragraphs>
  <Slides>16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7" baseType="lpstr">
      <vt:lpstr>Arial</vt:lpstr>
      <vt:lpstr>Helvetica Neue</vt:lpstr>
      <vt:lpstr>Helvetica Neue Light</vt:lpstr>
      <vt:lpstr>Helvetica Neue Thin</vt:lpstr>
      <vt:lpstr>Noto Sans Regular</vt:lpstr>
      <vt:lpstr>Noto Sans SemiCondensed</vt:lpstr>
      <vt:lpstr>Noto Sans SemiCondensed Bold</vt:lpstr>
      <vt:lpstr>Noto Serif</vt:lpstr>
      <vt:lpstr>NotoSerif-SemiCondensedSemiBold</vt:lpstr>
      <vt:lpstr>Wingdings</vt:lpstr>
      <vt:lpstr>White</vt:lpstr>
      <vt:lpstr>PowerPoint-Präsentation</vt:lpstr>
      <vt:lpstr>Wie werden Sie mit Ihrer  Forschungsarbeit sichtbar? </vt:lpstr>
      <vt:lpstr>PowerPoint-Präsentation</vt:lpstr>
      <vt:lpstr>PowerPoint-Präsentation</vt:lpstr>
      <vt:lpstr>PowerPoint-Präsentation</vt:lpstr>
      <vt:lpstr>PowerPoint-Präsentation</vt:lpstr>
      <vt:lpstr>Und nun zur „Verpackung“…</vt:lpstr>
      <vt:lpstr>Und nun zur „Verpackung“…</vt:lpstr>
      <vt:lpstr>Und nun zur „Verpackung“…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Sarah Müller</dc:creator>
  <cp:lastModifiedBy>Carmen Voigt</cp:lastModifiedBy>
  <cp:revision>59</cp:revision>
  <dcterms:modified xsi:type="dcterms:W3CDTF">2021-07-15T15:45:51Z</dcterms:modified>
</cp:coreProperties>
</file>