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CF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2862" y="1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0692130"/>
          </a:xfrm>
          <a:custGeom>
            <a:avLst/>
            <a:gdLst/>
            <a:ahLst/>
            <a:cxnLst/>
            <a:rect l="l" t="t" r="r" b="b"/>
            <a:pathLst>
              <a:path w="7560309" h="10692130">
                <a:moveTo>
                  <a:pt x="0" y="10692003"/>
                </a:moveTo>
                <a:lnTo>
                  <a:pt x="7559992" y="10692003"/>
                </a:lnTo>
                <a:lnTo>
                  <a:pt x="7559992" y="0"/>
                </a:lnTo>
                <a:lnTo>
                  <a:pt x="0" y="0"/>
                </a:lnTo>
                <a:lnTo>
                  <a:pt x="0" y="1069200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 userDrawn="1"/>
        </p:nvSpPr>
        <p:spPr>
          <a:xfrm>
            <a:off x="0" y="3"/>
            <a:ext cx="6585584" cy="4440555"/>
          </a:xfrm>
          <a:custGeom>
            <a:avLst/>
            <a:gdLst/>
            <a:ahLst/>
            <a:cxnLst/>
            <a:rect l="l" t="t" r="r" b="b"/>
            <a:pathLst>
              <a:path w="6585584" h="4440555">
                <a:moveTo>
                  <a:pt x="5759589" y="0"/>
                </a:moveTo>
                <a:lnTo>
                  <a:pt x="0" y="0"/>
                </a:lnTo>
                <a:lnTo>
                  <a:pt x="0" y="3681818"/>
                </a:lnTo>
                <a:lnTo>
                  <a:pt x="241973" y="4439983"/>
                </a:lnTo>
                <a:lnTo>
                  <a:pt x="6585521" y="3587699"/>
                </a:lnTo>
                <a:lnTo>
                  <a:pt x="5759589" y="0"/>
                </a:lnTo>
                <a:close/>
              </a:path>
            </a:pathLst>
          </a:custGeom>
          <a:solidFill>
            <a:srgbClr val="9ECF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9977E2F-0F74-8603-1D49-FDC811F10CE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143" y="0"/>
            <a:ext cx="2315462" cy="23154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-erfurt.de/" TargetMode="External"/><Relationship Id="rId2" Type="http://schemas.openxmlformats.org/officeDocument/2006/relationships/hyperlink" Target="mailto:Email@uni-erfurt.de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>
              <a:latin typeface="Noto Serif SemCond Med"/>
              <a:cs typeface="Noto Serif SemCond Med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6440" y="45090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Zwei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flinke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Boxer jagen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die </a:t>
            </a: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</a:rPr>
              <a:t>quirlige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Eva und 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ihren </a:t>
            </a:r>
            <a:r>
              <a:rPr lang="de-DE" sz="1000" spc="-5" dirty="0">
                <a:solidFill>
                  <a:schemeClr val="bg1"/>
                </a:solidFill>
                <a:latin typeface="Noto Serif"/>
                <a:cs typeface="Noto Serif"/>
              </a:rPr>
              <a:t>Mops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durch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Sylt.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Franz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jagt </a:t>
            </a: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</a:rPr>
              <a:t>im </a:t>
            </a:r>
            <a:r>
              <a:rPr lang="de-DE" sz="1000" dirty="0" err="1">
                <a:solidFill>
                  <a:schemeClr val="bg1"/>
                </a:solidFill>
                <a:latin typeface="Noto Serif"/>
                <a:cs typeface="Noto Serif"/>
              </a:rPr>
              <a:t>kom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-  </a:t>
            </a:r>
            <a:r>
              <a:rPr lang="de-DE" sz="1000" spc="10" dirty="0" err="1">
                <a:solidFill>
                  <a:schemeClr val="bg1"/>
                </a:solidFill>
                <a:latin typeface="Noto Serif"/>
                <a:cs typeface="Noto Serif"/>
              </a:rPr>
              <a:t>plett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Taxi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quer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durch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Boxkämpfer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jagen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den 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großen </a:t>
            </a:r>
            <a:r>
              <a:rPr lang="de-DE" sz="1000" dirty="0" err="1">
                <a:solidFill>
                  <a:schemeClr val="bg1"/>
                </a:solidFill>
                <a:latin typeface="Noto Serif"/>
                <a:cs typeface="Noto Serif"/>
              </a:rPr>
              <a:t>Sylter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Deich. </a:t>
            </a:r>
            <a:r>
              <a:rPr lang="de-DE" sz="1000" spc="-10" dirty="0">
                <a:solidFill>
                  <a:schemeClr val="bg1"/>
                </a:solidFill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solidFill>
                  <a:schemeClr val="bg1"/>
                </a:solidFill>
                <a:latin typeface="Noto Serif"/>
                <a:cs typeface="Noto Serif"/>
              </a:rPr>
              <a:t>Quax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solidFill>
                  <a:schemeClr val="bg1"/>
                </a:solidFill>
                <a:latin typeface="Noto Serif"/>
                <a:cs typeface="Noto Serif"/>
              </a:rPr>
              <a:t>Joh</a:t>
            </a:r>
            <a:r>
              <a:rPr lang="de-DE" sz="1000" spc="-5" dirty="0">
                <a:solidFill>
                  <a:schemeClr val="bg1"/>
                </a:solidFill>
                <a:latin typeface="Noto Serif"/>
                <a:cs typeface="Noto Serif"/>
              </a:rPr>
              <a:t>-  </a:t>
            </a:r>
            <a:r>
              <a:rPr lang="de-DE" sz="1000" spc="5" dirty="0" err="1">
                <a:solidFill>
                  <a:schemeClr val="bg1"/>
                </a:solidFill>
                <a:latin typeface="Noto Serif"/>
                <a:cs typeface="Noto Serif"/>
              </a:rPr>
              <a:t>nys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Pferd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Bim.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Sylvia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wagt </a:t>
            </a: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</a:rPr>
              <a:t>quick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den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Jux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bei 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Pforzheim.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Polyfon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zwitschernd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aßen </a:t>
            </a:r>
            <a:r>
              <a:rPr lang="de-DE" sz="1000" dirty="0" err="1">
                <a:solidFill>
                  <a:schemeClr val="bg1"/>
                </a:solidFill>
                <a:latin typeface="Noto Serif"/>
                <a:cs typeface="Noto Serif"/>
              </a:rPr>
              <a:t>Mäx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-  </a:t>
            </a:r>
            <a:r>
              <a:rPr lang="de-DE" sz="1000" spc="5" dirty="0" err="1">
                <a:solidFill>
                  <a:schemeClr val="bg1"/>
                </a:solidFill>
                <a:latin typeface="Noto Serif"/>
                <a:cs typeface="Noto Serif"/>
              </a:rPr>
              <a:t>chens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Vögel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solidFill>
                  <a:schemeClr val="bg1"/>
                </a:solidFill>
                <a:latin typeface="Noto Serif"/>
                <a:cs typeface="Noto Serif"/>
              </a:rPr>
              <a:t>„Fix, 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Schwyz!“ </a:t>
            </a: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</a:rPr>
              <a:t>quäkt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Jürgen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solidFill>
                  <a:schemeClr val="bg1"/>
                </a:solidFill>
                <a:latin typeface="Noto Serif"/>
                <a:cs typeface="Noto Serif"/>
              </a:rPr>
              <a:t>Paß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.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Victor 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jagt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zwölf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den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großen  </a:t>
            </a:r>
            <a:r>
              <a:rPr lang="de-DE" sz="1000" dirty="0" err="1">
                <a:solidFill>
                  <a:schemeClr val="bg1"/>
                </a:solidFill>
                <a:latin typeface="Noto Serif"/>
                <a:cs typeface="Noto Serif"/>
              </a:rPr>
              <a:t>Sylter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Üben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von </a:t>
            </a:r>
            <a:r>
              <a:rPr lang="de-DE" sz="1000" spc="-5" dirty="0" err="1">
                <a:solidFill>
                  <a:schemeClr val="bg1"/>
                </a:solidFill>
                <a:latin typeface="Noto Serif"/>
                <a:cs typeface="Noto Serif"/>
              </a:rPr>
              <a:t>Xylophonmu</a:t>
            </a:r>
            <a:r>
              <a:rPr lang="de-DE" sz="1000" spc="-5" dirty="0">
                <a:solidFill>
                  <a:schemeClr val="bg1"/>
                </a:solidFill>
                <a:latin typeface="Noto Serif"/>
                <a:cs typeface="Noto Serif"/>
              </a:rPr>
              <a:t>-  </a:t>
            </a:r>
            <a:r>
              <a:rPr lang="de-DE" sz="1000" spc="20" dirty="0" err="1">
                <a:solidFill>
                  <a:schemeClr val="bg1"/>
                </a:solidFill>
                <a:latin typeface="Noto Serif"/>
                <a:cs typeface="Noto Serif"/>
              </a:rPr>
              <a:t>sik</a:t>
            </a: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quält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jeden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größeren</a:t>
            </a:r>
            <a:r>
              <a:rPr lang="de-DE" sz="1000" spc="-55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solidFill>
                <a:schemeClr val="bg1"/>
              </a:solidFill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Zwei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flinke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Boxer jagen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die </a:t>
            </a: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</a:rPr>
              <a:t>quirlige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Eva und 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ihren </a:t>
            </a:r>
            <a:r>
              <a:rPr lang="de-DE" sz="1000" spc="-5" dirty="0">
                <a:solidFill>
                  <a:schemeClr val="bg1"/>
                </a:solidFill>
                <a:latin typeface="Noto Serif"/>
                <a:cs typeface="Noto Serif"/>
              </a:rPr>
              <a:t>Mops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durch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Sylt.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Franz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jagt </a:t>
            </a: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</a:rPr>
              <a:t>im </a:t>
            </a:r>
            <a:r>
              <a:rPr lang="de-DE" sz="1000" dirty="0" err="1">
                <a:solidFill>
                  <a:schemeClr val="bg1"/>
                </a:solidFill>
                <a:latin typeface="Noto Serif"/>
                <a:cs typeface="Noto Serif"/>
              </a:rPr>
              <a:t>kom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-  </a:t>
            </a:r>
            <a:r>
              <a:rPr lang="de-DE" sz="1000" spc="10" dirty="0" err="1">
                <a:solidFill>
                  <a:schemeClr val="bg1"/>
                </a:solidFill>
                <a:latin typeface="Noto Serif"/>
                <a:cs typeface="Noto Serif"/>
              </a:rPr>
              <a:t>plett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Taxi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quer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durch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Boxkämpfer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jagen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den 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großen </a:t>
            </a:r>
            <a:r>
              <a:rPr lang="de-DE" sz="1000" dirty="0" err="1">
                <a:solidFill>
                  <a:schemeClr val="bg1"/>
                </a:solidFill>
                <a:latin typeface="Noto Serif"/>
                <a:cs typeface="Noto Serif"/>
              </a:rPr>
              <a:t>Sylter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Deich. </a:t>
            </a:r>
            <a:r>
              <a:rPr lang="de-DE" sz="1000" spc="-10" dirty="0">
                <a:solidFill>
                  <a:schemeClr val="bg1"/>
                </a:solidFill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solidFill>
                  <a:schemeClr val="bg1"/>
                </a:solidFill>
                <a:latin typeface="Noto Serif"/>
                <a:cs typeface="Noto Serif"/>
              </a:rPr>
              <a:t>Quax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solidFill>
                  <a:schemeClr val="bg1"/>
                </a:solidFill>
                <a:latin typeface="Noto Serif"/>
                <a:cs typeface="Noto Serif"/>
              </a:rPr>
              <a:t>Joh</a:t>
            </a:r>
            <a:r>
              <a:rPr lang="de-DE" sz="1000" spc="-5" dirty="0">
                <a:solidFill>
                  <a:schemeClr val="bg1"/>
                </a:solidFill>
                <a:latin typeface="Noto Serif"/>
                <a:cs typeface="Noto Serif"/>
              </a:rPr>
              <a:t>-  </a:t>
            </a:r>
            <a:r>
              <a:rPr lang="de-DE" sz="1000" spc="5" dirty="0" err="1">
                <a:solidFill>
                  <a:schemeClr val="bg1"/>
                </a:solidFill>
                <a:latin typeface="Noto Serif"/>
                <a:cs typeface="Noto Serif"/>
              </a:rPr>
              <a:t>nys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Pferd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Bim.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Sylvia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wagt </a:t>
            </a: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</a:rPr>
              <a:t>quick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den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Jux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bei 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Pforzheim.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Polyfon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zwitschernd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aßen </a:t>
            </a:r>
            <a:r>
              <a:rPr lang="de-DE" sz="1000" dirty="0" err="1">
                <a:solidFill>
                  <a:schemeClr val="bg1"/>
                </a:solidFill>
                <a:latin typeface="Noto Serif"/>
                <a:cs typeface="Noto Serif"/>
              </a:rPr>
              <a:t>Mäx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-  </a:t>
            </a:r>
            <a:r>
              <a:rPr lang="de-DE" sz="1000" spc="5" dirty="0" err="1">
                <a:solidFill>
                  <a:schemeClr val="bg1"/>
                </a:solidFill>
                <a:latin typeface="Noto Serif"/>
                <a:cs typeface="Noto Serif"/>
              </a:rPr>
              <a:t>chens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Vögel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solidFill>
                  <a:schemeClr val="bg1"/>
                </a:solidFill>
                <a:latin typeface="Noto Serif"/>
                <a:cs typeface="Noto Serif"/>
              </a:rPr>
              <a:t>„Fix, 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Schwyz!“ </a:t>
            </a: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</a:rPr>
              <a:t>quäkt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Jürgen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solidFill>
                  <a:schemeClr val="bg1"/>
                </a:solidFill>
                <a:latin typeface="Noto Serif"/>
                <a:cs typeface="Noto Serif"/>
              </a:rPr>
              <a:t>Paß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.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Victor 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jagt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zwölf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den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großen  </a:t>
            </a:r>
            <a:r>
              <a:rPr lang="de-DE" sz="1000" dirty="0" err="1">
                <a:solidFill>
                  <a:schemeClr val="bg1"/>
                </a:solidFill>
                <a:latin typeface="Noto Serif"/>
                <a:cs typeface="Noto Serif"/>
              </a:rPr>
              <a:t>Sylter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Üben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von </a:t>
            </a:r>
            <a:r>
              <a:rPr lang="de-DE" sz="1000" spc="-5" dirty="0" err="1">
                <a:solidFill>
                  <a:schemeClr val="bg1"/>
                </a:solidFill>
                <a:latin typeface="Noto Serif"/>
                <a:cs typeface="Noto Serif"/>
              </a:rPr>
              <a:t>Xylophonmu</a:t>
            </a:r>
            <a:r>
              <a:rPr lang="de-DE" sz="1000" spc="-5" dirty="0">
                <a:solidFill>
                  <a:schemeClr val="bg1"/>
                </a:solidFill>
                <a:latin typeface="Noto Serif"/>
                <a:cs typeface="Noto Serif"/>
              </a:rPr>
              <a:t>-  </a:t>
            </a:r>
            <a:r>
              <a:rPr lang="de-DE" sz="1000" spc="20" dirty="0" err="1">
                <a:solidFill>
                  <a:schemeClr val="bg1"/>
                </a:solidFill>
                <a:latin typeface="Noto Serif"/>
                <a:cs typeface="Noto Serif"/>
              </a:rPr>
              <a:t>sik</a:t>
            </a: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quält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jeden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größeren</a:t>
            </a:r>
            <a:r>
              <a:rPr lang="de-DE" sz="1000" spc="-55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solidFill>
                <a:schemeClr val="bg1"/>
              </a:solidFill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Zwei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flinke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Boxer jagen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die </a:t>
            </a: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</a:rPr>
              <a:t>quirlige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Eva und 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ihren </a:t>
            </a:r>
            <a:r>
              <a:rPr lang="de-DE" sz="1000" spc="-5" dirty="0">
                <a:solidFill>
                  <a:schemeClr val="bg1"/>
                </a:solidFill>
                <a:latin typeface="Noto Serif"/>
                <a:cs typeface="Noto Serif"/>
              </a:rPr>
              <a:t>Mops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durch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Sylt.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Franz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jagt </a:t>
            </a: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</a:rPr>
              <a:t>im </a:t>
            </a:r>
            <a:r>
              <a:rPr lang="de-DE" sz="1000" dirty="0" err="1">
                <a:solidFill>
                  <a:schemeClr val="bg1"/>
                </a:solidFill>
                <a:latin typeface="Noto Serif"/>
                <a:cs typeface="Noto Serif"/>
              </a:rPr>
              <a:t>kom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solidFill>
                <a:schemeClr val="bg1"/>
              </a:solidFill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solidFill>
                <a:schemeClr val="bg1"/>
              </a:solidFill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solidFill>
                <a:schemeClr val="bg1"/>
              </a:solidFill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solidFill>
                <a:schemeClr val="bg1"/>
              </a:solidFill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Pforzheim.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Polyfon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zwitschernd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aßen </a:t>
            </a:r>
            <a:r>
              <a:rPr lang="de-DE" sz="1000" dirty="0" err="1">
                <a:solidFill>
                  <a:schemeClr val="bg1"/>
                </a:solidFill>
                <a:latin typeface="Noto Serif"/>
                <a:cs typeface="Noto Serif"/>
              </a:rPr>
              <a:t>Mäx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-  </a:t>
            </a:r>
            <a:r>
              <a:rPr lang="de-DE" sz="1000" spc="5" dirty="0" err="1">
                <a:solidFill>
                  <a:schemeClr val="bg1"/>
                </a:solidFill>
                <a:latin typeface="Noto Serif"/>
                <a:cs typeface="Noto Serif"/>
              </a:rPr>
              <a:t>chens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Vögel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solidFill>
                  <a:schemeClr val="bg1"/>
                </a:solidFill>
                <a:latin typeface="Noto Serif"/>
                <a:cs typeface="Noto Serif"/>
              </a:rPr>
              <a:t>„Fix, 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Schwyz!“ </a:t>
            </a: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</a:rPr>
              <a:t>quäkt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Jürgen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solidFill>
                  <a:schemeClr val="bg1"/>
                </a:solidFill>
                <a:latin typeface="Noto Serif"/>
                <a:cs typeface="Noto Serif"/>
              </a:rPr>
              <a:t>Paß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.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Victor 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jagt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zwölf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den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großen  </a:t>
            </a:r>
            <a:r>
              <a:rPr lang="de-DE" sz="1000" dirty="0" err="1">
                <a:solidFill>
                  <a:schemeClr val="bg1"/>
                </a:solidFill>
                <a:latin typeface="Noto Serif"/>
                <a:cs typeface="Noto Serif"/>
              </a:rPr>
              <a:t>Sylter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Üben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von </a:t>
            </a:r>
            <a:r>
              <a:rPr lang="de-DE" sz="1000" spc="-5" dirty="0" err="1">
                <a:solidFill>
                  <a:schemeClr val="bg1"/>
                </a:solidFill>
                <a:latin typeface="Noto Serif"/>
                <a:cs typeface="Noto Serif"/>
              </a:rPr>
              <a:t>Xylophonmu</a:t>
            </a:r>
            <a:r>
              <a:rPr lang="de-DE" sz="1000" spc="-5" dirty="0">
                <a:solidFill>
                  <a:schemeClr val="bg1"/>
                </a:solidFill>
                <a:latin typeface="Noto Serif"/>
                <a:cs typeface="Noto Serif"/>
              </a:rPr>
              <a:t>-  </a:t>
            </a:r>
            <a:r>
              <a:rPr lang="de-DE" sz="1000" spc="20" dirty="0" err="1">
                <a:solidFill>
                  <a:schemeClr val="bg1"/>
                </a:solidFill>
                <a:latin typeface="Noto Serif"/>
                <a:cs typeface="Noto Serif"/>
              </a:rPr>
              <a:t>sik</a:t>
            </a: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quält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jeden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größeren</a:t>
            </a:r>
            <a:r>
              <a:rPr lang="de-DE" sz="1000" spc="-55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solidFill>
                <a:schemeClr val="bg1"/>
              </a:solidFill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>
                <a:solidFill>
                  <a:schemeClr val="bg1"/>
                </a:solidFill>
                <a:latin typeface="Noto Sans"/>
                <a:cs typeface="Noto Sans"/>
              </a:rPr>
              <a:t>Zwischenüberschrift</a:t>
            </a:r>
            <a:endParaRPr lang="de-DE" sz="1000" dirty="0">
              <a:solidFill>
                <a:schemeClr val="bg1"/>
              </a:solidFill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>
                <a:solidFill>
                  <a:schemeClr val="bg1"/>
                </a:solidFill>
                <a:latin typeface="Noto Serif"/>
                <a:cs typeface="Noto Serif"/>
              </a:rPr>
              <a:t>„Fix,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Schwyz!“ </a:t>
            </a: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</a:rPr>
              <a:t>quäkt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Jürgen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solidFill>
                  <a:schemeClr val="bg1"/>
                </a:solidFill>
                <a:latin typeface="Noto Serif"/>
                <a:cs typeface="Noto Serif"/>
              </a:rPr>
              <a:t>Paß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. 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Victor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jagt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zwölf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den 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großen </a:t>
            </a:r>
            <a:r>
              <a:rPr lang="de-DE" sz="1000" dirty="0" err="1">
                <a:solidFill>
                  <a:schemeClr val="bg1"/>
                </a:solidFill>
                <a:latin typeface="Noto Serif"/>
                <a:cs typeface="Noto Serif"/>
              </a:rPr>
              <a:t>Sylter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Üben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von</a:t>
            </a:r>
            <a:r>
              <a:rPr lang="de-DE" sz="1000" spc="-100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dirty="0" err="1">
                <a:solidFill>
                  <a:schemeClr val="bg1"/>
                </a:solidFill>
                <a:latin typeface="Noto Serif"/>
                <a:cs typeface="Noto Serif"/>
              </a:rPr>
              <a:t>Xylo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-  </a:t>
            </a:r>
            <a:r>
              <a:rPr lang="de-DE" sz="1000" spc="10" dirty="0" err="1">
                <a:solidFill>
                  <a:schemeClr val="bg1"/>
                </a:solidFill>
                <a:latin typeface="Noto Serif"/>
                <a:cs typeface="Noto Serif"/>
              </a:rPr>
              <a:t>phonmusik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quält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jeden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größeren</a:t>
            </a:r>
            <a:r>
              <a:rPr lang="de-DE" sz="1000" spc="-45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solidFill>
                <a:schemeClr val="bg1"/>
              </a:solidFill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Adresse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der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Veranstaltung  Straße und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Postleitzahl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und</a:t>
            </a:r>
            <a:r>
              <a:rPr lang="de-DE" sz="1000" spc="-100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Fax: </a:t>
            </a:r>
            <a:r>
              <a:rPr lang="de-DE" sz="1000" spc="10" dirty="0">
                <a:solidFill>
                  <a:schemeClr val="bg1"/>
                </a:solidFill>
                <a:latin typeface="Noto Serif"/>
                <a:cs typeface="Noto Serif"/>
              </a:rPr>
              <a:t>0049/ </a:t>
            </a:r>
            <a:r>
              <a:rPr lang="de-DE" sz="1000" dirty="0">
                <a:solidFill>
                  <a:schemeClr val="bg1"/>
                </a:solidFill>
                <a:latin typeface="Noto Serif"/>
                <a:cs typeface="Noto Serif"/>
              </a:rPr>
              <a:t>361/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1234</a:t>
            </a:r>
            <a:r>
              <a:rPr lang="de-DE" sz="1000" spc="-95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spc="-5" dirty="0">
                <a:solidFill>
                  <a:schemeClr val="bg1"/>
                </a:solidFill>
                <a:latin typeface="Noto Serif"/>
                <a:cs typeface="Noto Serif"/>
              </a:rPr>
              <a:t>5678</a:t>
            </a:r>
            <a:endParaRPr lang="de-DE" sz="1000" dirty="0">
              <a:solidFill>
                <a:schemeClr val="bg1"/>
              </a:solidFill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>
                <a:solidFill>
                  <a:schemeClr val="bg1"/>
                </a:solidFill>
                <a:latin typeface="Noto Serif"/>
                <a:cs typeface="Noto Serif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Email@uni-erfurt.de</a:t>
            </a:r>
            <a:endParaRPr lang="de-DE" sz="1000" spc="20" dirty="0">
              <a:solidFill>
                <a:schemeClr val="bg1"/>
              </a:solidFill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solidFill>
                <a:schemeClr val="bg1"/>
              </a:solidFill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Wir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freuen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uns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auf </a:t>
            </a:r>
            <a:r>
              <a:rPr lang="de-DE" sz="1000" spc="15" dirty="0">
                <a:solidFill>
                  <a:schemeClr val="bg1"/>
                </a:solidFill>
                <a:latin typeface="Noto Serif"/>
                <a:cs typeface="Noto Serif"/>
              </a:rPr>
              <a:t>Ihren</a:t>
            </a:r>
            <a:r>
              <a:rPr lang="de-DE" sz="1000" spc="-70" dirty="0">
                <a:solidFill>
                  <a:schemeClr val="bg1"/>
                </a:solidFill>
                <a:latin typeface="Noto Serif"/>
                <a:cs typeface="Noto Serif"/>
              </a:rPr>
              <a:t> </a:t>
            </a:r>
            <a:r>
              <a:rPr lang="de-DE" sz="1000" spc="5" dirty="0">
                <a:solidFill>
                  <a:schemeClr val="bg1"/>
                </a:solidFill>
                <a:latin typeface="Noto Serif"/>
                <a:cs typeface="Noto Serif"/>
              </a:rPr>
              <a:t>Beitrag!</a:t>
            </a:r>
            <a:endParaRPr lang="de-DE" sz="1000" dirty="0">
              <a:solidFill>
                <a:schemeClr val="bg1"/>
              </a:solidFill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>
              <a:solidFill>
                <a:schemeClr val="bg1"/>
              </a:solidFill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>
                <a:solidFill>
                  <a:schemeClr val="bg1"/>
                </a:solidFill>
                <a:latin typeface="Noto Sans Cond"/>
                <a:cs typeface="Noto Sans Cond"/>
              </a:rPr>
              <a:t>Marginalie: Hier </a:t>
            </a:r>
            <a:r>
              <a:rPr lang="de-DE" sz="1000" spc="5" dirty="0">
                <a:solidFill>
                  <a:schemeClr val="bg1"/>
                </a:solidFill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>
                <a:solidFill>
                  <a:schemeClr val="bg1"/>
                </a:solidFill>
                <a:latin typeface="Noto Sans Cond"/>
                <a:cs typeface="Noto Sans Cond"/>
              </a:rPr>
              <a:t>Telefonnummern </a:t>
            </a:r>
            <a:r>
              <a:rPr lang="de-DE" sz="1000" spc="5" dirty="0">
                <a:solidFill>
                  <a:schemeClr val="bg1"/>
                </a:solidFill>
                <a:latin typeface="Noto Sans Cond"/>
                <a:cs typeface="Noto Sans Cond"/>
              </a:rPr>
              <a:t>oder explizite </a:t>
            </a:r>
            <a:r>
              <a:rPr lang="de-DE" sz="1000" dirty="0">
                <a:solidFill>
                  <a:schemeClr val="bg1"/>
                </a:solidFill>
                <a:latin typeface="Noto Sans Cond"/>
                <a:cs typeface="Noto Sans Cond"/>
              </a:rPr>
              <a:t>Hinweise, die </a:t>
            </a:r>
            <a:r>
              <a:rPr lang="de-DE" sz="1000" spc="5" dirty="0">
                <a:solidFill>
                  <a:schemeClr val="bg1"/>
                </a:solidFill>
                <a:latin typeface="Noto Sans Cond"/>
                <a:cs typeface="Noto Sans Cond"/>
              </a:rPr>
              <a:t>nicht  </a:t>
            </a:r>
            <a:r>
              <a:rPr lang="de-DE" sz="1000" dirty="0">
                <a:solidFill>
                  <a:schemeClr val="bg1"/>
                </a:solidFill>
                <a:latin typeface="Noto Sans Cond"/>
                <a:cs typeface="Noto Sans Cond"/>
              </a:rPr>
              <a:t>im </a:t>
            </a:r>
            <a:r>
              <a:rPr lang="de-DE" sz="1000" spc="5" dirty="0">
                <a:solidFill>
                  <a:schemeClr val="bg1"/>
                </a:solidFill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>
                <a:solidFill>
                  <a:schemeClr val="bg1"/>
                </a:solidFill>
                <a:latin typeface="Noto Sans Cond"/>
                <a:cs typeface="Noto Sans Cond"/>
              </a:rPr>
              <a:t> </a:t>
            </a:r>
            <a:r>
              <a:rPr lang="de-DE" sz="1000" spc="5" dirty="0">
                <a:solidFill>
                  <a:schemeClr val="bg1"/>
                </a:solidFill>
                <a:latin typeface="Noto Sans Cond"/>
                <a:cs typeface="Noto Sans Cond"/>
              </a:rPr>
              <a:t>sollten.</a:t>
            </a:r>
            <a:endParaRPr lang="de-DE" sz="1000" dirty="0">
              <a:solidFill>
                <a:schemeClr val="bg1"/>
              </a:solidFill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>
                <a:solidFill>
                  <a:schemeClr val="bg1"/>
                </a:solidFill>
                <a:latin typeface="Noto Sans Cond"/>
                <a:cs typeface="Noto Sans Con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www.uni-erfurt.de</a:t>
            </a:r>
            <a:endParaRPr lang="de-DE" sz="1000" dirty="0">
              <a:solidFill>
                <a:schemeClr val="bg1"/>
              </a:solidFill>
              <a:latin typeface="Noto Serif"/>
              <a:cs typeface="Noto Serif"/>
            </a:endParaRPr>
          </a:p>
        </p:txBody>
      </p:sp>
      <p:sp>
        <p:nvSpPr>
          <p:cNvPr id="13" name="object 11"/>
          <p:cNvSpPr txBox="1"/>
          <p:nvPr/>
        </p:nvSpPr>
        <p:spPr>
          <a:xfrm>
            <a:off x="3857299" y="10147303"/>
            <a:ext cx="2028825" cy="128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5" dirty="0">
                <a:solidFill>
                  <a:srgbClr val="231F20"/>
                </a:solidFill>
                <a:latin typeface="Noto Sans Cond"/>
                <a:cs typeface="Noto Sans Cond"/>
              </a:rPr>
              <a:t>Super schmale Marginalie für ganz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kleine</a:t>
            </a:r>
            <a:r>
              <a:rPr sz="700" spc="-10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Informationen</a:t>
            </a:r>
            <a:endParaRPr sz="700" dirty="0">
              <a:latin typeface="Noto Sans Cond"/>
              <a:cs typeface="Noto Sans C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368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5</cp:revision>
  <dcterms:created xsi:type="dcterms:W3CDTF">2019-10-02T15:27:00Z</dcterms:created>
  <dcterms:modified xsi:type="dcterms:W3CDTF">2025-03-17T12:11:26Z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2019-10-02T00:00:00Z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2019-10-02T00:00:00Z</vt:filetime>
  </property>
</Properties>
</file>