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440" r:id="rId3"/>
    <p:sldId id="441" r:id="rId4"/>
    <p:sldId id="443" r:id="rId5"/>
    <p:sldId id="439" r:id="rId6"/>
    <p:sldId id="442" r:id="rId7"/>
    <p:sldId id="315" r:id="rId8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tartseiten" id="{9774CC23-12F7-474A-87DA-E9098558E710}">
          <p14:sldIdLst>
            <p14:sldId id="271"/>
            <p14:sldId id="440"/>
            <p14:sldId id="441"/>
            <p14:sldId id="443"/>
            <p14:sldId id="439"/>
            <p14:sldId id="44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78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92CD38-CDEF-09DA-23B3-265613612D78}" name="Anne Bornkessel" initials="AB" userId="S::anne.bornkessel@uni-erfurt.de::97d250da-eb38-406d-95e9-cd73e8b08cc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Reimann" initials="CR" lastIdx="11" clrIdx="0">
    <p:extLst>
      <p:ext uri="{19B8F6BF-5375-455C-9EA6-DF929625EA0E}">
        <p15:presenceInfo xmlns:p15="http://schemas.microsoft.com/office/powerpoint/2012/main" userId="S-1-5-21-933808161-2152913675-3638295428-166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D65"/>
    <a:srgbClr val="7D7749"/>
    <a:srgbClr val="6E6D57"/>
    <a:srgbClr val="656E56"/>
    <a:srgbClr val="78774B"/>
    <a:srgbClr val="E6E6E6"/>
    <a:srgbClr val="516471"/>
    <a:srgbClr val="514F73"/>
    <a:srgbClr val="247E9D"/>
    <a:srgbClr val="F3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347" autoAdjust="0"/>
  </p:normalViewPr>
  <p:slideViewPr>
    <p:cSldViewPr snapToGrid="0" snapToObjects="1">
      <p:cViewPr varScale="1">
        <p:scale>
          <a:sx n="82" d="100"/>
          <a:sy n="82" d="100"/>
        </p:scale>
        <p:origin x="594" y="90"/>
      </p:cViewPr>
      <p:guideLst>
        <p:guide orient="horz" pos="3049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>
              <a:defRPr sz="1300"/>
            </a:lvl1pPr>
          </a:lstStyle>
          <a:p>
            <a:fld id="{FB9848F6-C463-4A9F-A34D-733B43192B2E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>
              <a:defRPr sz="1300"/>
            </a:lvl1pPr>
          </a:lstStyle>
          <a:p>
            <a:fld id="{761DFA56-9806-449F-8B18-1BEA1C7D4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53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2138" tIns="46069" rIns="92138" bIns="4606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2138" tIns="46069" rIns="92138" bIns="4606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1pPr>
    <a:lvl2pPr indent="2286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2pPr>
    <a:lvl3pPr indent="4572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3pPr>
    <a:lvl4pPr indent="6858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4pPr>
    <a:lvl5pPr indent="9144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5pPr>
    <a:lvl6pPr indent="11430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6pPr>
    <a:lvl7pPr indent="13716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7pPr>
    <a:lvl8pPr indent="16002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8pPr>
    <a:lvl9pPr indent="18288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7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09C7-A4BE-95C3-F09F-F146FC0DF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C02656A-5CAF-31A1-6E50-B1239E998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3AB86A0-2FAB-9125-843F-22F93D9D0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0">
              <a:spcBef>
                <a:spcPts val="1200"/>
              </a:spcBef>
              <a:buSzPct val="130000"/>
              <a:buNone/>
            </a:pPr>
            <a:r>
              <a:rPr lang="de-DE" sz="2400" dirty="0"/>
              <a:t>Medikamente:</a:t>
            </a:r>
          </a:p>
          <a:p>
            <a:pPr marL="819150" indent="-457200">
              <a:lnSpc>
                <a:spcPct val="110000"/>
              </a:lnSpc>
              <a:spcBef>
                <a:spcPts val="1200"/>
              </a:spcBef>
              <a:buSzPct val="130000"/>
            </a:pPr>
            <a:r>
              <a:rPr lang="de-DE" sz="2000" dirty="0"/>
              <a:t>Verschreibungspflichtige Medikamente dürfen bei medizinischer Notwendigkeit eingenommen werden, </a:t>
            </a:r>
            <a:r>
              <a:rPr lang="de-DE" sz="2000" b="1" dirty="0"/>
              <a:t>sofern sie die Arbeitsfähigkeit nicht beeinträchtigen </a:t>
            </a:r>
            <a:r>
              <a:rPr lang="de-DE" sz="2000" dirty="0"/>
              <a:t>(z. B. durch Beruhigungsmittel).</a:t>
            </a:r>
          </a:p>
          <a:p>
            <a:endParaRPr lang="de-DE" dirty="0"/>
          </a:p>
          <a:p>
            <a:r>
              <a:rPr lang="de-DE" dirty="0"/>
              <a:t>          Alkohol: 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sz="2200" dirty="0">
                <a:effectLst/>
                <a:latin typeface="Noto Serif"/>
                <a:ea typeface="Noto Serif"/>
                <a:cs typeface="Noto Serif"/>
                <a:sym typeface="Noto Serif"/>
              </a:rPr>
              <a:t>Kein generelles Alkoholverbot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08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3832B-1D26-A134-CA2D-98A10773D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765B3B-9D35-C8A9-D560-F7FECA7B1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967BF0-8160-4E87-543E-1984F6CDE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34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00F2A-455C-813E-056A-D26B4D8A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BE7D48-04F2-A6B9-4182-A4FD9D1B4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026ACC8-9757-CC90-B99A-00C53C9CF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05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19800-D389-0448-6D7C-E1C7C443D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9E1D45-3AEF-060B-7354-A2E02C672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82FDC2-F6AB-294D-62D4-885503CCD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915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30000"/>
              <a:buFontTx/>
              <a:buChar char="-"/>
            </a:pPr>
            <a:r>
              <a:rPr lang="de-DE" sz="3100" dirty="0"/>
              <a:t>Ordnungswidrig handelt, wer 0,5 Promille oder mehr beim Fahren eine Kfz aufweist (§ 24a StVG)</a:t>
            </a:r>
          </a:p>
          <a:p>
            <a:pPr marL="81915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30000"/>
              <a:buFontTx/>
              <a:buChar char="-"/>
            </a:pPr>
            <a:r>
              <a:rPr lang="de-DE" sz="3100" dirty="0"/>
              <a:t>Achtung: Der Versicherungsschutz </a:t>
            </a:r>
            <a:r>
              <a:rPr lang="de-DE" sz="3100" dirty="0">
                <a:highlight>
                  <a:srgbClr val="FFFF00"/>
                </a:highlight>
              </a:rPr>
              <a:t>auf dem Arbeitsweg </a:t>
            </a:r>
            <a:r>
              <a:rPr lang="de-DE" sz="3100" dirty="0"/>
              <a:t>kann entfallen, wenn der Arbeitnehmer alkoholisiert fährt. </a:t>
            </a:r>
          </a:p>
          <a:p>
            <a:pPr marL="819150" indent="-457200">
              <a:lnSpc>
                <a:spcPct val="120000"/>
              </a:lnSpc>
              <a:spcBef>
                <a:spcPts val="1200"/>
              </a:spcBef>
              <a:buSzPct val="130000"/>
              <a:buFontTx/>
              <a:buChar char="-"/>
            </a:pPr>
            <a:r>
              <a:rPr lang="de-DE" sz="3100" dirty="0"/>
              <a:t>In der Sammlung der Rechtsprechung von Claussen und </a:t>
            </a:r>
            <a:r>
              <a:rPr lang="de-DE" sz="3100" dirty="0" err="1"/>
              <a:t>Czapski</a:t>
            </a:r>
            <a:r>
              <a:rPr lang="de-DE" sz="3100" dirty="0"/>
              <a:t> heißt es hinsichtlich Promillegrenze für Beamte im Dienst:</a:t>
            </a:r>
          </a:p>
          <a:p>
            <a:pPr marL="806450" lvl="1" indent="0">
              <a:lnSpc>
                <a:spcPct val="120000"/>
              </a:lnSpc>
              <a:spcBef>
                <a:spcPts val="1200"/>
              </a:spcBef>
              <a:buSzPct val="130000"/>
              <a:buNone/>
            </a:pPr>
            <a:r>
              <a:rPr lang="de-DE" sz="2500" i="1" dirty="0"/>
              <a:t>„Die Disziplinargerichte haben in ständiger Rechtsprechung die Grenze, von der ab regelmäßig eine Pflichtverletzung vorliegt, bei 0,5 Promille angesetzt. Dabei kommt es nicht darauf an, dass Ausfallerscheinungen festgestellt wurden […]. Entscheidend ist vielmehr die auch bei geringfügigem Alkoholgenuss bestehende Gefährdung dienstlicher Belange durch die Einschränkung der Leistungsfähigkeit.“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17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9D732-6639-7BC8-1E51-4B6F6DDB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28CD5E-6A28-D75F-F17D-54CFF7A46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A7B53C-D022-573A-2BE4-6DC751F8E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14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61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E3B6031B-33E2-4A4A-BC73-CE4989F86CB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69641" y="3605843"/>
            <a:ext cx="10464800" cy="42700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1pPr>
            <a:lvl2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2pPr>
            <a:lvl3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3pPr>
            <a:lvl4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4pPr>
            <a:lvl5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  <a:endParaRPr lang="de-DE" dirty="0"/>
          </a:p>
          <a:p>
            <a:endParaRPr dirty="0"/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  <a:endParaRPr lang="de-DE" dirty="0"/>
          </a:p>
          <a:p>
            <a:pPr lvl="1"/>
            <a:endParaRPr dirty="0"/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  <a:endParaRPr lang="de-DE" dirty="0"/>
          </a:p>
          <a:p>
            <a:pPr lvl="2"/>
            <a:endParaRPr dirty="0"/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  <a:endParaRPr lang="de-DE" dirty="0"/>
          </a:p>
          <a:p>
            <a:pPr lvl="3"/>
            <a:endParaRPr dirty="0"/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9" name="Titeltext">
            <a:extLst>
              <a:ext uri="{FF2B5EF4-FFF2-40B4-BE49-F238E27FC236}">
                <a16:creationId xmlns:a16="http://schemas.microsoft.com/office/drawing/2014/main" id="{8736D827-8E72-BE40-A136-D4335C952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8160" y="1047630"/>
            <a:ext cx="983914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AC85E90-5394-624F-A6B0-879F19087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004" y="1047630"/>
            <a:ext cx="1119349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ctr">
              <a:defRPr sz="32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8" name="Textebene 1…">
            <a:extLst>
              <a:ext uri="{FF2B5EF4-FFF2-40B4-BE49-F238E27FC236}">
                <a16:creationId xmlns:a16="http://schemas.microsoft.com/office/drawing/2014/main" id="{3DA92108-3F83-194E-8534-FDC295E20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2004" y="3605843"/>
            <a:ext cx="11193492" cy="42700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xfrm>
            <a:off x="1164609" y="1047630"/>
            <a:ext cx="9959915" cy="2159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xfrm>
            <a:off x="1164609" y="3645978"/>
            <a:ext cx="10808855" cy="521107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69641" y="6362700"/>
            <a:ext cx="10464800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latin typeface="Noto Sans Regular"/>
                <a:ea typeface="Noto Sans Regular"/>
                <a:cs typeface="Noto Sans Regular"/>
                <a:sym typeface="Noto Sans Regular"/>
              </a:defRPr>
            </a:lvl1pPr>
          </a:lstStyle>
          <a:p>
            <a:r>
              <a:rPr lang="de-DE" dirty="0"/>
              <a:t>Zitatquelle</a:t>
            </a:r>
            <a:endParaRPr dirty="0"/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69641" y="3954293"/>
            <a:ext cx="10464800" cy="3488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b="1" i="1"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dirty="0"/>
              <a:t>„</a:t>
            </a:r>
            <a:r>
              <a:rPr lang="de-DE" dirty="0"/>
              <a:t>Kleines </a:t>
            </a:r>
            <a:r>
              <a:rPr dirty="0" err="1"/>
              <a:t>Zitat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eingeben</a:t>
            </a:r>
            <a:r>
              <a:rPr dirty="0"/>
              <a:t>.</a:t>
            </a:r>
            <a:r>
              <a:rPr lang="de-DE" dirty="0"/>
              <a:t> Schriftgröße anpassen.</a:t>
            </a:r>
            <a:r>
              <a:rPr dirty="0"/>
              <a:t>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176788" y="1047630"/>
            <a:ext cx="995991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176786" y="3666226"/>
            <a:ext cx="11099800" cy="521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F6521D-41FF-F049-BE2A-E27D1E9DBB64}"/>
              </a:ext>
            </a:extLst>
          </p:cNvPr>
          <p:cNvSpPr txBox="1"/>
          <p:nvPr userDrawn="1"/>
        </p:nvSpPr>
        <p:spPr>
          <a:xfrm>
            <a:off x="11200952" y="923858"/>
            <a:ext cx="90249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spc="0" normalizeH="0" baseline="0" dirty="0">
                <a:ln>
                  <a:noFill/>
                </a:ln>
                <a:solidFill>
                  <a:srgbClr val="988F8F"/>
                </a:solidFill>
                <a:effectLst/>
                <a:uFillTx/>
                <a:latin typeface="Noto Sans SemiCondensed SemiBol" panose="020B0502040504020204" pitchFamily="34" charset="0"/>
                <a:ea typeface="Noto Sans SemiCondensed SemiBol" panose="020B0502040504020204" pitchFamily="34" charset="0"/>
                <a:cs typeface="Noto Sans SemiCondensed SemiBol" panose="020B0502040504020204" pitchFamily="34" charset="0"/>
                <a:sym typeface="Helvetica Neue"/>
              </a:rPr>
              <a:t>Ihr Institutsname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rgbClr val="988F8F"/>
                </a:solidFill>
                <a:latin typeface="Noto Sans SemiCondensed SemiBol" panose="020B0502040504020204" pitchFamily="34" charset="0"/>
                <a:ea typeface="Noto Sans SemiCondensed SemiBol" panose="020B0502040504020204" pitchFamily="34" charset="0"/>
                <a:cs typeface="Noto Sans SemiCondensed SemiBol" panose="020B0502040504020204" pitchFamily="34" charset="0"/>
              </a:rPr>
              <a:t>ggf. zweite Zeile</a:t>
            </a:r>
            <a:endParaRPr kumimoji="0" lang="de-DE" sz="800" b="1" i="0" u="none" strike="noStrike" cap="none" spc="0" normalizeH="0" baseline="0" dirty="0">
              <a:ln>
                <a:noFill/>
              </a:ln>
              <a:solidFill>
                <a:srgbClr val="988F8F"/>
              </a:solidFill>
              <a:effectLst/>
              <a:uFillTx/>
              <a:latin typeface="Noto Sans SemiCondensed SemiBol" panose="020B0502040504020204" pitchFamily="34" charset="0"/>
              <a:ea typeface="Noto Sans SemiCondensed SemiBol" panose="020B0502040504020204" pitchFamily="34" charset="0"/>
              <a:cs typeface="Noto Sans SemiCondensed SemiBol" panose="020B0502040504020204" pitchFamily="34" charset="0"/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8" r:id="rId4"/>
  </p:sldLayoutIdLst>
  <p:transition spd="med"/>
  <p:hf hdr="0" ftr="0" dt="0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hs.de/fileadmin/user_upload/pdf/Broschueren/Prozentrechnung.pdf" TargetMode="External"/><Relationship Id="rId4" Type="http://schemas.openxmlformats.org/officeDocument/2006/relationships/hyperlink" Target="https://www.dhs.de/fileadmin/user_upload/Suchtprobleme_am_Arbeitsplatz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erfurt.de/interner-service/aktuelles-und-service/news-und-veranstaltungen/interne-news/newsdetail/hausmitteilung-nichtraucherschutz-auf-dem-campus" TargetMode="Externa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ww.uni-erfurt.de/fileadmin/Hauptseiten/Studium/Hochschulrecht/Satzungsrecht_UE/hausordnung_ue.pdf" TargetMode="External"/><Relationship Id="rId4" Type="http://schemas.openxmlformats.org/officeDocument/2006/relationships/hyperlink" Target="https://www.gesetze-im-internet.de/kcang/BJNR06D0B002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mailto:sucht@uni-erfurt.de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ens.panse@uni-erfurt.de" TargetMode="External"/><Relationship Id="rId5" Type="http://schemas.openxmlformats.org/officeDocument/2006/relationships/hyperlink" Target="mailto:vivien.kretschmer@uni-erfurt.de" TargetMode="External"/><Relationship Id="rId4" Type="http://schemas.openxmlformats.org/officeDocument/2006/relationships/hyperlink" Target="mailto:katrin.kriebel@uni-erfurt.de" TargetMode="External"/><Relationship Id="rId9" Type="http://schemas.openxmlformats.org/officeDocument/2006/relationships/hyperlink" Target="https://www.uni-erfurt.de/universitaet/profil/gesunde-universitaet/suchtpraevention-und-suchtkrankenhilf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97D353-DEDA-9247-9480-F5176A6D3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AD1B0118-3449-574D-BC0A-064E6BFFE9C8}"/>
              </a:ext>
            </a:extLst>
          </p:cNvPr>
          <p:cNvSpPr txBox="1">
            <a:spLocks/>
          </p:cNvSpPr>
          <p:nvPr/>
        </p:nvSpPr>
        <p:spPr>
          <a:xfrm>
            <a:off x="1167200" y="4444043"/>
            <a:ext cx="10464800" cy="1581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32500" lnSpcReduction="2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hangingPunct="1">
              <a:lnSpc>
                <a:spcPct val="120000"/>
              </a:lnSpc>
            </a:pPr>
            <a:endParaRPr lang="de-DE" sz="4900" dirty="0"/>
          </a:p>
          <a:p>
            <a:pPr hangingPunct="1">
              <a:lnSpc>
                <a:spcPct val="120000"/>
              </a:lnSpc>
            </a:pPr>
            <a:r>
              <a:rPr lang="de-DE" sz="12300" dirty="0">
                <a:solidFill>
                  <a:schemeClr val="bg1"/>
                </a:solidFill>
              </a:rPr>
              <a:t>Umgang mit Suchtmitteln am Arbeitsplatz</a:t>
            </a:r>
          </a:p>
          <a:p>
            <a:pPr hangingPunct="1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A408E933-EAC9-594E-B687-E4128CBABAD2}"/>
              </a:ext>
            </a:extLst>
          </p:cNvPr>
          <p:cNvSpPr txBox="1">
            <a:spLocks/>
          </p:cNvSpPr>
          <p:nvPr/>
        </p:nvSpPr>
        <p:spPr>
          <a:xfrm>
            <a:off x="1189502" y="6147728"/>
            <a:ext cx="9897597" cy="169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75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  <a:lvl2pPr marL="819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2pPr>
            <a:lvl3pPr marL="1264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3pPr>
            <a:lvl4pPr marL="1708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4pPr>
            <a:lvl5pPr marL="2153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5pPr>
            <a:lvl6pPr marL="2597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6pPr>
            <a:lvl7pPr marL="3042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7pPr>
            <a:lvl8pPr marL="3486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8pPr>
            <a:lvl9pPr marL="3931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9pPr>
          </a:lstStyle>
          <a:p>
            <a:pPr marL="0" indent="0" hangingPunct="1">
              <a:buNone/>
            </a:pPr>
            <a:r>
              <a:rPr lang="de-DE" dirty="0">
                <a:solidFill>
                  <a:srgbClr val="464344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Arbeitsschutzunterweisung | 2025</a:t>
            </a:r>
          </a:p>
          <a:p>
            <a:pPr marL="0" indent="0" hangingPunct="1">
              <a:buNone/>
            </a:pPr>
            <a:endParaRPr lang="de-DE" sz="2000" b="1" dirty="0">
              <a:solidFill>
                <a:srgbClr val="464344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351658-0ACA-672D-83FD-FE96DEA57AB4}"/>
              </a:ext>
            </a:extLst>
          </p:cNvPr>
          <p:cNvSpPr txBox="1"/>
          <p:nvPr/>
        </p:nvSpPr>
        <p:spPr>
          <a:xfrm>
            <a:off x="1167200" y="7761046"/>
            <a:ext cx="11303977" cy="1738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hangingPunct="1">
              <a:spcBef>
                <a:spcPts val="4200"/>
              </a:spcBef>
              <a:buSzPct val="145000"/>
            </a:pPr>
            <a:r>
              <a:rPr lang="de-DE" sz="1800" b="0" dirty="0">
                <a:solidFill>
                  <a:srgbClr val="464344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Noto Sans SemiCondensed"/>
              </a:rPr>
              <a:t>Quellenangabe: </a:t>
            </a:r>
            <a:br>
              <a:rPr lang="de-DE" sz="1800" b="0" dirty="0">
                <a:solidFill>
                  <a:srgbClr val="464344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Noto Sans SemiCondensed"/>
              </a:rPr>
            </a:br>
            <a:r>
              <a:rPr lang="de-DE" sz="1800" b="0" dirty="0">
                <a:solidFill>
                  <a:srgbClr val="464344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Noto Sans SemiCondensed"/>
                <a:hlinkClick r:id="rId4"/>
              </a:rPr>
              <a:t>https://www.dhs.de/fileadmin/user_upload/Suchtprobleme_am_Arbeitsplatz.pdf</a:t>
            </a:r>
            <a:br>
              <a:rPr lang="de-DE" sz="1800" b="0" dirty="0">
                <a:solidFill>
                  <a:srgbClr val="464344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Noto Sans SemiCondensed"/>
              </a:rPr>
            </a:br>
            <a:r>
              <a:rPr lang="de-DE" sz="1800" b="0" dirty="0">
                <a:solidFill>
                  <a:srgbClr val="464344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5"/>
              </a:rPr>
              <a:t>https://www.dhs.de/fileadmin/user_upload/pdf/Broschueren/Prozentrechnung.pdf</a:t>
            </a:r>
            <a:endParaRPr lang="de-DE" sz="1800" b="0" dirty="0">
              <a:solidFill>
                <a:srgbClr val="464344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algn="l" hangingPunct="1">
              <a:spcBef>
                <a:spcPts val="4200"/>
              </a:spcBef>
              <a:buSzPct val="145000"/>
            </a:pPr>
            <a:endParaRPr lang="de-DE" sz="1800" b="0" dirty="0">
              <a:solidFill>
                <a:srgbClr val="464344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  <a:sym typeface="Noto Sans Semi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332316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E5C3-9F9E-E9E0-617E-2DA4A777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95397EFB-8CB0-FE5D-C071-D42894B875EA}"/>
              </a:ext>
            </a:extLst>
          </p:cNvPr>
          <p:cNvSpPr txBox="1">
            <a:spLocks/>
          </p:cNvSpPr>
          <p:nvPr/>
        </p:nvSpPr>
        <p:spPr>
          <a:xfrm>
            <a:off x="801651" y="716824"/>
            <a:ext cx="9841540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hangingPunct="1"/>
            <a:r>
              <a:rPr lang="de-DE" sz="4400" b="1" dirty="0">
                <a:solidFill>
                  <a:srgbClr val="C00000"/>
                </a:solidFill>
              </a:rPr>
              <a:t>          </a:t>
            </a:r>
            <a:r>
              <a:rPr lang="de-DE" sz="5400" b="1" dirty="0">
                <a:solidFill>
                  <a:schemeClr val="accent3">
                    <a:lumMod val="50000"/>
                  </a:schemeClr>
                </a:solidFill>
              </a:rPr>
              <a:t>Was ist erlaubt?</a:t>
            </a:r>
            <a:br>
              <a:rPr lang="de-DE" sz="44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de-DE" sz="3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7DEA706C-7831-27E0-0ED2-8993F75A129A}"/>
              </a:ext>
            </a:extLst>
          </p:cNvPr>
          <p:cNvSpPr txBox="1"/>
          <p:nvPr/>
        </p:nvSpPr>
        <p:spPr>
          <a:xfrm>
            <a:off x="903554" y="2441170"/>
            <a:ext cx="10464801" cy="669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buNone/>
            </a:pPr>
            <a:endParaRPr lang="de-DE" sz="2000" strike="sngStrike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4D356C0-2220-D7C4-3E8B-D8BC029E4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65" y="2074408"/>
            <a:ext cx="11901104" cy="7016506"/>
          </a:xfrm>
        </p:spPr>
        <p:txBody>
          <a:bodyPr>
            <a:normAutofit fontScale="85000" lnSpcReduction="20000"/>
          </a:bodyPr>
          <a:lstStyle/>
          <a:p>
            <a:pPr marL="36195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3000" dirty="0"/>
              <a:t>Umgang mit legalen Suchtmitteln am Arbeitsplatz</a:t>
            </a:r>
          </a:p>
          <a:p>
            <a:pPr marL="361950" indent="0">
              <a:spcBef>
                <a:spcPts val="1200"/>
              </a:spcBef>
              <a:buSzPct val="130000"/>
              <a:buNone/>
            </a:pPr>
            <a:r>
              <a:rPr lang="de-DE" sz="2800" dirty="0"/>
              <a:t>Alkohol:</a:t>
            </a:r>
          </a:p>
          <a:p>
            <a:pPr marL="819150" indent="-457200">
              <a:spcBef>
                <a:spcPts val="1200"/>
              </a:spcBef>
              <a:buSzPct val="130000"/>
            </a:pPr>
            <a:r>
              <a:rPr lang="de-DE" sz="2600" dirty="0"/>
              <a:t>privat erlaubt, am Arbeitsplatz jedoch stark eingeschränkt</a:t>
            </a:r>
          </a:p>
          <a:p>
            <a:pPr marL="819150" indent="-457200">
              <a:spcBef>
                <a:spcPts val="1200"/>
              </a:spcBef>
              <a:spcAft>
                <a:spcPts val="1200"/>
              </a:spcAft>
              <a:buSzPct val="130000"/>
            </a:pPr>
            <a:r>
              <a:rPr lang="de-DE" sz="2600" dirty="0"/>
              <a:t>kein Konsum vor oder während der Arbeitszeit, wenn gefahrgeneigte Tätigkeiten oder Tätigkeiten mit Verantwortung wahrgenommen werden und er die Arbeits- bzw. Dienstfähigkeit beeinträchtigt</a:t>
            </a:r>
          </a:p>
          <a:p>
            <a:pPr marL="361950" indent="0">
              <a:spcBef>
                <a:spcPts val="1200"/>
              </a:spcBef>
              <a:buSzPct val="130000"/>
              <a:buNone/>
            </a:pPr>
            <a:r>
              <a:rPr lang="de-DE" sz="2800" dirty="0"/>
              <a:t>Nikotin: </a:t>
            </a:r>
          </a:p>
          <a:p>
            <a:pPr marL="819150" indent="-457200">
              <a:spcBef>
                <a:spcPts val="1200"/>
              </a:spcBef>
              <a:spcAft>
                <a:spcPts val="1200"/>
              </a:spcAft>
              <a:buSzPct val="130000"/>
            </a:pPr>
            <a:r>
              <a:rPr lang="de-DE" sz="2600" dirty="0"/>
              <a:t>Rauchen nur in ausgewiesenen Bereichen der Universität Erfurt</a:t>
            </a:r>
            <a:br>
              <a:rPr lang="de-DE" sz="2600" b="1" dirty="0"/>
            </a:br>
            <a:r>
              <a:rPr lang="de-DE" sz="2600" dirty="0">
                <a:hlinkClick r:id="rId3"/>
              </a:rPr>
              <a:t>Regelungen Nichtraucherschutzrundschreiben </a:t>
            </a:r>
            <a:r>
              <a:rPr lang="de-DE" sz="2600" dirty="0"/>
              <a:t>beachten!</a:t>
            </a:r>
          </a:p>
          <a:p>
            <a:pPr marL="361950" indent="0">
              <a:lnSpc>
                <a:spcPct val="110000"/>
              </a:lnSpc>
              <a:spcBef>
                <a:spcPts val="1200"/>
              </a:spcBef>
              <a:buSzPct val="130000"/>
              <a:buNone/>
            </a:pPr>
            <a:r>
              <a:rPr lang="de-DE" sz="2800" dirty="0"/>
              <a:t>Cannabis: </a:t>
            </a:r>
          </a:p>
          <a:p>
            <a:pPr marL="819150" indent="-457200">
              <a:spcBef>
                <a:spcPts val="1200"/>
              </a:spcBef>
              <a:buSzPct val="130000"/>
            </a:pPr>
            <a:r>
              <a:rPr lang="de-DE" sz="2600" dirty="0"/>
              <a:t>privat teilweise legalisiert gemäß </a:t>
            </a:r>
            <a:r>
              <a:rPr lang="de-DE" sz="2600" dirty="0">
                <a:hlinkClick r:id="rId4"/>
              </a:rPr>
              <a:t>Konsumcannabisgesetz (</a:t>
            </a:r>
            <a:r>
              <a:rPr lang="de-DE" sz="2600" dirty="0" err="1">
                <a:hlinkClick r:id="rId4"/>
              </a:rPr>
              <a:t>KCanG</a:t>
            </a:r>
            <a:r>
              <a:rPr lang="de-DE" sz="2600" dirty="0">
                <a:hlinkClick r:id="rId4"/>
              </a:rPr>
              <a:t>)</a:t>
            </a:r>
            <a:endParaRPr lang="de-DE" sz="2600" dirty="0"/>
          </a:p>
          <a:p>
            <a:pPr marL="819150" indent="-457200">
              <a:spcBef>
                <a:spcPts val="1200"/>
              </a:spcBef>
              <a:buSzPct val="130000"/>
            </a:pPr>
            <a:r>
              <a:rPr lang="de-DE" sz="2600" dirty="0"/>
              <a:t>kein Konsum vor oder während der Arbeitszeit, wenn er die Arbeits- bzw. Dienstfähigkeit beeinträchtigt</a:t>
            </a:r>
          </a:p>
          <a:p>
            <a:pPr marL="361950" indent="0">
              <a:spcBef>
                <a:spcPts val="1200"/>
              </a:spcBef>
              <a:buSzPct val="130000"/>
              <a:buNone/>
            </a:pPr>
            <a:endParaRPr lang="de-DE" sz="2600" dirty="0"/>
          </a:p>
          <a:p>
            <a:pPr marL="361950" indent="0">
              <a:spcBef>
                <a:spcPts val="1200"/>
              </a:spcBef>
              <a:buSzPct val="130000"/>
              <a:buNone/>
            </a:pPr>
            <a:r>
              <a:rPr lang="de-DE" sz="2600" dirty="0"/>
              <a:t>Laut </a:t>
            </a:r>
            <a:r>
              <a:rPr lang="de-DE" sz="2600" dirty="0">
                <a:hlinkClick r:id="rId5"/>
              </a:rPr>
              <a:t>Hausordnung</a:t>
            </a:r>
            <a:r>
              <a:rPr lang="de-DE" sz="2600" dirty="0"/>
              <a:t> § 3 der Universität Erfurt ist die Eigen- und Fremdgefährdung durch </a:t>
            </a:r>
            <a:r>
              <a:rPr lang="de-DE" sz="2600" b="1" dirty="0"/>
              <a:t>Alkohol-, Medikamenten- oder Suchtmittelgebrauch </a:t>
            </a:r>
            <a:r>
              <a:rPr lang="de-DE" sz="2600" dirty="0"/>
              <a:t>zu unterlassen!</a:t>
            </a:r>
          </a:p>
          <a:p>
            <a:pPr marL="361950" indent="0">
              <a:lnSpc>
                <a:spcPct val="110000"/>
              </a:lnSpc>
              <a:spcBef>
                <a:spcPts val="1200"/>
              </a:spcBef>
              <a:buSzPct val="130000"/>
              <a:buNone/>
            </a:pPr>
            <a:endParaRPr lang="de-DE" sz="2600" b="1" dirty="0"/>
          </a:p>
          <a:p>
            <a:pPr marL="361950" indent="0">
              <a:spcBef>
                <a:spcPts val="1200"/>
              </a:spcBef>
              <a:buSzPct val="130000"/>
              <a:buNone/>
            </a:pPr>
            <a:endParaRPr lang="de-DE" sz="26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1A6AE93-F6B4-A476-5C7A-7AE12970E4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90811" y="9296400"/>
            <a:ext cx="216405" cy="348813"/>
          </a:xfrm>
        </p:spPr>
        <p:txBody>
          <a:bodyPr/>
          <a:lstStyle/>
          <a:p>
            <a:fld id="{86CB4B4D-7CA3-9044-876B-883B54F8677D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35188885-F470-C727-D84A-0EF5ECB9E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54" y="558230"/>
            <a:ext cx="102412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44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52431-263D-F938-35A1-AE45F210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6171A8B5-1B3E-7FFE-012A-D146E4A9562B}"/>
              </a:ext>
            </a:extLst>
          </p:cNvPr>
          <p:cNvSpPr txBox="1"/>
          <p:nvPr/>
        </p:nvSpPr>
        <p:spPr>
          <a:xfrm>
            <a:off x="903554" y="2441170"/>
            <a:ext cx="10464801" cy="669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buNone/>
            </a:pPr>
            <a:endParaRPr lang="de-DE" sz="2000" strike="sngStrike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0A3514A-ED17-18B0-EC1E-72FA6F27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65" y="2121300"/>
            <a:ext cx="12025423" cy="7016506"/>
          </a:xfrm>
        </p:spPr>
        <p:txBody>
          <a:bodyPr>
            <a:normAutofit/>
          </a:bodyPr>
          <a:lstStyle/>
          <a:p>
            <a:pPr marL="361950" indent="0"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2800" dirty="0"/>
              <a:t>Umgang mit illegalen Suchtmitteln </a:t>
            </a:r>
          </a:p>
          <a:p>
            <a:pPr marL="819150" indent="-457200">
              <a:spcBef>
                <a:spcPts val="1200"/>
              </a:spcBef>
              <a:buSzPct val="130000"/>
            </a:pPr>
            <a:r>
              <a:rPr lang="de-DE" sz="2400" dirty="0"/>
              <a:t>Illegale Drogen nach BtMG: </a:t>
            </a:r>
            <a:r>
              <a:rPr lang="de-DE" sz="2500" dirty="0"/>
              <a:t>Kokain, Ecstasy, LSD, Heroin etc.</a:t>
            </a:r>
          </a:p>
          <a:p>
            <a:pPr marL="819150" indent="-457200">
              <a:spcBef>
                <a:spcPts val="1200"/>
              </a:spcBef>
              <a:spcAft>
                <a:spcPts val="1200"/>
              </a:spcAft>
              <a:buSzPct val="130000"/>
            </a:pPr>
            <a:r>
              <a:rPr lang="de-DE" sz="2500" b="1" dirty="0"/>
              <a:t>Auch außerhalb der Arbeitszeit kann ein Verstoß arbeits- bzw. dienstrechtliche Konsequenzen haben</a:t>
            </a:r>
            <a:r>
              <a:rPr lang="de-DE" sz="2500" dirty="0"/>
              <a:t>, wenn er die Arbeits- bzw. Dienstfähigkeit beeinträchtigt.</a:t>
            </a:r>
            <a:br>
              <a:rPr lang="de-DE" sz="2500" dirty="0"/>
            </a:br>
            <a:endParaRPr lang="de-DE" sz="2500" dirty="0"/>
          </a:p>
          <a:p>
            <a:pPr marL="361950" indent="0">
              <a:spcBef>
                <a:spcPts val="1200"/>
              </a:spcBef>
              <a:buSzPct val="130000"/>
              <a:buNone/>
            </a:pPr>
            <a:r>
              <a:rPr lang="de-DE" sz="2800" dirty="0"/>
              <a:t>Alkohol und Medikamente im Übermaß:</a:t>
            </a:r>
          </a:p>
          <a:p>
            <a:pPr marL="819150" indent="-457200">
              <a:lnSpc>
                <a:spcPct val="110000"/>
              </a:lnSpc>
              <a:spcBef>
                <a:spcPts val="1200"/>
              </a:spcBef>
              <a:buSzPct val="130000"/>
            </a:pPr>
            <a:r>
              <a:rPr lang="de-DE" sz="2400" b="1" dirty="0"/>
              <a:t>Arbeitsunfähigkeit durch Substanzkonsum</a:t>
            </a:r>
            <a:r>
              <a:rPr lang="de-DE" sz="2400" dirty="0"/>
              <a:t> ist ein Verstoß gegen die Arbeits- bzw. Dienstpflichten</a:t>
            </a:r>
          </a:p>
          <a:p>
            <a:pPr marL="361950" indent="0">
              <a:lnSpc>
                <a:spcPct val="110000"/>
              </a:lnSpc>
              <a:spcBef>
                <a:spcPts val="1200"/>
              </a:spcBef>
              <a:buSzPct val="130000"/>
              <a:buNone/>
            </a:pPr>
            <a:endParaRPr lang="de-DE" sz="2600" b="1" dirty="0"/>
          </a:p>
          <a:p>
            <a:pPr marL="361950" indent="0">
              <a:spcBef>
                <a:spcPts val="1200"/>
              </a:spcBef>
              <a:buSzPct val="130000"/>
              <a:buNone/>
            </a:pPr>
            <a:endParaRPr lang="de-DE" sz="26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26B96C-5852-C992-D09D-9F03F362FC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90811" y="9296400"/>
            <a:ext cx="216405" cy="348813"/>
          </a:xfrm>
        </p:spPr>
        <p:txBody>
          <a:bodyPr/>
          <a:lstStyle/>
          <a:p>
            <a:fld id="{86CB4B4D-7CA3-9044-876B-883B54F8677D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Hier steht ein Titel">
            <a:extLst>
              <a:ext uri="{FF2B5EF4-FFF2-40B4-BE49-F238E27FC236}">
                <a16:creationId xmlns:a16="http://schemas.microsoft.com/office/drawing/2014/main" id="{1B8E49DE-1BC2-82B3-20DD-060759E58C91}"/>
              </a:ext>
            </a:extLst>
          </p:cNvPr>
          <p:cNvSpPr txBox="1">
            <a:spLocks/>
          </p:cNvSpPr>
          <p:nvPr/>
        </p:nvSpPr>
        <p:spPr>
          <a:xfrm>
            <a:off x="801651" y="716824"/>
            <a:ext cx="9841540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hangingPunct="1"/>
            <a:r>
              <a:rPr lang="de-DE" sz="4400" b="1" dirty="0">
                <a:solidFill>
                  <a:srgbClr val="C00000"/>
                </a:solidFill>
              </a:rPr>
              <a:t>          </a:t>
            </a:r>
            <a:r>
              <a:rPr lang="de-DE" sz="5400" b="1" dirty="0">
                <a:solidFill>
                  <a:srgbClr val="C00000"/>
                </a:solidFill>
              </a:rPr>
              <a:t>Was geht NICHT?</a:t>
            </a:r>
            <a:br>
              <a:rPr lang="de-DE" sz="4400" b="1" dirty="0">
                <a:solidFill>
                  <a:srgbClr val="C00000"/>
                </a:solidFill>
              </a:rPr>
            </a:br>
            <a:endParaRPr lang="de-DE" sz="3000" b="1" i="1" dirty="0">
              <a:solidFill>
                <a:srgbClr val="C00000"/>
              </a:solidFill>
            </a:endParaRPr>
          </a:p>
        </p:txBody>
      </p:sp>
      <p:pic>
        <p:nvPicPr>
          <p:cNvPr id="10" name="Grafik 9" descr="Verbotsschild mit einfarbiger Füllung">
            <a:extLst>
              <a:ext uri="{FF2B5EF4-FFF2-40B4-BE49-F238E27FC236}">
                <a16:creationId xmlns:a16="http://schemas.microsoft.com/office/drawing/2014/main" id="{3D6C2E3F-ADF7-7BE6-D73C-93B9D1433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651" y="55717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14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A0BEC-EDCC-2CBD-C8AB-C9A76FA8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4C76D672-6583-9DCD-D47F-3870BB1D6AD8}"/>
              </a:ext>
            </a:extLst>
          </p:cNvPr>
          <p:cNvSpPr txBox="1"/>
          <p:nvPr/>
        </p:nvSpPr>
        <p:spPr>
          <a:xfrm>
            <a:off x="903554" y="2441170"/>
            <a:ext cx="10464801" cy="669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buNone/>
            </a:pPr>
            <a:endParaRPr lang="de-DE" sz="2000" strike="sngStrike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5A4C3D-D58A-8DC1-85AD-BA93A72A2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65" y="2121300"/>
            <a:ext cx="12025423" cy="7016506"/>
          </a:xfrm>
        </p:spPr>
        <p:txBody>
          <a:bodyPr>
            <a:normAutofit/>
          </a:bodyPr>
          <a:lstStyle/>
          <a:p>
            <a:pPr marL="36195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2800" dirty="0"/>
              <a:t>Gesetzliche Grundlagen :</a:t>
            </a:r>
          </a:p>
          <a:p>
            <a:pPr marL="361950" indent="0"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2300" dirty="0"/>
              <a:t>Betäubungsmittelgesetz (BtMG) §§ 29 ff.: normiert Straftaten und Ordnungswidrigkeiten im Zusammenhang mit Betäubungsmitteln</a:t>
            </a:r>
          </a:p>
          <a:p>
            <a:pPr marL="361950" indent="0"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2300" dirty="0"/>
              <a:t>Arbeitsschutzgesetz (ArbSchG) § 15: Beschäftigte müssen Gefährdungen für sich und andere vermeiden</a:t>
            </a:r>
          </a:p>
          <a:p>
            <a:pPr marL="361950" indent="0"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2300" dirty="0"/>
              <a:t>Beamtenstatusgesetz (BeamtStG) §34: Pflicht zum Erhalt bzw. zur Wiederherstellung der vollen Dienstfähigkeit</a:t>
            </a:r>
          </a:p>
          <a:p>
            <a:pPr marL="361950" indent="0"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2300" dirty="0"/>
              <a:t>Deutschen Gesetzlichen Unfallversicherung (DGUV) Vorschrift 1 § 15 Abs. 2: Verbot, sich durch den Konsum von Alkohol, Drogen oder anderen berauschenden Mitteln in einen Zustand zu versetzen, durch den man sich selbst oder andere gefährden kann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E13032-72E2-B548-AAAB-0EBB939CC0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90811" y="9296400"/>
            <a:ext cx="216405" cy="348813"/>
          </a:xfrm>
        </p:spPr>
        <p:txBody>
          <a:bodyPr/>
          <a:lstStyle/>
          <a:p>
            <a:fld id="{86CB4B4D-7CA3-9044-876B-883B54F8677D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Hier steht ein Titel">
            <a:extLst>
              <a:ext uri="{FF2B5EF4-FFF2-40B4-BE49-F238E27FC236}">
                <a16:creationId xmlns:a16="http://schemas.microsoft.com/office/drawing/2014/main" id="{C57AA493-EFF6-2D6D-2A1A-223EE434D192}"/>
              </a:ext>
            </a:extLst>
          </p:cNvPr>
          <p:cNvSpPr txBox="1">
            <a:spLocks/>
          </p:cNvSpPr>
          <p:nvPr/>
        </p:nvSpPr>
        <p:spPr>
          <a:xfrm>
            <a:off x="801651" y="716824"/>
            <a:ext cx="9841540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hangingPunct="1"/>
            <a:r>
              <a:rPr lang="de-DE" sz="4400" b="1" dirty="0">
                <a:solidFill>
                  <a:srgbClr val="C00000"/>
                </a:solidFill>
              </a:rPr>
              <a:t>          </a:t>
            </a:r>
            <a:r>
              <a:rPr lang="de-DE" sz="5400" b="1" dirty="0">
                <a:solidFill>
                  <a:schemeClr val="bg1">
                    <a:lumMod val="50000"/>
                  </a:schemeClr>
                </a:solidFill>
              </a:rPr>
              <a:t>Wo steht das?</a:t>
            </a:r>
            <a:br>
              <a:rPr lang="de-DE" sz="4400" b="1" dirty="0">
                <a:solidFill>
                  <a:schemeClr val="bg1">
                    <a:lumMod val="50000"/>
                  </a:schemeClr>
                </a:solidFill>
              </a:rPr>
            </a:br>
            <a:endParaRPr lang="de-DE" sz="3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 descr="Bücher Silhouette">
            <a:extLst>
              <a:ext uri="{FF2B5EF4-FFF2-40B4-BE49-F238E27FC236}">
                <a16:creationId xmlns:a16="http://schemas.microsoft.com/office/drawing/2014/main" id="{4D17CC54-5EE0-E8DE-2503-27FF63E9A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74" y="59511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03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EC73B-F48C-F5D0-C63C-ACFE9E35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0EA9B45D-5EB0-2F18-83BB-6AFCE3E6DDA7}"/>
              </a:ext>
            </a:extLst>
          </p:cNvPr>
          <p:cNvSpPr txBox="1">
            <a:spLocks/>
          </p:cNvSpPr>
          <p:nvPr/>
        </p:nvSpPr>
        <p:spPr>
          <a:xfrm>
            <a:off x="801651" y="716824"/>
            <a:ext cx="9841540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hangingPunct="1"/>
            <a:r>
              <a:rPr lang="de-DE" sz="4400" b="1" dirty="0">
                <a:solidFill>
                  <a:srgbClr val="C00000"/>
                </a:solidFill>
              </a:rPr>
              <a:t>          </a:t>
            </a:r>
            <a:r>
              <a:rPr lang="de-DE" sz="5400" b="1" dirty="0">
                <a:solidFill>
                  <a:schemeClr val="bg1">
                    <a:lumMod val="50000"/>
                  </a:schemeClr>
                </a:solidFill>
              </a:rPr>
              <a:t>Gut zu wissen!</a:t>
            </a:r>
            <a:endParaRPr lang="de-DE" sz="3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EF399067-2DBE-CF83-2470-D609D8BEE696}"/>
              </a:ext>
            </a:extLst>
          </p:cNvPr>
          <p:cNvSpPr txBox="1"/>
          <p:nvPr/>
        </p:nvSpPr>
        <p:spPr>
          <a:xfrm>
            <a:off x="903554" y="2441170"/>
            <a:ext cx="10464801" cy="669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buNone/>
            </a:pPr>
            <a:endParaRPr lang="de-DE" sz="2000" strike="sngStrike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46359DE-16D7-2891-FCE7-BC01ADDB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51" y="3001109"/>
            <a:ext cx="11108995" cy="6167102"/>
          </a:xfrm>
        </p:spPr>
        <p:txBody>
          <a:bodyPr>
            <a:normAutofit/>
          </a:bodyPr>
          <a:lstStyle/>
          <a:p>
            <a:pPr marL="361950" indent="0">
              <a:spcBef>
                <a:spcPts val="1200"/>
              </a:spcBef>
              <a:buSzPct val="130000"/>
              <a:buNone/>
            </a:pPr>
            <a:endParaRPr lang="de-DE" sz="2800" b="1" dirty="0"/>
          </a:p>
          <a:p>
            <a:pPr marL="361950" indent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3100" dirty="0"/>
              <a:t>Nach gesicherten medizinischen Erkenntnissen ist bereits eine verhältnismäßig </a:t>
            </a:r>
            <a:r>
              <a:rPr lang="de-DE" sz="3100" b="1" dirty="0"/>
              <a:t>geringfügige Alkoholbeeinflussung </a:t>
            </a:r>
            <a:r>
              <a:rPr lang="de-DE" sz="3100" dirty="0"/>
              <a:t>geeignet, die Leistungsfähigkeit eines Menschen, insbesondere die Kritik und Konzentrationsfähigkeit, aber auch das Reaktionsvermögen und das Verantwortungsgefühl merklich zu beeinflussen!</a:t>
            </a:r>
            <a:br>
              <a:rPr lang="de-DE" sz="3100" dirty="0"/>
            </a:br>
            <a:endParaRPr lang="de-DE" sz="1200" dirty="0"/>
          </a:p>
          <a:p>
            <a:pPr marL="806450" lvl="1" indent="0">
              <a:spcBef>
                <a:spcPts val="1200"/>
              </a:spcBef>
              <a:buSzPct val="130000"/>
              <a:buNone/>
            </a:pPr>
            <a:endParaRPr lang="de-DE" sz="2500" i="1" dirty="0"/>
          </a:p>
          <a:p>
            <a:pPr marL="806450" lvl="1" indent="0">
              <a:spcBef>
                <a:spcPts val="1200"/>
              </a:spcBef>
              <a:buSzPct val="130000"/>
              <a:buNone/>
            </a:pPr>
            <a:endParaRPr lang="de-DE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C7B9D9-8CD4-24E1-4D9D-1F7AC4F673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90811" y="9296400"/>
            <a:ext cx="216405" cy="348813"/>
          </a:xfrm>
        </p:spPr>
        <p:txBody>
          <a:bodyPr/>
          <a:lstStyle/>
          <a:p>
            <a:fld id="{86CB4B4D-7CA3-9044-876B-883B54F8677D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 descr="Glühlampe mit einfarbiger Füllung">
            <a:extLst>
              <a:ext uri="{FF2B5EF4-FFF2-40B4-BE49-F238E27FC236}">
                <a16:creationId xmlns:a16="http://schemas.microsoft.com/office/drawing/2014/main" id="{FBE4D497-ED11-A50A-4EC6-D5CD7E74C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073" y="395929"/>
            <a:ext cx="2002536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91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00ED-44B7-99A1-C654-CDCB6807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4F58E2C7-3967-8745-CAF4-90F9F877568D}"/>
              </a:ext>
            </a:extLst>
          </p:cNvPr>
          <p:cNvSpPr txBox="1">
            <a:spLocks/>
          </p:cNvSpPr>
          <p:nvPr/>
        </p:nvSpPr>
        <p:spPr>
          <a:xfrm>
            <a:off x="801651" y="716824"/>
            <a:ext cx="9841540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hangingPunct="1"/>
            <a:r>
              <a:rPr lang="de-DE" sz="4400" b="1" dirty="0">
                <a:solidFill>
                  <a:srgbClr val="C00000"/>
                </a:solidFill>
              </a:rPr>
              <a:t>          </a:t>
            </a:r>
            <a:r>
              <a:rPr lang="de-DE" sz="5400" b="1" dirty="0">
                <a:solidFill>
                  <a:schemeClr val="bg1">
                    <a:lumMod val="50000"/>
                  </a:schemeClr>
                </a:solidFill>
              </a:rPr>
              <a:t>Gut zu wissen!</a:t>
            </a:r>
            <a:endParaRPr lang="de-DE" sz="3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80483AFF-6D66-567C-46C6-8681F84C5D1A}"/>
              </a:ext>
            </a:extLst>
          </p:cNvPr>
          <p:cNvSpPr txBox="1"/>
          <p:nvPr/>
        </p:nvSpPr>
        <p:spPr>
          <a:xfrm>
            <a:off x="903554" y="2441170"/>
            <a:ext cx="10464801" cy="669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buNone/>
            </a:pPr>
            <a:endParaRPr lang="de-DE" sz="2000" strike="sngStrike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9F5D88-4A18-5D84-E68D-929250B0E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65" y="2519126"/>
            <a:ext cx="12025423" cy="6697977"/>
          </a:xfrm>
        </p:spPr>
        <p:txBody>
          <a:bodyPr>
            <a:normAutofit fontScale="55000" lnSpcReduction="20000"/>
          </a:bodyPr>
          <a:lstStyle/>
          <a:p>
            <a:pPr marL="361950" indent="0">
              <a:spcBef>
                <a:spcPts val="1200"/>
              </a:spcBef>
              <a:buSzPct val="130000"/>
              <a:buNone/>
            </a:pPr>
            <a:endParaRPr lang="de-DE" sz="2800" b="1" dirty="0"/>
          </a:p>
          <a:p>
            <a:pPr marL="361950" indent="0">
              <a:lnSpc>
                <a:spcPct val="120000"/>
              </a:lnSpc>
              <a:spcBef>
                <a:spcPts val="1200"/>
              </a:spcBef>
              <a:buSzPct val="130000"/>
              <a:buNone/>
            </a:pPr>
            <a:r>
              <a:rPr lang="de-DE" sz="4200" dirty="0"/>
              <a:t>Die Blutalkoholkonzentration – ein schwer zu berechnender Faktor, der von folgenden Faktoren abhängt:</a:t>
            </a:r>
          </a:p>
          <a:p>
            <a:pPr marL="819150" indent="-457200">
              <a:spcBef>
                <a:spcPts val="1200"/>
              </a:spcBef>
              <a:buSzPct val="130000"/>
              <a:buFontTx/>
              <a:buChar char="-"/>
            </a:pPr>
            <a:r>
              <a:rPr lang="de-DE" sz="4200" dirty="0"/>
              <a:t>die </a:t>
            </a:r>
            <a:r>
              <a:rPr lang="de-DE" sz="4200" b="1" dirty="0"/>
              <a:t>Alkoholkonzentration</a:t>
            </a:r>
            <a:r>
              <a:rPr lang="de-DE" sz="4200" dirty="0"/>
              <a:t> im Blut in Gramm pro Kilogramm Blut </a:t>
            </a:r>
          </a:p>
          <a:p>
            <a:pPr marL="819150" indent="-457200">
              <a:spcBef>
                <a:spcPts val="1200"/>
              </a:spcBef>
              <a:buSzPct val="130000"/>
              <a:buFontTx/>
              <a:buChar char="-"/>
            </a:pPr>
            <a:r>
              <a:rPr lang="de-DE" sz="4200" dirty="0"/>
              <a:t>die aufgenommene </a:t>
            </a:r>
            <a:r>
              <a:rPr lang="de-DE" sz="4200" b="1" dirty="0"/>
              <a:t>Masse des Alkohols </a:t>
            </a:r>
            <a:r>
              <a:rPr lang="de-DE" sz="4200" dirty="0"/>
              <a:t>in Gramm</a:t>
            </a:r>
          </a:p>
          <a:p>
            <a:pPr marL="819150" indent="-457200">
              <a:spcBef>
                <a:spcPts val="1200"/>
              </a:spcBef>
              <a:buSzPct val="130000"/>
              <a:buFontTx/>
              <a:buChar char="-"/>
            </a:pPr>
            <a:r>
              <a:rPr lang="de-DE" sz="4200" dirty="0"/>
              <a:t>die </a:t>
            </a:r>
            <a:r>
              <a:rPr lang="de-DE" sz="4200" b="1" dirty="0"/>
              <a:t>Masse der Person </a:t>
            </a:r>
            <a:r>
              <a:rPr lang="de-DE" sz="4200" dirty="0"/>
              <a:t>in Kilogramm</a:t>
            </a:r>
          </a:p>
          <a:p>
            <a:pPr marL="819150" indent="-457200">
              <a:spcBef>
                <a:spcPts val="1200"/>
              </a:spcBef>
              <a:buSzPct val="130000"/>
              <a:buFontTx/>
              <a:buChar char="-"/>
            </a:pPr>
            <a:r>
              <a:rPr lang="de-DE" sz="4200" dirty="0"/>
              <a:t>Der Reduktions- oder </a:t>
            </a:r>
            <a:r>
              <a:rPr lang="de-DE" sz="4200" b="1" dirty="0"/>
              <a:t>Verteilungsfaktor</a:t>
            </a:r>
            <a:r>
              <a:rPr lang="de-DE" sz="4200" dirty="0"/>
              <a:t> im Körper (Männer etwa 0,7; Frauen etwa 0,6)</a:t>
            </a:r>
          </a:p>
          <a:p>
            <a:pPr marL="819150" indent="-457200">
              <a:spcBef>
                <a:spcPts val="1200"/>
              </a:spcBef>
              <a:buSzPct val="130000"/>
              <a:buFontTx/>
              <a:buChar char="-"/>
            </a:pPr>
            <a:endParaRPr lang="de-DE" sz="3600" dirty="0"/>
          </a:p>
          <a:p>
            <a:pPr marL="361950" indent="0">
              <a:spcBef>
                <a:spcPts val="1200"/>
              </a:spcBef>
              <a:spcAft>
                <a:spcPts val="1200"/>
              </a:spcAft>
              <a:buSzPct val="130000"/>
              <a:buNone/>
            </a:pPr>
            <a:r>
              <a:rPr lang="de-DE" sz="3600" dirty="0"/>
              <a:t>Zwei anschauliche Beispiele: </a:t>
            </a:r>
          </a:p>
          <a:p>
            <a:pPr marL="819150" marR="0" lvl="0" indent="-457200" algn="l" defTabSz="584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Frau Müller-Thurgau wiegt 60 kg, sie trinkt ein „Viertele“ (250 ccm) Wein (ca. 11 Volumenprozent). </a:t>
            </a:r>
          </a:p>
          <a:p>
            <a:pPr marL="806450" marR="0" lvl="1" indent="0" algn="l" defTabSz="584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Wie viel Alkohol ist dieses in Gramm? 250 x 11:100 x 0,8 = 22 g Masse des Alkohols</a:t>
            </a:r>
          </a:p>
          <a:p>
            <a:pPr marL="806450" marR="0" lvl="1" indent="0" algn="l" defTabSz="584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Wie viel Blutalkoholkonzentration liegt vor? 22 : (60 x 0,6) = 0,61 Promille</a:t>
            </a:r>
          </a:p>
          <a:p>
            <a:pPr marL="819150" marR="0" lvl="0" indent="-457200" algn="l" defTabSz="584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Herr Thurgau wiegt 80 kg, er trinkt „zwei Halbe“ (1000 ccm) Bier (ca. 4,8 Volumenprozent). </a:t>
            </a:r>
          </a:p>
          <a:p>
            <a:pPr marL="806450" marR="0" lvl="1" indent="0" algn="l" defTabSz="584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Wie viel Alkohol ist dieses in Gramm? 1000 x 4,8 :100 x 0,8 = 38,4 g Masse des Alkohols </a:t>
            </a:r>
          </a:p>
          <a:p>
            <a:pPr marL="806450" marR="0" lvl="1" indent="0" algn="l" defTabSz="584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Wie viel Blutalkoholkonzentration liegt vor? 38,4 : (80 x 0,7) = 0,685 Promille</a:t>
            </a:r>
          </a:p>
          <a:p>
            <a:pPr marL="819150" indent="-457200">
              <a:spcBef>
                <a:spcPts val="1200"/>
              </a:spcBef>
              <a:buSzPct val="130000"/>
              <a:buFontTx/>
              <a:buChar char="-"/>
            </a:pPr>
            <a:endParaRPr lang="de-DE" sz="3600" dirty="0"/>
          </a:p>
          <a:p>
            <a:pPr marL="806450" lvl="1" indent="0">
              <a:spcBef>
                <a:spcPts val="1200"/>
              </a:spcBef>
              <a:buSzPct val="130000"/>
              <a:buNone/>
            </a:pPr>
            <a:endParaRPr lang="de-DE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B3E1242-8069-6542-A6DA-040D90856D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90811" y="9296400"/>
            <a:ext cx="216405" cy="348813"/>
          </a:xfrm>
        </p:spPr>
        <p:txBody>
          <a:bodyPr/>
          <a:lstStyle/>
          <a:p>
            <a:fld id="{86CB4B4D-7CA3-9044-876B-883B54F8677D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 descr="Glühlampe mit einfarbiger Füllung">
            <a:extLst>
              <a:ext uri="{FF2B5EF4-FFF2-40B4-BE49-F238E27FC236}">
                <a16:creationId xmlns:a16="http://schemas.microsoft.com/office/drawing/2014/main" id="{80CCC4D6-8990-EACE-93D1-9B008F03C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073" y="384206"/>
            <a:ext cx="2002536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64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BBF19FA0-5D12-B140-9799-4586AB46260E}"/>
              </a:ext>
            </a:extLst>
          </p:cNvPr>
          <p:cNvSpPr txBox="1"/>
          <p:nvPr/>
        </p:nvSpPr>
        <p:spPr>
          <a:xfrm>
            <a:off x="439267" y="2441170"/>
            <a:ext cx="10464801" cy="669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buNone/>
            </a:pPr>
            <a:endParaRPr lang="de-DE" sz="2000" strike="sngStrike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D018E06-8A5F-4F8C-AC38-7FDC43871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0" y="2754049"/>
            <a:ext cx="12025423" cy="66966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  <a:p>
            <a:pPr marL="361950" indent="0">
              <a:buNone/>
            </a:pP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Kontakt (vertraulich)</a:t>
            </a:r>
          </a:p>
          <a:p>
            <a:pPr marL="361950" indent="0">
              <a:spcBef>
                <a:spcPts val="3600"/>
              </a:spcBef>
              <a:buNone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Katrin Kriebel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Vivien Kretschmer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        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Jens Panse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					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Suchtbeauftragte Universität Erfurt	        Suchtkrankenhelferin 			         Suchtkrankenhelfer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sucht@uni-erfurt.de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        E: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sucht@uni-erfurt.de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         E: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sucht@uni-erfurt.de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T: 0361 737 5052				        T: 0361 737 5260				         T: 0361 737 5012			</a:t>
            </a:r>
            <a:br>
              <a:rPr lang="de-DE" sz="2000" dirty="0"/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</a:t>
            </a:r>
            <a:r>
              <a:rPr lang="de-DE" sz="2000" dirty="0">
                <a:hlinkClick r:id="rId4"/>
              </a:rPr>
              <a:t>katrin.kriebel@uni-erfurt.de</a:t>
            </a:r>
            <a:r>
              <a:rPr lang="de-DE" sz="2000" dirty="0"/>
              <a:t>		       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</a:t>
            </a:r>
            <a:r>
              <a:rPr lang="de-DE" sz="2000" dirty="0">
                <a:hlinkClick r:id="rId5"/>
              </a:rPr>
              <a:t>vivien.kretschmer@uni-erfurt.de</a:t>
            </a:r>
            <a:r>
              <a:rPr lang="de-DE" sz="2000" dirty="0"/>
              <a:t>	        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</a:t>
            </a:r>
            <a:r>
              <a:rPr lang="de-DE" sz="2000" dirty="0">
                <a:hlinkClick r:id="rId6"/>
              </a:rPr>
              <a:t>jens.panse@uni-erfurt.de</a:t>
            </a:r>
            <a:br>
              <a:rPr lang="de-DE" sz="2000" dirty="0"/>
            </a:br>
            <a:endParaRPr lang="de-DE" sz="2000" dirty="0"/>
          </a:p>
          <a:p>
            <a:pPr marL="361950" indent="0">
              <a:spcBef>
                <a:spcPts val="3600"/>
              </a:spcBef>
              <a:buNone/>
            </a:pPr>
            <a:br>
              <a:rPr lang="de-DE" sz="2800" b="1" dirty="0"/>
            </a:br>
            <a:endParaRPr lang="de-DE" sz="2800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9682291-4CC0-4DD8-B4B0-1B4483EF2379}"/>
              </a:ext>
            </a:extLst>
          </p:cNvPr>
          <p:cNvSpPr txBox="1">
            <a:spLocks/>
          </p:cNvSpPr>
          <p:nvPr/>
        </p:nvSpPr>
        <p:spPr>
          <a:xfrm>
            <a:off x="630865" y="3104706"/>
            <a:ext cx="12025423" cy="649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75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  <a:lvl2pPr marL="819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2pPr>
            <a:lvl3pPr marL="1264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3pPr>
            <a:lvl4pPr marL="1708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4pPr>
            <a:lvl5pPr marL="2153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5pPr>
            <a:lvl6pPr marL="2597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6pPr>
            <a:lvl7pPr marL="3042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7pPr>
            <a:lvl8pPr marL="3486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8pPr>
            <a:lvl9pPr marL="3931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9pPr>
          </a:lstStyle>
          <a:p>
            <a:pPr marL="0" indent="0" hangingPunct="1">
              <a:buFontTx/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endParaRPr lang="de-DE" sz="2000" dirty="0"/>
          </a:p>
        </p:txBody>
      </p:sp>
      <p:pic>
        <p:nvPicPr>
          <p:cNvPr id="2" name="Grafik 1" descr="Hilfe mit einfarbiger Füllung">
            <a:extLst>
              <a:ext uri="{FF2B5EF4-FFF2-40B4-BE49-F238E27FC236}">
                <a16:creationId xmlns:a16="http://schemas.microsoft.com/office/drawing/2014/main" id="{6EA76BB0-29DA-973C-38BA-6A14B1EC6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865" y="1835077"/>
            <a:ext cx="1837944" cy="1837944"/>
          </a:xfrm>
          <a:prstGeom prst="rect">
            <a:avLst/>
          </a:prstGeom>
        </p:spPr>
      </p:pic>
      <p:sp>
        <p:nvSpPr>
          <p:cNvPr id="3" name="Hier steht ein Titel">
            <a:extLst>
              <a:ext uri="{FF2B5EF4-FFF2-40B4-BE49-F238E27FC236}">
                <a16:creationId xmlns:a16="http://schemas.microsoft.com/office/drawing/2014/main" id="{44A481CC-3440-869E-9ECF-550B99E4AF5B}"/>
              </a:ext>
            </a:extLst>
          </p:cNvPr>
          <p:cNvSpPr txBox="1">
            <a:spLocks/>
          </p:cNvSpPr>
          <p:nvPr/>
        </p:nvSpPr>
        <p:spPr>
          <a:xfrm>
            <a:off x="1887414" y="2268545"/>
            <a:ext cx="9639913" cy="14044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algn="ctr" hangingPunct="1"/>
            <a:r>
              <a:rPr lang="de-DE" sz="5400" b="1" dirty="0">
                <a:solidFill>
                  <a:schemeClr val="tx1"/>
                </a:solidFill>
              </a:rPr>
              <a:t>Weitere Informationen und</a:t>
            </a:r>
          </a:p>
          <a:p>
            <a:pPr algn="ctr" hangingPunct="1"/>
            <a:r>
              <a:rPr lang="de-DE" sz="5400" b="1" dirty="0">
                <a:solidFill>
                  <a:schemeClr val="tx1"/>
                </a:solidFill>
              </a:rPr>
              <a:t>Unterstützungsangebote unter:</a:t>
            </a:r>
            <a:br>
              <a:rPr lang="de-DE" sz="4400" b="1" dirty="0">
                <a:solidFill>
                  <a:schemeClr val="tx1"/>
                </a:solidFill>
              </a:rPr>
            </a:br>
            <a:endParaRPr lang="de-DE" sz="3000" b="1" i="1" dirty="0">
              <a:solidFill>
                <a:schemeClr val="tx1"/>
              </a:solidFill>
            </a:endParaRPr>
          </a:p>
        </p:txBody>
      </p:sp>
      <p:sp>
        <p:nvSpPr>
          <p:cNvPr id="4" name="Hier steht ein Titel">
            <a:extLst>
              <a:ext uri="{FF2B5EF4-FFF2-40B4-BE49-F238E27FC236}">
                <a16:creationId xmlns:a16="http://schemas.microsoft.com/office/drawing/2014/main" id="{2F5DD80B-CBC8-9B0F-9A43-B639650AF114}"/>
              </a:ext>
            </a:extLst>
          </p:cNvPr>
          <p:cNvSpPr txBox="1">
            <a:spLocks/>
          </p:cNvSpPr>
          <p:nvPr/>
        </p:nvSpPr>
        <p:spPr>
          <a:xfrm>
            <a:off x="1280601" y="3671094"/>
            <a:ext cx="10623532" cy="140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 algn="ctr" hangingPunct="1"/>
            <a:r>
              <a:rPr lang="de-DE" sz="4400" b="1" dirty="0">
                <a:solidFill>
                  <a:schemeClr val="bg1">
                    <a:lumMod val="65000"/>
                  </a:schemeClr>
                </a:solidFill>
                <a:hlinkClick r:id="rId9"/>
              </a:rPr>
              <a:t>www. https://www.uni-erfurt.de/universitaet/profil/</a:t>
            </a:r>
            <a:br>
              <a:rPr lang="de-DE" sz="4400" b="1" dirty="0">
                <a:solidFill>
                  <a:schemeClr val="bg1">
                    <a:lumMod val="65000"/>
                  </a:schemeClr>
                </a:solidFill>
                <a:hlinkClick r:id="rId9"/>
              </a:rPr>
            </a:br>
            <a:r>
              <a:rPr lang="de-DE" sz="4400" b="1" dirty="0">
                <a:solidFill>
                  <a:schemeClr val="bg1">
                    <a:lumMod val="65000"/>
                  </a:schemeClr>
                </a:solidFill>
                <a:hlinkClick r:id="rId9"/>
              </a:rPr>
              <a:t>gesunde-</a:t>
            </a:r>
            <a:r>
              <a:rPr lang="de-DE" sz="4400" b="1" dirty="0" err="1">
                <a:solidFill>
                  <a:schemeClr val="bg1">
                    <a:lumMod val="65000"/>
                  </a:schemeClr>
                </a:solidFill>
                <a:hlinkClick r:id="rId9"/>
              </a:rPr>
              <a:t>universitaet</a:t>
            </a:r>
            <a:r>
              <a:rPr lang="de-DE" sz="4400" b="1" dirty="0">
                <a:solidFill>
                  <a:schemeClr val="bg1">
                    <a:lumMod val="65000"/>
                  </a:schemeClr>
                </a:solidFill>
                <a:hlinkClick r:id="rId9"/>
              </a:rPr>
              <a:t>/suchtpraevention-und-suchtkrankenhilfe</a:t>
            </a:r>
            <a:r>
              <a:rPr lang="de-DE" sz="5400" b="1" dirty="0">
                <a:solidFill>
                  <a:schemeClr val="bg1">
                    <a:lumMod val="65000"/>
                  </a:schemeClr>
                </a:solidFill>
                <a:hlinkClick r:id="rId9"/>
              </a:rPr>
              <a:t> </a:t>
            </a:r>
            <a:br>
              <a:rPr lang="de-DE" sz="44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de-DE" sz="3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2FF46F2-D318-F125-B98F-E8ABABF61B4C}"/>
              </a:ext>
            </a:extLst>
          </p:cNvPr>
          <p:cNvSpPr txBox="1">
            <a:spLocks/>
          </p:cNvSpPr>
          <p:nvPr/>
        </p:nvSpPr>
        <p:spPr>
          <a:xfrm>
            <a:off x="630865" y="8948004"/>
            <a:ext cx="12025423" cy="3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fontScale="77500" lnSpcReduction="20000"/>
          </a:bodyPr>
          <a:lstStyle>
            <a:lvl1pPr marL="375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  <a:lvl2pPr marL="819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2pPr>
            <a:lvl3pPr marL="1264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3pPr>
            <a:lvl4pPr marL="1708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4pPr>
            <a:lvl5pPr marL="2153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5pPr>
            <a:lvl6pPr marL="2597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6pPr>
            <a:lvl7pPr marL="3042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7pPr>
            <a:lvl8pPr marL="3486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8pPr>
            <a:lvl9pPr marL="3931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9pPr>
          </a:lstStyle>
          <a:p>
            <a:pPr marL="0" indent="0" hangingPunct="1">
              <a:buFontTx/>
              <a:buNone/>
            </a:pP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2105858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Noto Sans SemiCondensed Bold"/>
        <a:ea typeface="Noto Sans SemiCondensed Bold"/>
        <a:cs typeface="Noto Sans SemiCondensed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Noto Sans SemiCondensed Bold"/>
        <a:ea typeface="Noto Sans SemiCondensed Bold"/>
        <a:cs typeface="Noto Sans SemiCondensed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Benutzerdefiniert</PresentationFormat>
  <Paragraphs>68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Arial</vt:lpstr>
      <vt:lpstr>Helvetica Neue</vt:lpstr>
      <vt:lpstr>Helvetica Neue Light</vt:lpstr>
      <vt:lpstr>Noto Sans</vt:lpstr>
      <vt:lpstr>Noto Sans Regular</vt:lpstr>
      <vt:lpstr>Noto Sans SemiCondensed</vt:lpstr>
      <vt:lpstr>Noto Sans SemiCondensed Bold</vt:lpstr>
      <vt:lpstr>Noto Sans SemiCondensed SemiBol</vt:lpstr>
      <vt:lpstr>Noto Serif</vt:lpstr>
      <vt:lpstr>NotoSerif-SemiCondensedSemiBold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Reimann</dc:creator>
  <cp:lastModifiedBy>Katrin Kriebel</cp:lastModifiedBy>
  <cp:revision>505</cp:revision>
  <cp:lastPrinted>2022-06-22T13:33:48Z</cp:lastPrinted>
  <dcterms:modified xsi:type="dcterms:W3CDTF">2025-10-23T14:01:54Z</dcterms:modified>
</cp:coreProperties>
</file>