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257" r:id="rId6"/>
    <p:sldId id="258" r:id="rId7"/>
    <p:sldId id="276" r:id="rId8"/>
    <p:sldId id="313" r:id="rId9"/>
    <p:sldId id="271" r:id="rId10"/>
    <p:sldId id="314" r:id="rId11"/>
    <p:sldId id="332" r:id="rId12"/>
    <p:sldId id="278" r:id="rId13"/>
    <p:sldId id="279" r:id="rId14"/>
    <p:sldId id="277" r:id="rId15"/>
    <p:sldId id="275" r:id="rId16"/>
    <p:sldId id="260" r:id="rId17"/>
    <p:sldId id="273" r:id="rId18"/>
    <p:sldId id="266" r:id="rId19"/>
    <p:sldId id="267" r:id="rId20"/>
    <p:sldId id="259" r:id="rId21"/>
    <p:sldId id="315" r:id="rId22"/>
    <p:sldId id="261" r:id="rId23"/>
    <p:sldId id="316" r:id="rId24"/>
    <p:sldId id="274" r:id="rId25"/>
    <p:sldId id="305" r:id="rId26"/>
    <p:sldId id="317" r:id="rId27"/>
    <p:sldId id="318" r:id="rId28"/>
    <p:sldId id="263" r:id="rId29"/>
    <p:sldId id="304" r:id="rId30"/>
    <p:sldId id="264" r:id="rId31"/>
    <p:sldId id="297" r:id="rId32"/>
    <p:sldId id="298" r:id="rId33"/>
    <p:sldId id="301" r:id="rId34"/>
    <p:sldId id="265" r:id="rId35"/>
    <p:sldId id="299" r:id="rId36"/>
    <p:sldId id="300" r:id="rId37"/>
    <p:sldId id="284" r:id="rId38"/>
    <p:sldId id="307" r:id="rId39"/>
    <p:sldId id="308" r:id="rId40"/>
    <p:sldId id="309" r:id="rId41"/>
    <p:sldId id="310" r:id="rId42"/>
    <p:sldId id="311" r:id="rId43"/>
    <p:sldId id="312" r:id="rId44"/>
    <p:sldId id="285" r:id="rId45"/>
    <p:sldId id="287" r:id="rId46"/>
    <p:sldId id="288" r:id="rId47"/>
    <p:sldId id="303" r:id="rId48"/>
    <p:sldId id="291" r:id="rId49"/>
    <p:sldId id="292" r:id="rId50"/>
    <p:sldId id="293" r:id="rId51"/>
    <p:sldId id="294" r:id="rId52"/>
    <p:sldId id="296" r:id="rId53"/>
    <p:sldId id="319" r:id="rId54"/>
    <p:sldId id="320" r:id="rId55"/>
    <p:sldId id="321" r:id="rId56"/>
    <p:sldId id="322" r:id="rId57"/>
    <p:sldId id="323" r:id="rId58"/>
    <p:sldId id="324" r:id="rId59"/>
    <p:sldId id="325" r:id="rId60"/>
    <p:sldId id="327" r:id="rId61"/>
    <p:sldId id="328" r:id="rId62"/>
    <p:sldId id="329" r:id="rId63"/>
    <p:sldId id="330" r:id="rId64"/>
    <p:sldId id="331" r:id="rId65"/>
    <p:sldId id="326" r:id="rId66"/>
    <p:sldId id="306" r:id="rId67"/>
    <p:sldId id="281" r:id="rId68"/>
    <p:sldId id="270" r:id="rId6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 initials="G" lastIdx="18" clrIdx="0">
    <p:extLst>
      <p:ext uri="{19B8F6BF-5375-455C-9EA6-DF929625EA0E}">
        <p15:presenceInfo xmlns:p15="http://schemas.microsoft.com/office/powerpoint/2012/main" userId="Gol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113B64"/>
    <a:srgbClr val="459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2" autoAdjust="0"/>
    <p:restoredTop sz="74642" autoAdjust="0"/>
  </p:normalViewPr>
  <p:slideViewPr>
    <p:cSldViewPr snapToGrid="0">
      <p:cViewPr varScale="1">
        <p:scale>
          <a:sx n="82" d="100"/>
          <a:sy n="82" d="100"/>
        </p:scale>
        <p:origin x="1461" y="45"/>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Arbeitsblat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Arbeitsblat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Arbeitsblat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Arbeitsblat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'Hypothesen (3)'!$B$1</c:f>
              <c:strCache>
                <c:ptCount val="1"/>
                <c:pt idx="0">
                  <c:v>360°-Video</c:v>
                </c:pt>
              </c:strCache>
            </c:strRef>
          </c:tx>
          <c:spPr>
            <a:solidFill>
              <a:srgbClr val="113B64"/>
            </a:solidFill>
            <a:ln>
              <a:solidFill>
                <a:srgbClr val="113B64"/>
              </a:solidFill>
            </a:ln>
            <a:effectLst/>
          </c:spPr>
          <c:invertIfNegative val="0"/>
          <c:cat>
            <c:strRef>
              <c:f>'Hypothesen (3)'!$A$2:$A$7</c:f>
              <c:strCache>
                <c:ptCount val="6"/>
                <c:pt idx="0">
                  <c:v>Immersion</c:v>
                </c:pt>
                <c:pt idx="1">
                  <c:v>Negative Emotionen</c:v>
                </c:pt>
                <c:pt idx="2">
                  <c:v>Positive Emotionen</c:v>
                </c:pt>
                <c:pt idx="3">
                  <c:v>Kognitiver Workload</c:v>
                </c:pt>
                <c:pt idx="4">
                  <c:v>Erkannte Klassenführung</c:v>
                </c:pt>
                <c:pt idx="5">
                  <c:v>Relevante erkannte Klassenführung</c:v>
                </c:pt>
              </c:strCache>
            </c:strRef>
          </c:cat>
          <c:val>
            <c:numRef>
              <c:f>'Hypothesen (3)'!$B$2:$B$7</c:f>
              <c:numCache>
                <c:formatCode>###0.0000</c:formatCode>
                <c:ptCount val="6"/>
                <c:pt idx="0">
                  <c:v>3.5</c:v>
                </c:pt>
                <c:pt idx="1">
                  <c:v>2.5</c:v>
                </c:pt>
                <c:pt idx="2">
                  <c:v>2.5</c:v>
                </c:pt>
                <c:pt idx="3">
                  <c:v>3.5</c:v>
                </c:pt>
                <c:pt idx="4">
                  <c:v>2.5</c:v>
                </c:pt>
                <c:pt idx="5">
                  <c:v>2.5</c:v>
                </c:pt>
              </c:numCache>
            </c:numRef>
          </c:val>
          <c:extLst>
            <c:ext xmlns:c16="http://schemas.microsoft.com/office/drawing/2014/chart" uri="{C3380CC4-5D6E-409C-BE32-E72D297353CC}">
              <c16:uniqueId val="{00000000-7624-479C-97A9-19174BA497BB}"/>
            </c:ext>
          </c:extLst>
        </c:ser>
        <c:ser>
          <c:idx val="1"/>
          <c:order val="1"/>
          <c:tx>
            <c:strRef>
              <c:f>'Hypothesen (3)'!$C$1</c:f>
              <c:strCache>
                <c:ptCount val="1"/>
                <c:pt idx="0">
                  <c:v>normales Video</c:v>
                </c:pt>
              </c:strCache>
            </c:strRef>
          </c:tx>
          <c:spPr>
            <a:solidFill>
              <a:srgbClr val="4597A0"/>
            </a:solidFill>
            <a:ln>
              <a:solidFill>
                <a:srgbClr val="4597A0"/>
              </a:solidFill>
            </a:ln>
            <a:effectLst/>
          </c:spPr>
          <c:invertIfNegative val="0"/>
          <c:cat>
            <c:strRef>
              <c:f>'Hypothesen (3)'!$A$2:$A$7</c:f>
              <c:strCache>
                <c:ptCount val="6"/>
                <c:pt idx="0">
                  <c:v>Immersion</c:v>
                </c:pt>
                <c:pt idx="1">
                  <c:v>Negative Emotionen</c:v>
                </c:pt>
                <c:pt idx="2">
                  <c:v>Positive Emotionen</c:v>
                </c:pt>
                <c:pt idx="3">
                  <c:v>Kognitiver Workload</c:v>
                </c:pt>
                <c:pt idx="4">
                  <c:v>Erkannte Klassenführung</c:v>
                </c:pt>
                <c:pt idx="5">
                  <c:v>Relevante erkannte Klassenführung</c:v>
                </c:pt>
              </c:strCache>
            </c:strRef>
          </c:cat>
          <c:val>
            <c:numRef>
              <c:f>'Hypothesen (3)'!$C$2:$C$7</c:f>
              <c:numCache>
                <c:formatCode>###0.0000</c:formatCode>
                <c:ptCount val="6"/>
                <c:pt idx="0">
                  <c:v>2</c:v>
                </c:pt>
                <c:pt idx="1">
                  <c:v>2.5</c:v>
                </c:pt>
                <c:pt idx="2">
                  <c:v>2.5</c:v>
                </c:pt>
                <c:pt idx="3">
                  <c:v>2</c:v>
                </c:pt>
                <c:pt idx="4">
                  <c:v>2.5</c:v>
                </c:pt>
                <c:pt idx="5">
                  <c:v>2.5</c:v>
                </c:pt>
              </c:numCache>
            </c:numRef>
          </c:val>
          <c:extLst>
            <c:ext xmlns:c16="http://schemas.microsoft.com/office/drawing/2014/chart" uri="{C3380CC4-5D6E-409C-BE32-E72D297353CC}">
              <c16:uniqueId val="{00000001-7624-479C-97A9-19174BA497BB}"/>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j-lt"/>
                <a:ea typeface="+mn-ea"/>
                <a:cs typeface="+mn-cs"/>
              </a:defRPr>
            </a:pPr>
            <a:endParaRPr lang="de-DE"/>
          </a:p>
        </c:txPr>
        <c:crossAx val="358705072"/>
        <c:crosses val="autoZero"/>
        <c:auto val="1"/>
        <c:lblAlgn val="ctr"/>
        <c:lblOffset val="100"/>
        <c:noMultiLvlLbl val="0"/>
      </c:catAx>
      <c:valAx>
        <c:axId val="358705072"/>
        <c:scaling>
          <c:orientation val="minMax"/>
          <c:max val="4"/>
          <c:min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8704416"/>
        <c:crosses val="autoZero"/>
        <c:crossBetween val="between"/>
        <c:majorUnit val="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ImmersionEmotion!$B$1</c:f>
              <c:strCache>
                <c:ptCount val="1"/>
                <c:pt idx="0">
                  <c:v>360°</c:v>
                </c:pt>
              </c:strCache>
            </c:strRef>
          </c:tx>
          <c:spPr>
            <a:solidFill>
              <a:srgbClr val="113B64"/>
            </a:solidFill>
            <a:ln>
              <a:solidFill>
                <a:srgbClr val="113B64"/>
              </a:solidFill>
            </a:ln>
            <a:effectLst/>
          </c:spPr>
          <c:invertIfNegative val="0"/>
          <c:cat>
            <c:strRef>
              <c:f>ImmersionEmotion!$A$2:$A$4</c:f>
              <c:strCache>
                <c:ptCount val="3"/>
                <c:pt idx="0">
                  <c:v>Immersion</c:v>
                </c:pt>
                <c:pt idx="1">
                  <c:v>positive Emotionen</c:v>
                </c:pt>
                <c:pt idx="2">
                  <c:v>negative Emotionen</c:v>
                </c:pt>
              </c:strCache>
            </c:strRef>
          </c:cat>
          <c:val>
            <c:numRef>
              <c:f>ImmersionEmotion!$B$2:$B$4</c:f>
              <c:numCache>
                <c:formatCode>General</c:formatCode>
                <c:ptCount val="3"/>
                <c:pt idx="0">
                  <c:v>2.41</c:v>
                </c:pt>
                <c:pt idx="1">
                  <c:v>2.56</c:v>
                </c:pt>
                <c:pt idx="2">
                  <c:v>1.68</c:v>
                </c:pt>
              </c:numCache>
            </c:numRef>
          </c:val>
          <c:extLst>
            <c:ext xmlns:c16="http://schemas.microsoft.com/office/drawing/2014/chart" uri="{C3380CC4-5D6E-409C-BE32-E72D297353CC}">
              <c16:uniqueId val="{00000000-4E0D-423D-B2E3-60232E223646}"/>
            </c:ext>
          </c:extLst>
        </c:ser>
        <c:ser>
          <c:idx val="1"/>
          <c:order val="1"/>
          <c:tx>
            <c:strRef>
              <c:f>ImmersionEmotion!$C$1</c:f>
              <c:strCache>
                <c:ptCount val="1"/>
                <c:pt idx="0">
                  <c:v>normal</c:v>
                </c:pt>
              </c:strCache>
            </c:strRef>
          </c:tx>
          <c:spPr>
            <a:solidFill>
              <a:srgbClr val="DAEDEF">
                <a:lumMod val="50000"/>
              </a:srgbClr>
            </a:solidFill>
            <a:ln>
              <a:solidFill>
                <a:srgbClr val="DAEDEF">
                  <a:lumMod val="50000"/>
                </a:srgbClr>
              </a:solidFill>
            </a:ln>
            <a:effectLst/>
          </c:spPr>
          <c:invertIfNegative val="0"/>
          <c:cat>
            <c:strRef>
              <c:f>ImmersionEmotion!$A$2:$A$4</c:f>
              <c:strCache>
                <c:ptCount val="3"/>
                <c:pt idx="0">
                  <c:v>Immersion</c:v>
                </c:pt>
                <c:pt idx="1">
                  <c:v>positive Emotionen</c:v>
                </c:pt>
                <c:pt idx="2">
                  <c:v>negative Emotionen</c:v>
                </c:pt>
              </c:strCache>
            </c:strRef>
          </c:cat>
          <c:val>
            <c:numRef>
              <c:f>ImmersionEmotion!$C$2:$C$4</c:f>
              <c:numCache>
                <c:formatCode>General</c:formatCode>
                <c:ptCount val="3"/>
                <c:pt idx="0">
                  <c:v>1.97</c:v>
                </c:pt>
                <c:pt idx="1">
                  <c:v>2.64</c:v>
                </c:pt>
                <c:pt idx="2">
                  <c:v>1.63</c:v>
                </c:pt>
              </c:numCache>
            </c:numRef>
          </c:val>
          <c:extLst>
            <c:ext xmlns:c16="http://schemas.microsoft.com/office/drawing/2014/chart" uri="{C3380CC4-5D6E-409C-BE32-E72D297353CC}">
              <c16:uniqueId val="{00000001-4E0D-423D-B2E3-60232E223646}"/>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Calibri Light" panose="020F0302020204030204" pitchFamily="34" charset="0"/>
                <a:ea typeface="+mn-ea"/>
                <a:cs typeface="Calibri Light" panose="020F0302020204030204" pitchFamily="34" charset="0"/>
              </a:defRPr>
            </a:pPr>
            <a:endParaRPr lang="de-DE"/>
          </a:p>
        </c:txPr>
        <c:crossAx val="358705072"/>
        <c:crosses val="autoZero"/>
        <c:auto val="1"/>
        <c:lblAlgn val="ctr"/>
        <c:lblOffset val="100"/>
        <c:noMultiLvlLbl val="0"/>
      </c:catAx>
      <c:valAx>
        <c:axId val="358705072"/>
        <c:scaling>
          <c:orientation val="minMax"/>
          <c:max val="4"/>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Calibri Light" panose="020F0302020204030204" pitchFamily="34" charset="0"/>
                    <a:ea typeface="+mn-ea"/>
                    <a:cs typeface="Calibri Light" panose="020F0302020204030204" pitchFamily="34" charset="0"/>
                  </a:defRPr>
                </a:pPr>
                <a:r>
                  <a:rPr lang="de-DE" sz="1100" dirty="0">
                    <a:solidFill>
                      <a:srgbClr val="000000"/>
                    </a:solidFill>
                    <a:latin typeface="Calibri Light" panose="020F0302020204030204" pitchFamily="34" charset="0"/>
                    <a:cs typeface="Calibri Light" panose="020F0302020204030204" pitchFamily="34" charset="0"/>
                  </a:rPr>
                  <a:t>1</a:t>
                </a:r>
                <a:r>
                  <a:rPr lang="de-DE" sz="1100" baseline="0" dirty="0">
                    <a:solidFill>
                      <a:srgbClr val="000000"/>
                    </a:solidFill>
                    <a:latin typeface="Calibri Light" panose="020F0302020204030204" pitchFamily="34" charset="0"/>
                    <a:cs typeface="Calibri Light" panose="020F0302020204030204" pitchFamily="34" charset="0"/>
                  </a:rPr>
                  <a:t> = niedrigste Ausprägung, 4 = höchste Ausprägung</a:t>
                </a:r>
                <a:endParaRPr lang="de-DE" sz="1100" dirty="0">
                  <a:solidFill>
                    <a:srgbClr val="000000"/>
                  </a:solidFill>
                  <a:latin typeface="Calibri Light" panose="020F0302020204030204" pitchFamily="34" charset="0"/>
                  <a:cs typeface="Calibri Light" panose="020F0302020204030204" pitchFamily="34" charset="0"/>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Calibri Light" panose="020F0302020204030204" pitchFamily="34" charset="0"/>
                  <a:ea typeface="+mn-ea"/>
                  <a:cs typeface="Calibri Light" panose="020F0302020204030204" pitchFamily="34" charset="0"/>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Calibri Light" panose="020F0302020204030204" pitchFamily="34" charset="0"/>
              <a:ea typeface="+mn-ea"/>
              <a:cs typeface="Calibri Light" panose="020F030202020403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25011358250022E-2"/>
          <c:y val="6.3922513284969715E-2"/>
          <c:w val="0.94540812011619835"/>
          <c:h val="0.7399934613263075"/>
        </c:manualLayout>
      </c:layout>
      <c:barChart>
        <c:barDir val="col"/>
        <c:grouping val="clustered"/>
        <c:varyColors val="0"/>
        <c:ser>
          <c:idx val="0"/>
          <c:order val="0"/>
          <c:tx>
            <c:strRef>
              <c:f>'ImmersionEmotion (2)'!$B$1</c:f>
              <c:strCache>
                <c:ptCount val="1"/>
                <c:pt idx="0">
                  <c:v>360°</c:v>
                </c:pt>
              </c:strCache>
            </c:strRef>
          </c:tx>
          <c:spPr>
            <a:solidFill>
              <a:srgbClr val="113B64"/>
            </a:solidFill>
            <a:ln>
              <a:solidFill>
                <a:schemeClr val="accent5">
                  <a:lumMod val="50000"/>
                </a:schemeClr>
              </a:solidFill>
            </a:ln>
            <a:effectLst/>
          </c:spPr>
          <c:invertIfNegative val="0"/>
          <c:cat>
            <c:strRef>
              <c:f>'ImmersionEmotion (2)'!$A$2:$A$7</c:f>
              <c:strCache>
                <c:ptCount val="6"/>
                <c:pt idx="0">
                  <c:v>Kognitive Belastung</c:v>
                </c:pt>
                <c:pt idx="1">
                  <c:v>Physische Belastung</c:v>
                </c:pt>
                <c:pt idx="2">
                  <c:v>Zeitliche Belastung</c:v>
                </c:pt>
                <c:pt idx="3">
                  <c:v>Leistung</c:v>
                </c:pt>
                <c:pt idx="4">
                  <c:v>Anstrengung</c:v>
                </c:pt>
                <c:pt idx="5">
                  <c:v>Frustration</c:v>
                </c:pt>
              </c:strCache>
            </c:strRef>
          </c:cat>
          <c:val>
            <c:numRef>
              <c:f>'ImmersionEmotion (2)'!$B$2:$B$7</c:f>
              <c:numCache>
                <c:formatCode>###0.0000</c:formatCode>
                <c:ptCount val="6"/>
                <c:pt idx="0">
                  <c:v>11.803571428571431</c:v>
                </c:pt>
                <c:pt idx="1">
                  <c:v>5.8928571428571441</c:v>
                </c:pt>
                <c:pt idx="2">
                  <c:v>8.8928571428571423</c:v>
                </c:pt>
                <c:pt idx="3">
                  <c:v>8.9107142857142865</c:v>
                </c:pt>
                <c:pt idx="4">
                  <c:v>8.6785714285714306</c:v>
                </c:pt>
                <c:pt idx="5">
                  <c:v>6.3214285714285712</c:v>
                </c:pt>
              </c:numCache>
            </c:numRef>
          </c:val>
          <c:extLst>
            <c:ext xmlns:c16="http://schemas.microsoft.com/office/drawing/2014/chart" uri="{C3380CC4-5D6E-409C-BE32-E72D297353CC}">
              <c16:uniqueId val="{00000000-C993-4691-B54A-D91C122ECD52}"/>
            </c:ext>
          </c:extLst>
        </c:ser>
        <c:ser>
          <c:idx val="1"/>
          <c:order val="1"/>
          <c:tx>
            <c:strRef>
              <c:f>'ImmersionEmotion (2)'!$C$1</c:f>
              <c:strCache>
                <c:ptCount val="1"/>
                <c:pt idx="0">
                  <c:v>normal</c:v>
                </c:pt>
              </c:strCache>
            </c:strRef>
          </c:tx>
          <c:spPr>
            <a:solidFill>
              <a:srgbClr val="4597A0"/>
            </a:solidFill>
            <a:ln>
              <a:solidFill>
                <a:srgbClr val="4597A0"/>
              </a:solidFill>
            </a:ln>
            <a:effectLst/>
          </c:spPr>
          <c:invertIfNegative val="0"/>
          <c:cat>
            <c:strRef>
              <c:f>'ImmersionEmotion (2)'!$A$2:$A$7</c:f>
              <c:strCache>
                <c:ptCount val="6"/>
                <c:pt idx="0">
                  <c:v>Kognitive Belastung</c:v>
                </c:pt>
                <c:pt idx="1">
                  <c:v>Physische Belastung</c:v>
                </c:pt>
                <c:pt idx="2">
                  <c:v>Zeitliche Belastung</c:v>
                </c:pt>
                <c:pt idx="3">
                  <c:v>Leistung</c:v>
                </c:pt>
                <c:pt idx="4">
                  <c:v>Anstrengung</c:v>
                </c:pt>
                <c:pt idx="5">
                  <c:v>Frustration</c:v>
                </c:pt>
              </c:strCache>
            </c:strRef>
          </c:cat>
          <c:val>
            <c:numRef>
              <c:f>'ImmersionEmotion (2)'!$C$2:$C$7</c:f>
              <c:numCache>
                <c:formatCode>###0.0000</c:formatCode>
                <c:ptCount val="6"/>
                <c:pt idx="0">
                  <c:v>12.655172413793103</c:v>
                </c:pt>
                <c:pt idx="1">
                  <c:v>4.0000000000000009</c:v>
                </c:pt>
                <c:pt idx="2">
                  <c:v>7.6551724137931032</c:v>
                </c:pt>
                <c:pt idx="3">
                  <c:v>7.3793103448275863</c:v>
                </c:pt>
                <c:pt idx="4">
                  <c:v>8.6206896551724128</c:v>
                </c:pt>
                <c:pt idx="5">
                  <c:v>7.2758620689655178</c:v>
                </c:pt>
              </c:numCache>
            </c:numRef>
          </c:val>
          <c:extLst>
            <c:ext xmlns:c16="http://schemas.microsoft.com/office/drawing/2014/chart" uri="{C3380CC4-5D6E-409C-BE32-E72D297353CC}">
              <c16:uniqueId val="{00000001-C993-4691-B54A-D91C122ECD52}"/>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358705072"/>
        <c:crosses val="autoZero"/>
        <c:auto val="1"/>
        <c:lblAlgn val="ctr"/>
        <c:lblOffset val="100"/>
        <c:noMultiLvlLbl val="0"/>
      </c:catAx>
      <c:valAx>
        <c:axId val="358705072"/>
        <c:scaling>
          <c:orientation val="minMax"/>
          <c:max val="20"/>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870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'erkannte Events'!$B$1</c:f>
              <c:strCache>
                <c:ptCount val="1"/>
                <c:pt idx="0">
                  <c:v>360°</c:v>
                </c:pt>
              </c:strCache>
            </c:strRef>
          </c:tx>
          <c:spPr>
            <a:solidFill>
              <a:srgbClr val="113B64"/>
            </a:solidFill>
            <a:ln>
              <a:solidFill>
                <a:srgbClr val="113B64"/>
              </a:solidFill>
            </a:ln>
            <a:effectLst/>
          </c:spPr>
          <c:invertIfNegative val="0"/>
          <c:cat>
            <c:strRef>
              <c:f>'erkannte Events'!$A$2:$A$3</c:f>
              <c:strCache>
                <c:ptCount val="2"/>
                <c:pt idx="0">
                  <c:v>positive KF-Events</c:v>
                </c:pt>
                <c:pt idx="1">
                  <c:v>negative KF-Events</c:v>
                </c:pt>
              </c:strCache>
            </c:strRef>
          </c:cat>
          <c:val>
            <c:numRef>
              <c:f>'erkannte Events'!$B$2:$B$3</c:f>
              <c:numCache>
                <c:formatCode>General</c:formatCode>
                <c:ptCount val="2"/>
                <c:pt idx="0">
                  <c:v>3.57</c:v>
                </c:pt>
                <c:pt idx="1">
                  <c:v>1.57</c:v>
                </c:pt>
              </c:numCache>
            </c:numRef>
          </c:val>
          <c:extLst>
            <c:ext xmlns:c16="http://schemas.microsoft.com/office/drawing/2014/chart" uri="{C3380CC4-5D6E-409C-BE32-E72D297353CC}">
              <c16:uniqueId val="{00000000-16C5-4822-89E3-537D33DF6240}"/>
            </c:ext>
          </c:extLst>
        </c:ser>
        <c:ser>
          <c:idx val="1"/>
          <c:order val="1"/>
          <c:tx>
            <c:strRef>
              <c:f>'erkannte Events'!$C$1</c:f>
              <c:strCache>
                <c:ptCount val="1"/>
                <c:pt idx="0">
                  <c:v>normal</c:v>
                </c:pt>
              </c:strCache>
            </c:strRef>
          </c:tx>
          <c:spPr>
            <a:solidFill>
              <a:srgbClr val="4597A0"/>
            </a:solidFill>
            <a:ln>
              <a:solidFill>
                <a:srgbClr val="DAEDEF">
                  <a:lumMod val="50000"/>
                </a:srgbClr>
              </a:solidFill>
            </a:ln>
            <a:effectLst/>
          </c:spPr>
          <c:invertIfNegative val="0"/>
          <c:cat>
            <c:strRef>
              <c:f>'erkannte Events'!$A$2:$A$3</c:f>
              <c:strCache>
                <c:ptCount val="2"/>
                <c:pt idx="0">
                  <c:v>positive KF-Events</c:v>
                </c:pt>
                <c:pt idx="1">
                  <c:v>negative KF-Events</c:v>
                </c:pt>
              </c:strCache>
            </c:strRef>
          </c:cat>
          <c:val>
            <c:numRef>
              <c:f>'erkannte Events'!$C$2:$C$3</c:f>
              <c:numCache>
                <c:formatCode>General</c:formatCode>
                <c:ptCount val="2"/>
                <c:pt idx="0">
                  <c:v>3.37</c:v>
                </c:pt>
                <c:pt idx="1">
                  <c:v>2.87</c:v>
                </c:pt>
              </c:numCache>
            </c:numRef>
          </c:val>
          <c:extLst>
            <c:ext xmlns:c16="http://schemas.microsoft.com/office/drawing/2014/chart" uri="{C3380CC4-5D6E-409C-BE32-E72D297353CC}">
              <c16:uniqueId val="{00000001-16C5-4822-89E3-537D33DF6240}"/>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5072"/>
        <c:crosses val="autoZero"/>
        <c:auto val="1"/>
        <c:lblAlgn val="ctr"/>
        <c:lblOffset val="100"/>
        <c:noMultiLvlLbl val="0"/>
      </c:catAx>
      <c:valAx>
        <c:axId val="358705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Calibri Light" panose="020F0302020204030204" pitchFamily="34" charset="0"/>
                    <a:ea typeface="+mn-ea"/>
                    <a:cs typeface="Calibri Light" panose="020F0302020204030204" pitchFamily="34" charset="0"/>
                  </a:defRPr>
                </a:pPr>
                <a:r>
                  <a:rPr lang="de-DE" sz="1600" b="1" dirty="0">
                    <a:solidFill>
                      <a:schemeClr val="tx1"/>
                    </a:solidFill>
                    <a:latin typeface="Calibri Light" panose="020F0302020204030204" pitchFamily="34" charset="0"/>
                    <a:cs typeface="Calibri Light" panose="020F0302020204030204" pitchFamily="34" charset="0"/>
                  </a:rPr>
                  <a:t>Erkannte Klassenführungsevents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'erkannte Events (2)'!$B$1</c:f>
              <c:strCache>
                <c:ptCount val="1"/>
                <c:pt idx="0">
                  <c:v>360°</c:v>
                </c:pt>
              </c:strCache>
            </c:strRef>
          </c:tx>
          <c:spPr>
            <a:solidFill>
              <a:srgbClr val="113B64"/>
            </a:solidFill>
            <a:ln>
              <a:solidFill>
                <a:srgbClr val="113B64"/>
              </a:solidFill>
            </a:ln>
            <a:effectLst/>
          </c:spPr>
          <c:invertIfNegative val="0"/>
          <c:cat>
            <c:strRef>
              <c:f>'erkannte Events (2)'!$A$2:$A$7</c:f>
              <c:strCache>
                <c:ptCount val="6"/>
                <c:pt idx="0">
                  <c:v>MO+</c:v>
                </c:pt>
                <c:pt idx="1">
                  <c:v>MO-</c:v>
                </c:pt>
                <c:pt idx="2">
                  <c:v>ST+</c:v>
                </c:pt>
                <c:pt idx="3">
                  <c:v>ST-</c:v>
                </c:pt>
                <c:pt idx="4">
                  <c:v>RR+</c:v>
                </c:pt>
                <c:pt idx="5">
                  <c:v>RR-</c:v>
                </c:pt>
              </c:strCache>
            </c:strRef>
          </c:cat>
          <c:val>
            <c:numRef>
              <c:f>'erkannte Events (2)'!$B$2:$B$7</c:f>
              <c:numCache>
                <c:formatCode>General</c:formatCode>
                <c:ptCount val="6"/>
                <c:pt idx="0">
                  <c:v>1.32</c:v>
                </c:pt>
                <c:pt idx="1">
                  <c:v>0.56999999999999995</c:v>
                </c:pt>
                <c:pt idx="2">
                  <c:v>1.54</c:v>
                </c:pt>
                <c:pt idx="3">
                  <c:v>1</c:v>
                </c:pt>
                <c:pt idx="4">
                  <c:v>0.71</c:v>
                </c:pt>
                <c:pt idx="5">
                  <c:v>0</c:v>
                </c:pt>
              </c:numCache>
            </c:numRef>
          </c:val>
          <c:extLst>
            <c:ext xmlns:c16="http://schemas.microsoft.com/office/drawing/2014/chart" uri="{C3380CC4-5D6E-409C-BE32-E72D297353CC}">
              <c16:uniqueId val="{00000000-D4A5-4C4A-A90C-C7D01EEB7C72}"/>
            </c:ext>
          </c:extLst>
        </c:ser>
        <c:ser>
          <c:idx val="1"/>
          <c:order val="1"/>
          <c:tx>
            <c:strRef>
              <c:f>'erkannte Events (2)'!$C$1</c:f>
              <c:strCache>
                <c:ptCount val="1"/>
                <c:pt idx="0">
                  <c:v>normal</c:v>
                </c:pt>
              </c:strCache>
            </c:strRef>
          </c:tx>
          <c:spPr>
            <a:solidFill>
              <a:srgbClr val="DAEDEF">
                <a:lumMod val="50000"/>
              </a:srgbClr>
            </a:solidFill>
            <a:ln>
              <a:solidFill>
                <a:srgbClr val="DAEDEF">
                  <a:lumMod val="50000"/>
                </a:srgbClr>
              </a:solidFill>
            </a:ln>
            <a:effectLst/>
          </c:spPr>
          <c:invertIfNegative val="0"/>
          <c:cat>
            <c:strRef>
              <c:f>'erkannte Events (2)'!$A$2:$A$7</c:f>
              <c:strCache>
                <c:ptCount val="6"/>
                <c:pt idx="0">
                  <c:v>MO+</c:v>
                </c:pt>
                <c:pt idx="1">
                  <c:v>MO-</c:v>
                </c:pt>
                <c:pt idx="2">
                  <c:v>ST+</c:v>
                </c:pt>
                <c:pt idx="3">
                  <c:v>ST-</c:v>
                </c:pt>
                <c:pt idx="4">
                  <c:v>RR+</c:v>
                </c:pt>
                <c:pt idx="5">
                  <c:v>RR-</c:v>
                </c:pt>
              </c:strCache>
            </c:strRef>
          </c:cat>
          <c:val>
            <c:numRef>
              <c:f>'erkannte Events (2)'!$C$2:$C$7</c:f>
              <c:numCache>
                <c:formatCode>General</c:formatCode>
                <c:ptCount val="6"/>
                <c:pt idx="0">
                  <c:v>1.07</c:v>
                </c:pt>
                <c:pt idx="1">
                  <c:v>0.7</c:v>
                </c:pt>
                <c:pt idx="2">
                  <c:v>1.53</c:v>
                </c:pt>
                <c:pt idx="3">
                  <c:v>1.87</c:v>
                </c:pt>
                <c:pt idx="4">
                  <c:v>0.77</c:v>
                </c:pt>
                <c:pt idx="5">
                  <c:v>0.3</c:v>
                </c:pt>
              </c:numCache>
            </c:numRef>
          </c:val>
          <c:extLst>
            <c:ext xmlns:c16="http://schemas.microsoft.com/office/drawing/2014/chart" uri="{C3380CC4-5D6E-409C-BE32-E72D297353CC}">
              <c16:uniqueId val="{00000001-D4A5-4C4A-A90C-C7D01EEB7C72}"/>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5072"/>
        <c:crosses val="autoZero"/>
        <c:auto val="1"/>
        <c:lblAlgn val="ctr"/>
        <c:lblOffset val="100"/>
        <c:noMultiLvlLbl val="0"/>
      </c:catAx>
      <c:valAx>
        <c:axId val="358705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r>
                  <a:rPr lang="de-DE" sz="1600" dirty="0">
                    <a:solidFill>
                      <a:schemeClr val="tx1"/>
                    </a:solidFill>
                    <a:latin typeface="Calibri Light" panose="020F0302020204030204" pitchFamily="34" charset="0"/>
                    <a:cs typeface="Calibri Light" panose="020F0302020204030204" pitchFamily="34" charset="0"/>
                  </a:rPr>
                  <a:t>Erkannte Klassenführungsevents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FC000"/>
            </a:solidFill>
            <a:ln>
              <a:solidFill>
                <a:srgbClr val="FFC000"/>
              </a:solidFill>
            </a:ln>
            <a:effectLst/>
          </c:spPr>
          <c:invertIfNegative val="0"/>
          <c:dPt>
            <c:idx val="0"/>
            <c:invertIfNegative val="0"/>
            <c:bubble3D val="0"/>
            <c:spPr>
              <a:solidFill>
                <a:srgbClr val="113B64"/>
              </a:solidFill>
              <a:ln>
                <a:solidFill>
                  <a:srgbClr val="113B64"/>
                </a:solidFill>
              </a:ln>
              <a:effectLst/>
            </c:spPr>
            <c:extLst>
              <c:ext xmlns:c16="http://schemas.microsoft.com/office/drawing/2014/chart" uri="{C3380CC4-5D6E-409C-BE32-E72D297353CC}">
                <c16:uniqueId val="{00000001-4B4A-41C4-9734-5918F66759DD}"/>
              </c:ext>
            </c:extLst>
          </c:dPt>
          <c:dPt>
            <c:idx val="1"/>
            <c:invertIfNegative val="0"/>
            <c:bubble3D val="0"/>
            <c:spPr>
              <a:solidFill>
                <a:srgbClr val="DAEDEF">
                  <a:lumMod val="50000"/>
                </a:srgbClr>
              </a:solidFill>
              <a:ln>
                <a:solidFill>
                  <a:srgbClr val="DAEDEF">
                    <a:lumMod val="50000"/>
                  </a:srgbClr>
                </a:solidFill>
              </a:ln>
              <a:effectLst/>
            </c:spPr>
            <c:extLst>
              <c:ext xmlns:c16="http://schemas.microsoft.com/office/drawing/2014/chart" uri="{C3380CC4-5D6E-409C-BE32-E72D297353CC}">
                <c16:uniqueId val="{00000003-4B4A-41C4-9734-5918F66759DD}"/>
              </c:ext>
            </c:extLst>
          </c:dPt>
          <c:cat>
            <c:strRef>
              <c:f>'relevante Events'!$B$1:$C$1</c:f>
              <c:strCache>
                <c:ptCount val="2"/>
                <c:pt idx="0">
                  <c:v>360°</c:v>
                </c:pt>
                <c:pt idx="1">
                  <c:v>normal</c:v>
                </c:pt>
              </c:strCache>
            </c:strRef>
          </c:cat>
          <c:val>
            <c:numRef>
              <c:f>'relevante Events'!$B$2:$C$2</c:f>
              <c:numCache>
                <c:formatCode>General</c:formatCode>
                <c:ptCount val="2"/>
                <c:pt idx="0">
                  <c:v>2.04</c:v>
                </c:pt>
                <c:pt idx="1">
                  <c:v>1.93</c:v>
                </c:pt>
              </c:numCache>
            </c:numRef>
          </c:val>
          <c:extLst>
            <c:ext xmlns:c16="http://schemas.microsoft.com/office/drawing/2014/chart" uri="{C3380CC4-5D6E-409C-BE32-E72D297353CC}">
              <c16:uniqueId val="{00000004-4B4A-41C4-9734-5918F66759DD}"/>
            </c:ext>
          </c:extLst>
        </c:ser>
        <c:dLbls>
          <c:showLegendKey val="0"/>
          <c:showVal val="0"/>
          <c:showCatName val="0"/>
          <c:showSerName val="0"/>
          <c:showPercent val="0"/>
          <c:showBubbleSize val="0"/>
        </c:dLbls>
        <c:gapWidth val="219"/>
        <c:overlap val="-27"/>
        <c:axId val="557885624"/>
        <c:axId val="557889560"/>
      </c:barChart>
      <c:catAx>
        <c:axId val="557885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de-DE"/>
          </a:p>
        </c:txPr>
        <c:crossAx val="557889560"/>
        <c:crosses val="autoZero"/>
        <c:auto val="1"/>
        <c:lblAlgn val="ctr"/>
        <c:lblOffset val="100"/>
        <c:noMultiLvlLbl val="0"/>
      </c:catAx>
      <c:valAx>
        <c:axId val="557889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de-DE" sz="1800" b="1">
                    <a:solidFill>
                      <a:sysClr val="windowText" lastClr="000000"/>
                    </a:solidFill>
                    <a:latin typeface="Calibri Light" panose="020F0302020204030204" pitchFamily="34" charset="0"/>
                    <a:cs typeface="Calibri Light" panose="020F0302020204030204" pitchFamily="34" charset="0"/>
                  </a:rPr>
                  <a:t>Anzahl erkannte Oberevents</a:t>
                </a: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j-lt"/>
                <a:ea typeface="+mn-ea"/>
                <a:cs typeface="+mn-cs"/>
              </a:defRPr>
            </a:pPr>
            <a:endParaRPr lang="de-DE"/>
          </a:p>
        </c:txPr>
        <c:crossAx val="557885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'relevante Events (2)'!$B$1</c:f>
              <c:strCache>
                <c:ptCount val="1"/>
                <c:pt idx="0">
                  <c:v>360°</c:v>
                </c:pt>
              </c:strCache>
            </c:strRef>
          </c:tx>
          <c:spPr>
            <a:solidFill>
              <a:srgbClr val="113B64"/>
            </a:solidFill>
            <a:ln>
              <a:solidFill>
                <a:srgbClr val="113B64"/>
              </a:solidFill>
            </a:ln>
            <a:effectLst/>
          </c:spPr>
          <c:invertIfNegative val="0"/>
          <c:cat>
            <c:strRef>
              <c:f>'relevante Events (2)'!$A$2:$A$4</c:f>
              <c:strCache>
                <c:ptCount val="3"/>
                <c:pt idx="0">
                  <c:v>Unterevents</c:v>
                </c:pt>
                <c:pt idx="1">
                  <c:v>korrekte Interpretationen</c:v>
                </c:pt>
                <c:pt idx="2">
                  <c:v>falsche Interpretationen</c:v>
                </c:pt>
              </c:strCache>
            </c:strRef>
          </c:cat>
          <c:val>
            <c:numRef>
              <c:f>'relevante Events (2)'!$B$2:$B$4</c:f>
              <c:numCache>
                <c:formatCode>General</c:formatCode>
                <c:ptCount val="3"/>
                <c:pt idx="0">
                  <c:v>0.61</c:v>
                </c:pt>
                <c:pt idx="1">
                  <c:v>0.36</c:v>
                </c:pt>
                <c:pt idx="2">
                  <c:v>0.25</c:v>
                </c:pt>
              </c:numCache>
            </c:numRef>
          </c:val>
          <c:extLst>
            <c:ext xmlns:c16="http://schemas.microsoft.com/office/drawing/2014/chart" uri="{C3380CC4-5D6E-409C-BE32-E72D297353CC}">
              <c16:uniqueId val="{00000000-1928-45D2-BC3C-2A726D9511F5}"/>
            </c:ext>
          </c:extLst>
        </c:ser>
        <c:ser>
          <c:idx val="1"/>
          <c:order val="1"/>
          <c:tx>
            <c:strRef>
              <c:f>'relevante Events (2)'!$C$1</c:f>
              <c:strCache>
                <c:ptCount val="1"/>
                <c:pt idx="0">
                  <c:v>normal</c:v>
                </c:pt>
              </c:strCache>
            </c:strRef>
          </c:tx>
          <c:spPr>
            <a:solidFill>
              <a:srgbClr val="DAEDEF">
                <a:lumMod val="50000"/>
              </a:srgbClr>
            </a:solidFill>
            <a:ln>
              <a:solidFill>
                <a:srgbClr val="DAEDEF">
                  <a:lumMod val="50000"/>
                </a:srgbClr>
              </a:solidFill>
            </a:ln>
            <a:effectLst/>
          </c:spPr>
          <c:invertIfNegative val="0"/>
          <c:cat>
            <c:strRef>
              <c:f>'relevante Events (2)'!$A$2:$A$4</c:f>
              <c:strCache>
                <c:ptCount val="3"/>
                <c:pt idx="0">
                  <c:v>Unterevents</c:v>
                </c:pt>
                <c:pt idx="1">
                  <c:v>korrekte Interpretationen</c:v>
                </c:pt>
                <c:pt idx="2">
                  <c:v>falsche Interpretationen</c:v>
                </c:pt>
              </c:strCache>
            </c:strRef>
          </c:cat>
          <c:val>
            <c:numRef>
              <c:f>'relevante Events (2)'!$C$2:$C$4</c:f>
              <c:numCache>
                <c:formatCode>General</c:formatCode>
                <c:ptCount val="3"/>
                <c:pt idx="0">
                  <c:v>0.43</c:v>
                </c:pt>
                <c:pt idx="1">
                  <c:v>0.2</c:v>
                </c:pt>
                <c:pt idx="2">
                  <c:v>0.23</c:v>
                </c:pt>
              </c:numCache>
            </c:numRef>
          </c:val>
          <c:extLst>
            <c:ext xmlns:c16="http://schemas.microsoft.com/office/drawing/2014/chart" uri="{C3380CC4-5D6E-409C-BE32-E72D297353CC}">
              <c16:uniqueId val="{00000001-1928-45D2-BC3C-2A726D9511F5}"/>
            </c:ext>
          </c:extLst>
        </c:ser>
        <c:dLbls>
          <c:showLegendKey val="0"/>
          <c:showVal val="0"/>
          <c:showCatName val="0"/>
          <c:showSerName val="0"/>
          <c:showPercent val="0"/>
          <c:showBubbleSize val="0"/>
        </c:dLbls>
        <c:gapWidth val="219"/>
        <c:overlap val="-27"/>
        <c:axId val="358704416"/>
        <c:axId val="358705072"/>
      </c:barChart>
      <c:catAx>
        <c:axId val="3587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5072"/>
        <c:crosses val="autoZero"/>
        <c:auto val="1"/>
        <c:lblAlgn val="ctr"/>
        <c:lblOffset val="100"/>
        <c:noMultiLvlLbl val="0"/>
      </c:catAx>
      <c:valAx>
        <c:axId val="35870507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Calibri Light" panose="020F0302020204030204" pitchFamily="34" charset="0"/>
                    <a:ea typeface="+mn-ea"/>
                    <a:cs typeface="Calibri Light" panose="020F0302020204030204" pitchFamily="34" charset="0"/>
                  </a:defRPr>
                </a:pPr>
                <a:r>
                  <a:rPr lang="de-DE" sz="1800" b="1">
                    <a:solidFill>
                      <a:schemeClr val="tx1"/>
                    </a:solidFill>
                    <a:latin typeface="Calibri Light" panose="020F0302020204030204" pitchFamily="34" charset="0"/>
                    <a:cs typeface="Calibri Light" panose="020F0302020204030204" pitchFamily="34" charset="0"/>
                  </a:rPr>
                  <a:t>erkannte Klassenführungsevents</a:t>
                </a: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5870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3-29T23:07:03.417" idx="18">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3-29T23:05:21.057" idx="16">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20763-2324-4C93-B6D2-B9420F4372C5}" type="datetimeFigureOut">
              <a:rPr lang="de-DE" smtClean="0"/>
              <a:t>23.05.2019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C0C62-624B-4F66-B067-24DC9878E5F5}" type="slidenum">
              <a:rPr lang="de-DE" smtClean="0"/>
              <a:t>‹Nr.›</a:t>
            </a:fld>
            <a:endParaRPr lang="de-DE"/>
          </a:p>
        </p:txBody>
      </p:sp>
    </p:spTree>
    <p:extLst>
      <p:ext uri="{BB962C8B-B14F-4D97-AF65-F5344CB8AC3E}">
        <p14:creationId xmlns:p14="http://schemas.microsoft.com/office/powerpoint/2010/main" val="115274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2</a:t>
            </a:fld>
            <a:endParaRPr lang="de-DE"/>
          </a:p>
        </p:txBody>
      </p:sp>
    </p:spTree>
    <p:extLst>
      <p:ext uri="{BB962C8B-B14F-4D97-AF65-F5344CB8AC3E}">
        <p14:creationId xmlns:p14="http://schemas.microsoft.com/office/powerpoint/2010/main" val="359814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Idee: Wir holen den Klassenraum (</a:t>
            </a:r>
            <a:r>
              <a:rPr lang="de-DE" b="1" dirty="0"/>
              <a:t>virtuell</a:t>
            </a:r>
            <a:r>
              <a:rPr lang="de-DE" dirty="0"/>
              <a:t>) in die Seminarräume -&gt; vgl. z.B. Dortmund (</a:t>
            </a:r>
            <a:r>
              <a:rPr lang="de-DE" b="1" dirty="0" err="1"/>
              <a:t>LabprofiL</a:t>
            </a:r>
            <a:r>
              <a:rPr lang="de-DE" dirty="0"/>
              <a:t>)</a:t>
            </a:r>
          </a:p>
        </p:txBody>
      </p:sp>
      <p:sp>
        <p:nvSpPr>
          <p:cNvPr id="4" name="Foliennummernplatzhalter 3"/>
          <p:cNvSpPr>
            <a:spLocks noGrp="1"/>
          </p:cNvSpPr>
          <p:nvPr>
            <p:ph type="sldNum" sz="quarter" idx="5"/>
          </p:nvPr>
        </p:nvSpPr>
        <p:spPr/>
        <p:txBody>
          <a:bodyPr/>
          <a:lstStyle/>
          <a:p>
            <a:fld id="{D75C0C62-624B-4F66-B067-24DC9878E5F5}" type="slidenum">
              <a:rPr lang="de-DE" smtClean="0"/>
              <a:t>12</a:t>
            </a:fld>
            <a:endParaRPr lang="de-DE"/>
          </a:p>
        </p:txBody>
      </p:sp>
    </p:spTree>
    <p:extLst>
      <p:ext uri="{BB962C8B-B14F-4D97-AF65-F5344CB8AC3E}">
        <p14:creationId xmlns:p14="http://schemas.microsoft.com/office/powerpoint/2010/main" val="215183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-&gt; </a:t>
            </a:r>
            <a:r>
              <a:rPr lang="en-US" dirty="0"/>
              <a:t>While in traditional videos, the user is locked to the angle where the camera was pointing to during the capture of the video (framing), </a:t>
            </a:r>
            <a:r>
              <a:rPr lang="de-DE" b="1" dirty="0"/>
              <a:t>360° </a:t>
            </a:r>
            <a:r>
              <a:rPr lang="de-DE" b="1" dirty="0" err="1"/>
              <a:t>videos</a:t>
            </a:r>
            <a:r>
              <a:rPr lang="de-DE" b="1" dirty="0"/>
              <a:t> </a:t>
            </a:r>
            <a:r>
              <a:rPr lang="de-DE" b="1" dirty="0" err="1"/>
              <a:t>are</a:t>
            </a:r>
            <a:r>
              <a:rPr lang="de-DE" b="1" dirty="0"/>
              <a:t> </a:t>
            </a:r>
            <a:r>
              <a:rPr lang="de-DE" b="1" dirty="0" err="1"/>
              <a:t>video</a:t>
            </a:r>
            <a:r>
              <a:rPr lang="de-DE" b="1" dirty="0"/>
              <a:t> </a:t>
            </a:r>
            <a:r>
              <a:rPr lang="de-DE" b="1" dirty="0" err="1"/>
              <a:t>recordings</a:t>
            </a:r>
            <a:r>
              <a:rPr lang="de-DE" b="1" dirty="0"/>
              <a:t> </a:t>
            </a:r>
            <a:r>
              <a:rPr lang="de-DE" b="1" dirty="0" err="1"/>
              <a:t>where</a:t>
            </a:r>
            <a:r>
              <a:rPr lang="de-DE" b="1" dirty="0"/>
              <a:t> a </a:t>
            </a:r>
            <a:r>
              <a:rPr lang="de-DE" b="1" dirty="0" err="1"/>
              <a:t>view</a:t>
            </a:r>
            <a:r>
              <a:rPr lang="de-DE" b="1" dirty="0"/>
              <a:t> in </a:t>
            </a:r>
            <a:r>
              <a:rPr lang="de-DE" b="1" dirty="0" err="1"/>
              <a:t>every</a:t>
            </a:r>
            <a:r>
              <a:rPr lang="de-DE" b="1" dirty="0"/>
              <a:t> </a:t>
            </a:r>
            <a:r>
              <a:rPr lang="de-DE" b="1" dirty="0" err="1"/>
              <a:t>direction</a:t>
            </a:r>
            <a:r>
              <a:rPr lang="de-DE" b="1" dirty="0"/>
              <a:t> </a:t>
            </a:r>
            <a:r>
              <a:rPr lang="de-DE" b="1" dirty="0" err="1"/>
              <a:t>is</a:t>
            </a:r>
            <a:r>
              <a:rPr lang="de-DE" b="1" dirty="0"/>
              <a:t> </a:t>
            </a:r>
            <a:r>
              <a:rPr lang="de-DE" b="1" dirty="0" err="1"/>
              <a:t>recorded</a:t>
            </a:r>
            <a:r>
              <a:rPr lang="de-DE" b="1" dirty="0"/>
              <a:t> at </a:t>
            </a:r>
            <a:r>
              <a:rPr lang="de-DE" b="1" dirty="0" err="1"/>
              <a:t>the</a:t>
            </a:r>
            <a:r>
              <a:rPr lang="de-DE" b="1" dirty="0"/>
              <a:t> same time.</a:t>
            </a:r>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13</a:t>
            </a:fld>
            <a:endParaRPr lang="de-DE"/>
          </a:p>
        </p:txBody>
      </p:sp>
    </p:spTree>
    <p:extLst>
      <p:ext uri="{BB962C8B-B14F-4D97-AF65-F5344CB8AC3E}">
        <p14:creationId xmlns:p14="http://schemas.microsoft.com/office/powerpoint/2010/main" val="47029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Verschieden Typen von Kameras (verschieden Anzahl an Kameras -&gt; Unterschiedliche Qualität / 2D vs. 3D (Immersion - Präsenzerleben) -&gt; Große Preisspanne (350€ -&gt; 60000€)</a:t>
            </a:r>
          </a:p>
          <a:p>
            <a:pPr marL="171450" indent="-171450">
              <a:buFontTx/>
              <a:buChar char="-"/>
            </a:pPr>
            <a:r>
              <a:rPr lang="de-DE" dirty="0"/>
              <a:t>Dadurch sehr unterschiedliches Handling -&gt; Bezug zu Klassenraumsituation (Auf- und Umbau, etc.)</a:t>
            </a:r>
          </a:p>
        </p:txBody>
      </p:sp>
      <p:sp>
        <p:nvSpPr>
          <p:cNvPr id="4" name="Foliennummernplatzhalter 3"/>
          <p:cNvSpPr>
            <a:spLocks noGrp="1"/>
          </p:cNvSpPr>
          <p:nvPr>
            <p:ph type="sldNum" sz="quarter" idx="5"/>
          </p:nvPr>
        </p:nvSpPr>
        <p:spPr/>
        <p:txBody>
          <a:bodyPr/>
          <a:lstStyle/>
          <a:p>
            <a:fld id="{D75C0C62-624B-4F66-B067-24DC9878E5F5}" type="slidenum">
              <a:rPr lang="de-DE" smtClean="0"/>
              <a:t>14</a:t>
            </a:fld>
            <a:endParaRPr lang="de-DE"/>
          </a:p>
        </p:txBody>
      </p:sp>
    </p:spTree>
    <p:extLst>
      <p:ext uri="{BB962C8B-B14F-4D97-AF65-F5344CB8AC3E}">
        <p14:creationId xmlns:p14="http://schemas.microsoft.com/office/powerpoint/2010/main" val="90198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Stitching</a:t>
            </a:r>
            <a:r>
              <a:rPr lang="de-DE" dirty="0"/>
              <a:t> -&gt; Zusammenfügen der einzelnen Bilder</a:t>
            </a:r>
          </a:p>
        </p:txBody>
      </p:sp>
      <p:sp>
        <p:nvSpPr>
          <p:cNvPr id="4" name="Foliennummernplatzhalter 3"/>
          <p:cNvSpPr>
            <a:spLocks noGrp="1"/>
          </p:cNvSpPr>
          <p:nvPr>
            <p:ph type="sldNum" sz="quarter" idx="5"/>
          </p:nvPr>
        </p:nvSpPr>
        <p:spPr/>
        <p:txBody>
          <a:bodyPr/>
          <a:lstStyle/>
          <a:p>
            <a:fld id="{D75C0C62-624B-4F66-B067-24DC9878E5F5}" type="slidenum">
              <a:rPr lang="de-DE" smtClean="0"/>
              <a:t>15</a:t>
            </a:fld>
            <a:endParaRPr lang="de-DE"/>
          </a:p>
        </p:txBody>
      </p:sp>
    </p:spTree>
    <p:extLst>
      <p:ext uri="{BB962C8B-B14F-4D97-AF65-F5344CB8AC3E}">
        <p14:creationId xmlns:p14="http://schemas.microsoft.com/office/powerpoint/2010/main" val="3932134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 allem für die Analyse von Unterrichtsprozessen fehlen häufig Informationen, die für die </a:t>
            </a:r>
            <a:r>
              <a:rPr lang="de-DE" dirty="0" err="1"/>
              <a:t>videographierten</a:t>
            </a:r>
            <a:r>
              <a:rPr lang="de-DE" dirty="0"/>
              <a:t> Akteure im Handlungsvollzug relevant sind, da diese bspw. außerhalb der Kameraperspektive liegen oder zeitlich vorgelagert sind. Nebenbemerkungen von Schülerinnen und Schülern, diskrete körpersprachliche Kommunikationssignale, Distanzen zwischen Personen oder der Filmaufnahme vorgelagerte Kommunikationsprozesse können für die Akteure in der Unterrichtssituation relevant werden, ohne dass diese Informationen von den Kameras erfasst werden. (</a:t>
            </a:r>
            <a:r>
              <a:rPr lang="de-DE" dirty="0" err="1"/>
              <a:t>Irion</a:t>
            </a:r>
            <a:r>
              <a:rPr lang="de-DE" dirty="0"/>
              <a:t> 2010, 140f)</a:t>
            </a:r>
          </a:p>
          <a:p>
            <a:endParaRPr lang="de-DE" dirty="0"/>
          </a:p>
          <a:p>
            <a:r>
              <a:rPr lang="de-DE" dirty="0"/>
              <a:t>Kurz gesagt: Was wir nicht sehen, können wir nicht analysieren! Das ist bis dato die große Schwäche der Videografie. Der Blick wird durch die Kamera geleitet, selbstgesteuerte Analysen werden dadurch (fast) unmöglich.</a:t>
            </a:r>
          </a:p>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17</a:t>
            </a:fld>
            <a:endParaRPr lang="de-DE"/>
          </a:p>
        </p:txBody>
      </p:sp>
    </p:spTree>
    <p:extLst>
      <p:ext uri="{BB962C8B-B14F-4D97-AF65-F5344CB8AC3E}">
        <p14:creationId xmlns:p14="http://schemas.microsoft.com/office/powerpoint/2010/main" val="2841324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Kadrierung</a:t>
            </a:r>
            <a:r>
              <a:rPr lang="de-DE" dirty="0"/>
              <a:t>: Bildausschnitt bzw. „ Bildgestaltung“; beinhaltet die Brennweite, (Tiefen-) Schärfe etc... </a:t>
            </a:r>
          </a:p>
          <a:p>
            <a:endParaRPr lang="de-DE" dirty="0"/>
          </a:p>
          <a:p>
            <a:r>
              <a:rPr lang="de-DE" dirty="0" err="1"/>
              <a:t>Kamerahanden</a:t>
            </a:r>
            <a:r>
              <a:rPr lang="de-DE" dirty="0"/>
              <a:t>: Beschreibt die Bewegungen der Kamera (z.B. Schwenk, Zoom, etc...)</a:t>
            </a:r>
          </a:p>
          <a:p>
            <a:endParaRPr lang="de-DE" dirty="0"/>
          </a:p>
          <a:p>
            <a:r>
              <a:rPr lang="de-DE" dirty="0"/>
              <a:t>Beides zusammen hat einen massiven Einfluss auf die Analyse, da durch </a:t>
            </a:r>
            <a:r>
              <a:rPr lang="de-DE" dirty="0" err="1"/>
              <a:t>Kad</a:t>
            </a:r>
            <a:r>
              <a:rPr lang="de-DE" dirty="0"/>
              <a:t>. und Kam.-Hand. Schon extrem stark vorselektiert wird (Stichwort: „Hellseherische Fähigkeiten“).</a:t>
            </a:r>
          </a:p>
        </p:txBody>
      </p:sp>
      <p:sp>
        <p:nvSpPr>
          <p:cNvPr id="4" name="Foliennummernplatzhalter 3"/>
          <p:cNvSpPr>
            <a:spLocks noGrp="1"/>
          </p:cNvSpPr>
          <p:nvPr>
            <p:ph type="sldNum" sz="quarter" idx="5"/>
          </p:nvPr>
        </p:nvSpPr>
        <p:spPr/>
        <p:txBody>
          <a:bodyPr/>
          <a:lstStyle/>
          <a:p>
            <a:fld id="{D75C0C62-624B-4F66-B067-24DC9878E5F5}" type="slidenum">
              <a:rPr lang="de-DE" smtClean="0"/>
              <a:t>18</a:t>
            </a:fld>
            <a:endParaRPr lang="de-DE"/>
          </a:p>
        </p:txBody>
      </p:sp>
    </p:spTree>
    <p:extLst>
      <p:ext uri="{BB962C8B-B14F-4D97-AF65-F5344CB8AC3E}">
        <p14:creationId xmlns:p14="http://schemas.microsoft.com/office/powerpoint/2010/main" val="3182985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Künstliches (Re-) </a:t>
            </a:r>
            <a:r>
              <a:rPr lang="de-DE" dirty="0" err="1"/>
              <a:t>Framing</a:t>
            </a:r>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19</a:t>
            </a:fld>
            <a:endParaRPr lang="de-DE"/>
          </a:p>
        </p:txBody>
      </p:sp>
    </p:spTree>
    <p:extLst>
      <p:ext uri="{BB962C8B-B14F-4D97-AF65-F5344CB8AC3E}">
        <p14:creationId xmlns:p14="http://schemas.microsoft.com/office/powerpoint/2010/main" val="14263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Künstliches (Re-) </a:t>
            </a:r>
            <a:r>
              <a:rPr lang="de-DE" dirty="0" err="1"/>
              <a:t>Framing</a:t>
            </a:r>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20</a:t>
            </a:fld>
            <a:endParaRPr lang="de-DE"/>
          </a:p>
        </p:txBody>
      </p:sp>
    </p:spTree>
    <p:extLst>
      <p:ext uri="{BB962C8B-B14F-4D97-AF65-F5344CB8AC3E}">
        <p14:creationId xmlns:p14="http://schemas.microsoft.com/office/powerpoint/2010/main" val="2421063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dirty="0" err="1"/>
              <a:t>Kein</a:t>
            </a:r>
            <a:r>
              <a:rPr lang="en-US" dirty="0"/>
              <a:t> </a:t>
            </a:r>
            <a:r>
              <a:rPr lang="en-US" dirty="0" err="1"/>
              <a:t>Vor</a:t>
            </a:r>
            <a:r>
              <a:rPr lang="en-US" dirty="0"/>
              <a:t>- und Hinter der </a:t>
            </a:r>
            <a:r>
              <a:rPr lang="en-US" dirty="0" err="1"/>
              <a:t>Kamera</a:t>
            </a:r>
            <a:r>
              <a:rPr lang="en-US" dirty="0"/>
              <a:t> </a:t>
            </a:r>
            <a:r>
              <a:rPr lang="en-US" dirty="0" err="1"/>
              <a:t>mehr</a:t>
            </a:r>
            <a:endParaRPr lang="en-US" dirty="0"/>
          </a:p>
          <a:p>
            <a:pPr marL="171450" indent="-171450">
              <a:buFontTx/>
              <a:buChar char="-"/>
            </a:pPr>
            <a:r>
              <a:rPr lang="en-US" dirty="0" err="1"/>
              <a:t>Ggf</a:t>
            </a:r>
            <a:r>
              <a:rPr lang="en-US" dirty="0"/>
              <a:t>. </a:t>
            </a:r>
            <a:r>
              <a:rPr lang="en-US" dirty="0" err="1"/>
              <a:t>Keine</a:t>
            </a:r>
            <a:r>
              <a:rPr lang="en-US" dirty="0"/>
              <a:t> </a:t>
            </a:r>
            <a:r>
              <a:rPr lang="en-US" dirty="0" err="1"/>
              <a:t>Multiperspektiven</a:t>
            </a:r>
            <a:r>
              <a:rPr lang="en-US" dirty="0"/>
              <a:t> </a:t>
            </a:r>
            <a:r>
              <a:rPr lang="en-US" dirty="0" err="1"/>
              <a:t>mehr</a:t>
            </a:r>
            <a:r>
              <a:rPr lang="en-US" dirty="0"/>
              <a:t> </a:t>
            </a:r>
            <a:r>
              <a:rPr lang="en-US" dirty="0" err="1"/>
              <a:t>nötig</a:t>
            </a:r>
            <a:endParaRPr lang="en-US" dirty="0"/>
          </a:p>
          <a:p>
            <a:pPr marL="171450" indent="-171450">
              <a:buFontTx/>
              <a:buChar char="-"/>
            </a:pPr>
            <a:r>
              <a:rPr lang="en-US" dirty="0" err="1"/>
              <a:t>Redundanz</a:t>
            </a:r>
            <a:r>
              <a:rPr lang="en-US" dirty="0"/>
              <a:t> </a:t>
            </a:r>
            <a:r>
              <a:rPr lang="en-US" dirty="0" err="1"/>
              <a:t>kann</a:t>
            </a:r>
            <a:r>
              <a:rPr lang="en-US" dirty="0"/>
              <a:t> </a:t>
            </a:r>
            <a:r>
              <a:rPr lang="en-US" dirty="0" err="1"/>
              <a:t>somit</a:t>
            </a:r>
            <a:r>
              <a:rPr lang="en-US" dirty="0"/>
              <a:t> </a:t>
            </a:r>
            <a:r>
              <a:rPr lang="en-US" dirty="0" err="1"/>
              <a:t>vermieden</a:t>
            </a:r>
            <a:r>
              <a:rPr lang="en-US" dirty="0"/>
              <a:t> warden</a:t>
            </a:r>
          </a:p>
          <a:p>
            <a:pPr marL="171450" indent="-171450">
              <a:buFontTx/>
              <a:buChar char="-"/>
            </a:pPr>
            <a:r>
              <a:rPr lang="en-US" dirty="0"/>
              <a:t>…</a:t>
            </a:r>
          </a:p>
        </p:txBody>
      </p:sp>
      <p:sp>
        <p:nvSpPr>
          <p:cNvPr id="4" name="Foliennummernplatzhalter 3"/>
          <p:cNvSpPr>
            <a:spLocks noGrp="1"/>
          </p:cNvSpPr>
          <p:nvPr>
            <p:ph type="sldNum" sz="quarter" idx="5"/>
          </p:nvPr>
        </p:nvSpPr>
        <p:spPr/>
        <p:txBody>
          <a:bodyPr/>
          <a:lstStyle/>
          <a:p>
            <a:fld id="{D75C0C62-624B-4F66-B067-24DC9878E5F5}" type="slidenum">
              <a:rPr lang="de-DE" smtClean="0"/>
              <a:t>21</a:t>
            </a:fld>
            <a:endParaRPr lang="de-DE"/>
          </a:p>
        </p:txBody>
      </p:sp>
    </p:spTree>
    <p:extLst>
      <p:ext uri="{BB962C8B-B14F-4D97-AF65-F5344CB8AC3E}">
        <p14:creationId xmlns:p14="http://schemas.microsoft.com/office/powerpoint/2010/main" val="420526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Artificial Framing!</a:t>
            </a:r>
          </a:p>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22</a:t>
            </a:fld>
            <a:endParaRPr lang="de-DE"/>
          </a:p>
        </p:txBody>
      </p:sp>
    </p:spTree>
    <p:extLst>
      <p:ext uri="{BB962C8B-B14F-4D97-AF65-F5344CB8AC3E}">
        <p14:creationId xmlns:p14="http://schemas.microsoft.com/office/powerpoint/2010/main" val="258167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haben darauf verzichtet, einen langen Vortrag über die Bedeutung der Videografie in der </a:t>
            </a:r>
            <a:r>
              <a:rPr lang="de-DE" dirty="0" err="1"/>
              <a:t>LehrerInnenbildung</a:t>
            </a:r>
            <a:r>
              <a:rPr lang="de-DE" dirty="0"/>
              <a:t> zu halten, da dies bereits mehrfach auf dieser Tagung erwähnt wurde und vermutlich alle sich im Raum befindlichen Personen dahingehend ausreichend auskennen...</a:t>
            </a:r>
          </a:p>
          <a:p>
            <a:endParaRPr lang="de-DE" dirty="0"/>
          </a:p>
          <a:p>
            <a:r>
              <a:rPr lang="de-DE" dirty="0"/>
              <a:t>Alle kennen ﻿TIMSS Video Surveys ...</a:t>
            </a:r>
          </a:p>
          <a:p>
            <a:endParaRPr lang="de-DE" dirty="0"/>
          </a:p>
          <a:p>
            <a:r>
              <a:rPr lang="de-DE" dirty="0"/>
              <a:t>Vorteile sind bekannt: ﻿multiplen Kameraperspektiven, beliebigen Wiederholungen, Zeitlupen und Zeitraffern oder </a:t>
            </a:r>
            <a:r>
              <a:rPr lang="de-DE" dirty="0" err="1"/>
              <a:t>Zooming</a:t>
            </a:r>
            <a:r>
              <a:rPr lang="de-DE" dirty="0"/>
              <a:t>, dennoch haben Videos auch Nachteile (Ausschnitthaftigkeit, „Hellseherische Fähigkeiten bei subjektiver Kameraführung, etc.).</a:t>
            </a:r>
          </a:p>
        </p:txBody>
      </p:sp>
      <p:sp>
        <p:nvSpPr>
          <p:cNvPr id="4" name="Foliennummernplatzhalter 3"/>
          <p:cNvSpPr>
            <a:spLocks noGrp="1"/>
          </p:cNvSpPr>
          <p:nvPr>
            <p:ph type="sldNum" sz="quarter" idx="5"/>
          </p:nvPr>
        </p:nvSpPr>
        <p:spPr/>
        <p:txBody>
          <a:bodyPr/>
          <a:lstStyle/>
          <a:p>
            <a:fld id="{D75C0C62-624B-4F66-B067-24DC9878E5F5}" type="slidenum">
              <a:rPr lang="de-DE" smtClean="0"/>
              <a:t>3</a:t>
            </a:fld>
            <a:endParaRPr lang="de-DE"/>
          </a:p>
        </p:txBody>
      </p:sp>
    </p:spTree>
    <p:extLst>
      <p:ext uri="{BB962C8B-B14F-4D97-AF65-F5344CB8AC3E}">
        <p14:creationId xmlns:p14="http://schemas.microsoft.com/office/powerpoint/2010/main" val="355673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Dichte und Permanenz: Sehr viele, detaillierte Information in zeitlich chronologisch exakter Reihenfolge – deutlich mehr als bei klassischem Video!</a:t>
            </a:r>
          </a:p>
          <a:p>
            <a:endParaRPr lang="de-DE" dirty="0"/>
          </a:p>
          <a:p>
            <a:r>
              <a:rPr lang="de-DE" dirty="0"/>
              <a:t>Intersubjektivität: Das 360 Video kann von unendlich vielen Menschen betrachtet werden ABER 8durch die Möglichkeit die Perspektive zu verändern)  theoretisch auch vollkommen anders Interpretiert werden -&gt; Bessere Selektivität</a:t>
            </a:r>
          </a:p>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23</a:t>
            </a:fld>
            <a:endParaRPr lang="de-DE"/>
          </a:p>
        </p:txBody>
      </p:sp>
    </p:spTree>
    <p:extLst>
      <p:ext uri="{BB962C8B-B14F-4D97-AF65-F5344CB8AC3E}">
        <p14:creationId xmlns:p14="http://schemas.microsoft.com/office/powerpoint/2010/main" val="49968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Artificial Framing!</a:t>
            </a:r>
          </a:p>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24</a:t>
            </a:fld>
            <a:endParaRPr lang="de-DE"/>
          </a:p>
        </p:txBody>
      </p:sp>
    </p:spTree>
    <p:extLst>
      <p:ext uri="{BB962C8B-B14F-4D97-AF65-F5344CB8AC3E}">
        <p14:creationId xmlns:p14="http://schemas.microsoft.com/office/powerpoint/2010/main" val="4045924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Seminar zur Thema Klassenführung etc... 3 Kurse </a:t>
            </a:r>
            <a:r>
              <a:rPr lang="de-DE" dirty="0" err="1"/>
              <a:t>á</a:t>
            </a:r>
            <a:r>
              <a:rPr lang="de-DE" dirty="0"/>
              <a:t> 1 Semester</a:t>
            </a:r>
          </a:p>
        </p:txBody>
      </p:sp>
      <p:sp>
        <p:nvSpPr>
          <p:cNvPr id="4" name="Foliennummernplatzhalter 3"/>
          <p:cNvSpPr>
            <a:spLocks noGrp="1"/>
          </p:cNvSpPr>
          <p:nvPr>
            <p:ph type="sldNum" sz="quarter" idx="5"/>
          </p:nvPr>
        </p:nvSpPr>
        <p:spPr/>
        <p:txBody>
          <a:bodyPr/>
          <a:lstStyle/>
          <a:p>
            <a:fld id="{D75C0C62-624B-4F66-B067-24DC9878E5F5}" type="slidenum">
              <a:rPr lang="de-DE" smtClean="0"/>
              <a:t>27</a:t>
            </a:fld>
            <a:endParaRPr lang="de-DE"/>
          </a:p>
        </p:txBody>
      </p:sp>
    </p:spTree>
    <p:extLst>
      <p:ext uri="{BB962C8B-B14F-4D97-AF65-F5344CB8AC3E}">
        <p14:creationId xmlns:p14="http://schemas.microsoft.com/office/powerpoint/2010/main" val="364558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32</a:t>
            </a:fld>
            <a:endParaRPr lang="de-DE"/>
          </a:p>
        </p:txBody>
      </p:sp>
    </p:spTree>
    <p:extLst>
      <p:ext uri="{BB962C8B-B14F-4D97-AF65-F5344CB8AC3E}">
        <p14:creationId xmlns:p14="http://schemas.microsoft.com/office/powerpoint/2010/main" val="1444247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33</a:t>
            </a:fld>
            <a:endParaRPr lang="de-DE"/>
          </a:p>
        </p:txBody>
      </p:sp>
    </p:spTree>
    <p:extLst>
      <p:ext uri="{BB962C8B-B14F-4D97-AF65-F5344CB8AC3E}">
        <p14:creationId xmlns:p14="http://schemas.microsoft.com/office/powerpoint/2010/main" val="3529010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Das Konstrukt des </a:t>
            </a:r>
            <a:r>
              <a:rPr lang="de-DE" sz="1200" b="0" i="1" u="none" strike="noStrike" kern="1200" baseline="0" dirty="0">
                <a:solidFill>
                  <a:schemeClr val="tx1"/>
                </a:solidFill>
                <a:latin typeface="+mn-lt"/>
                <a:ea typeface="+mn-ea"/>
                <a:cs typeface="+mn-cs"/>
              </a:rPr>
              <a:t>Präsenzerlebens </a:t>
            </a:r>
            <a:r>
              <a:rPr lang="de-DE" sz="1200" b="0" i="0" u="none" strike="noStrike" kern="1200" baseline="0" dirty="0">
                <a:solidFill>
                  <a:schemeClr val="tx1"/>
                </a:solidFill>
                <a:latin typeface="+mn-lt"/>
                <a:ea typeface="+mn-ea"/>
                <a:cs typeface="+mn-cs"/>
              </a:rPr>
              <a:t>beschreibt das Phänomen, dass bei Personen während der Mediennutzung der medienvermittelte Charakter ihres</a:t>
            </a:r>
          </a:p>
          <a:p>
            <a:r>
              <a:rPr lang="de-DE" sz="1200" b="0" i="0" u="none" strike="noStrike" kern="1200" baseline="0" dirty="0">
                <a:solidFill>
                  <a:schemeClr val="tx1"/>
                </a:solidFill>
                <a:latin typeface="+mn-lt"/>
                <a:ea typeface="+mn-ea"/>
                <a:cs typeface="+mn-cs"/>
              </a:rPr>
              <a:t>Erlebens zeitweise in den </a:t>
            </a:r>
            <a:r>
              <a:rPr lang="de-DE" sz="1200" b="0" i="0" u="none" strike="noStrike" kern="1200" baseline="0" dirty="0" err="1">
                <a:solidFill>
                  <a:schemeClr val="tx1"/>
                </a:solidFill>
                <a:latin typeface="+mn-lt"/>
                <a:ea typeface="+mn-ea"/>
                <a:cs typeface="+mn-cs"/>
              </a:rPr>
              <a:t>Hlntergrund</a:t>
            </a:r>
            <a:r>
              <a:rPr lang="de-DE" sz="1200" b="0" i="0" u="none" strike="noStrike" kern="1200" baseline="0" dirty="0">
                <a:solidFill>
                  <a:schemeClr val="tx1"/>
                </a:solidFill>
                <a:latin typeface="+mn-lt"/>
                <a:ea typeface="+mn-ea"/>
                <a:cs typeface="+mn-cs"/>
              </a:rPr>
              <a:t> rückt; es kommt also zu einer vom Mediennutzer empfundenen Non-Mediation des Erlebten. Dabei werden zumeist</a:t>
            </a:r>
          </a:p>
          <a:p>
            <a:r>
              <a:rPr lang="de-DE" sz="1200" b="0" i="0" u="none" strike="noStrike" kern="1200" baseline="0" dirty="0">
                <a:solidFill>
                  <a:schemeClr val="tx1"/>
                </a:solidFill>
                <a:latin typeface="+mn-lt"/>
                <a:ea typeface="+mn-ea"/>
                <a:cs typeface="+mn-cs"/>
              </a:rPr>
              <a:t>drei Arten des </a:t>
            </a:r>
            <a:r>
              <a:rPr lang="de-DE" sz="1200" b="0" i="1" u="none" strike="noStrike" kern="1200" baseline="0" dirty="0">
                <a:solidFill>
                  <a:schemeClr val="tx1"/>
                </a:solidFill>
                <a:latin typeface="+mn-lt"/>
                <a:ea typeface="+mn-ea"/>
                <a:cs typeface="+mn-cs"/>
              </a:rPr>
              <a:t>Präsenzerlebens </a:t>
            </a:r>
            <a:r>
              <a:rPr lang="de-DE" sz="1200" b="0" i="0" u="none" strike="noStrike" kern="1200" baseline="0" dirty="0">
                <a:solidFill>
                  <a:schemeClr val="tx1"/>
                </a:solidFill>
                <a:latin typeface="+mn-lt"/>
                <a:ea typeface="+mn-ea"/>
                <a:cs typeface="+mn-cs"/>
              </a:rPr>
              <a:t>identifiziert: </a:t>
            </a:r>
            <a:r>
              <a:rPr lang="de-DE" sz="1200" b="0" i="1" u="none" strike="noStrike" kern="1200" baseline="0" dirty="0">
                <a:solidFill>
                  <a:schemeClr val="tx1"/>
                </a:solidFill>
                <a:latin typeface="+mn-lt"/>
                <a:ea typeface="+mn-ea"/>
                <a:cs typeface="+mn-cs"/>
              </a:rPr>
              <a:t>räumliches Präsenzerleben, soziales Präsenzerleben </a:t>
            </a:r>
            <a:r>
              <a:rPr lang="de-DE" sz="1200" b="0" i="0" u="none" strike="noStrike" kern="1200" baseline="0" dirty="0">
                <a:solidFill>
                  <a:schemeClr val="tx1"/>
                </a:solidFill>
                <a:latin typeface="+mn-lt"/>
                <a:ea typeface="+mn-ea"/>
                <a:cs typeface="+mn-cs"/>
              </a:rPr>
              <a:t>und </a:t>
            </a:r>
            <a:r>
              <a:rPr lang="de-DE" sz="1200" b="0" i="1" u="none" strike="noStrike" kern="1200" baseline="0" dirty="0" err="1">
                <a:solidFill>
                  <a:schemeClr val="tx1"/>
                </a:solidFill>
                <a:latin typeface="+mn-lt"/>
                <a:ea typeface="+mn-ea"/>
                <a:cs typeface="+mn-cs"/>
              </a:rPr>
              <a:t>Copresence</a:t>
            </a:r>
            <a:r>
              <a:rPr lang="de-DE" sz="1200" b="0" i="1" u="none" strike="noStrike" kern="1200" baseline="0" dirty="0">
                <a:solidFill>
                  <a:schemeClr val="tx1"/>
                </a:solidFill>
                <a:latin typeface="+mn-lt"/>
                <a:ea typeface="+mn-ea"/>
                <a:cs typeface="+mn-cs"/>
              </a:rPr>
              <a:t>. Räumliches Präsenzerleben </a:t>
            </a:r>
            <a:r>
              <a:rPr lang="de-DE" sz="1200" b="0" i="0" u="none" strike="noStrike" kern="1200" baseline="0" dirty="0">
                <a:solidFill>
                  <a:schemeClr val="tx1"/>
                </a:solidFill>
                <a:latin typeface="+mn-lt"/>
                <a:ea typeface="+mn-ea"/>
                <a:cs typeface="+mn-cs"/>
              </a:rPr>
              <a:t>beschreibt, "inwiefern</a:t>
            </a:r>
          </a:p>
          <a:p>
            <a:r>
              <a:rPr lang="de-DE" sz="1200" b="0" i="0" u="none" strike="noStrike" kern="1200" baseline="0" dirty="0">
                <a:solidFill>
                  <a:schemeClr val="tx1"/>
                </a:solidFill>
                <a:latin typeface="+mn-lt"/>
                <a:ea typeface="+mn-ea"/>
                <a:cs typeface="+mn-cs"/>
              </a:rPr>
              <a:t>man sich, vor Ort', also am Ort des medienvermittelten Geschehens fühlt </a:t>
            </a:r>
            <a:r>
              <a:rPr lang="en-US" sz="1200" b="0" i="0" u="none" strike="noStrike" kern="1200" baseline="0" dirty="0">
                <a:solidFill>
                  <a:schemeClr val="tx1"/>
                </a:solidFill>
                <a:latin typeface="+mn-lt"/>
                <a:ea typeface="+mn-ea"/>
                <a:cs typeface="+mn-cs"/>
              </a:rPr>
              <a:t>(,feeling of being there')" (S. 72). </a:t>
            </a:r>
            <a:r>
              <a:rPr lang="en-US" sz="1200" b="0" i="1" u="none" strike="noStrike" kern="1200" baseline="0" dirty="0" err="1">
                <a:solidFill>
                  <a:schemeClr val="tx1"/>
                </a:solidFill>
                <a:latin typeface="+mn-lt"/>
                <a:ea typeface="+mn-ea"/>
                <a:cs typeface="+mn-cs"/>
              </a:rPr>
              <a:t>Soziales</a:t>
            </a:r>
            <a:r>
              <a:rPr lang="en-US" sz="1200" b="0" i="1" u="none" strike="noStrike" kern="1200" baseline="0" dirty="0">
                <a:solidFill>
                  <a:schemeClr val="tx1"/>
                </a:solidFill>
                <a:latin typeface="+mn-lt"/>
                <a:ea typeface="+mn-ea"/>
                <a:cs typeface="+mn-cs"/>
              </a:rPr>
              <a:t> </a:t>
            </a:r>
            <a:r>
              <a:rPr lang="de-DE" sz="1200" b="0" i="1" u="none" strike="noStrike" kern="1200" baseline="0" dirty="0">
                <a:solidFill>
                  <a:schemeClr val="tx1"/>
                </a:solidFill>
                <a:latin typeface="+mn-lt"/>
                <a:ea typeface="+mn-ea"/>
                <a:cs typeface="+mn-cs"/>
              </a:rPr>
              <a:t>Präsenzerleben </a:t>
            </a:r>
            <a:r>
              <a:rPr lang="de-DE" sz="1200" b="0" i="0" u="none" strike="noStrike" kern="1200" baseline="0" dirty="0">
                <a:solidFill>
                  <a:schemeClr val="tx1"/>
                </a:solidFill>
                <a:latin typeface="+mn-lt"/>
                <a:ea typeface="+mn-ea"/>
                <a:cs typeface="+mn-cs"/>
              </a:rPr>
              <a:t>zielt auf die Wahrnehmung einer virtuellen Entität als soziales</a:t>
            </a:r>
          </a:p>
          <a:p>
            <a:r>
              <a:rPr lang="de-DE" sz="1200" b="0" i="0" u="none" strike="noStrike" kern="1200" baseline="0" dirty="0">
                <a:solidFill>
                  <a:schemeClr val="tx1"/>
                </a:solidFill>
                <a:latin typeface="+mn-lt"/>
                <a:ea typeface="+mn-ea"/>
                <a:cs typeface="+mn-cs"/>
              </a:rPr>
              <a:t>Wesen ab. </a:t>
            </a:r>
            <a:r>
              <a:rPr lang="de-DE" sz="1200" b="0" i="1" u="none" strike="noStrike" kern="1200" baseline="0" dirty="0" err="1">
                <a:solidFill>
                  <a:schemeClr val="tx1"/>
                </a:solidFill>
                <a:latin typeface="+mn-lt"/>
                <a:ea typeface="+mn-ea"/>
                <a:cs typeface="+mn-cs"/>
              </a:rPr>
              <a:t>Copresence</a:t>
            </a:r>
            <a:r>
              <a:rPr lang="de-DE" sz="1200" b="0" i="1" u="none" strike="noStrike" kern="1200" baseline="0" dirty="0">
                <a:solidFill>
                  <a:schemeClr val="tx1"/>
                </a:solidFill>
                <a:latin typeface="+mn-lt"/>
                <a:ea typeface="+mn-ea"/>
                <a:cs typeface="+mn-cs"/>
              </a:rPr>
              <a:t> </a:t>
            </a:r>
            <a:r>
              <a:rPr lang="de-DE" sz="1200" b="0" i="0" u="none" strike="noStrike" kern="1200" baseline="0" dirty="0">
                <a:solidFill>
                  <a:schemeClr val="tx1"/>
                </a:solidFill>
                <a:latin typeface="+mn-lt"/>
                <a:ea typeface="+mn-ea"/>
                <a:cs typeface="+mn-cs"/>
              </a:rPr>
              <a:t>schließlich beschreibt die "Illusion, sich zusammen </a:t>
            </a:r>
            <a:r>
              <a:rPr lang="de-DE" sz="1200" b="1" i="0" u="none" strike="noStrike" kern="1200" baseline="0" dirty="0">
                <a:solidFill>
                  <a:schemeClr val="tx1"/>
                </a:solidFill>
                <a:latin typeface="+mn-lt"/>
                <a:ea typeface="+mn-ea"/>
                <a:cs typeface="+mn-cs"/>
              </a:rPr>
              <a:t>mit einer anderen Person in einer me</a:t>
            </a:r>
            <a:r>
              <a:rPr lang="de-DE" sz="1200" b="0" i="0" u="none" strike="noStrike" kern="1200" baseline="0" dirty="0">
                <a:solidFill>
                  <a:schemeClr val="tx1"/>
                </a:solidFill>
                <a:latin typeface="+mn-lt"/>
                <a:ea typeface="+mn-ea"/>
                <a:cs typeface="+mn-cs"/>
              </a:rPr>
              <a:t>diatisierten bzw. virtuellen Realität zu befinden" (ebd.).</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Antwortskala jeweils: </a:t>
            </a:r>
            <a:r>
              <a:rPr lang="de-DE" i="1" dirty="0">
                <a:solidFill>
                  <a:srgbClr val="FF0000"/>
                </a:solidFill>
              </a:rPr>
              <a:t>1 - niedrige Ausprägung </a:t>
            </a:r>
            <a:r>
              <a:rPr lang="de-DE" dirty="0">
                <a:solidFill>
                  <a:srgbClr val="FF0000"/>
                </a:solidFill>
              </a:rPr>
              <a:t>bis </a:t>
            </a:r>
            <a:r>
              <a:rPr lang="de-DE" i="1" dirty="0">
                <a:solidFill>
                  <a:srgbClr val="FF0000"/>
                </a:solidFill>
              </a:rPr>
              <a:t>4 - hohe Ausprägung -&gt; nicht bei WL-Test</a:t>
            </a:r>
          </a:p>
          <a:p>
            <a:endParaRPr lang="de-DE" dirty="0" smtClean="0"/>
          </a:p>
          <a:p>
            <a:r>
              <a:rPr lang="de-DE" dirty="0" err="1" smtClean="0"/>
              <a:t>Cronbachs</a:t>
            </a:r>
            <a:r>
              <a:rPr lang="de-DE" dirty="0" smtClean="0"/>
              <a:t> Alpha</a:t>
            </a:r>
            <a:r>
              <a:rPr lang="de-DE" baseline="0" dirty="0" smtClean="0"/>
              <a:t> </a:t>
            </a:r>
            <a:r>
              <a:rPr lang="de-DE" baseline="0" dirty="0" smtClean="0">
                <a:sym typeface="Wingdings" panose="05000000000000000000" pitchFamily="2" charset="2"/>
              </a:rPr>
              <a:t> </a:t>
            </a:r>
            <a:r>
              <a:rPr lang="de-DE" baseline="0" dirty="0" err="1" smtClean="0">
                <a:sym typeface="Wingdings" panose="05000000000000000000" pitchFamily="2" charset="2"/>
              </a:rPr>
              <a:t>interene</a:t>
            </a:r>
            <a:r>
              <a:rPr lang="de-DE" baseline="0" dirty="0" smtClean="0">
                <a:sym typeface="Wingdings" panose="05000000000000000000" pitchFamily="2" charset="2"/>
              </a:rPr>
              <a:t> Konsistenz der Skala</a:t>
            </a:r>
            <a:endParaRPr lang="de-DE" dirty="0"/>
          </a:p>
        </p:txBody>
      </p:sp>
      <p:sp>
        <p:nvSpPr>
          <p:cNvPr id="4" name="Foliennummernplatzhalter 3"/>
          <p:cNvSpPr>
            <a:spLocks noGrp="1"/>
          </p:cNvSpPr>
          <p:nvPr>
            <p:ph type="sldNum" sz="quarter" idx="10"/>
          </p:nvPr>
        </p:nvSpPr>
        <p:spPr/>
        <p:txBody>
          <a:bodyPr/>
          <a:lstStyle/>
          <a:p>
            <a:fld id="{D75C0C62-624B-4F66-B067-24DC9878E5F5}" type="slidenum">
              <a:rPr lang="de-DE" smtClean="0"/>
              <a:t>34</a:t>
            </a:fld>
            <a:endParaRPr lang="de-DE"/>
          </a:p>
        </p:txBody>
      </p:sp>
    </p:spTree>
    <p:extLst>
      <p:ext uri="{BB962C8B-B14F-4D97-AF65-F5344CB8AC3E}">
        <p14:creationId xmlns:p14="http://schemas.microsoft.com/office/powerpoint/2010/main" val="1420264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43</a:t>
            </a:fld>
            <a:endParaRPr lang="de-DE"/>
          </a:p>
        </p:txBody>
      </p:sp>
    </p:spTree>
    <p:extLst>
      <p:ext uri="{BB962C8B-B14F-4D97-AF65-F5344CB8AC3E}">
        <p14:creationId xmlns:p14="http://schemas.microsoft.com/office/powerpoint/2010/main" val="891642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i="0" kern="1200" dirty="0"/>
              <a:t>Kognitiv:</a:t>
            </a:r>
            <a:r>
              <a:rPr lang="de-DE" i="0" kern="1200" baseline="0" dirty="0"/>
              <a:t> </a:t>
            </a:r>
            <a:r>
              <a:rPr lang="de-DE" i="1" kern="0" dirty="0"/>
              <a:t>F</a:t>
            </a:r>
            <a:r>
              <a:rPr lang="de-DE" kern="0" dirty="0"/>
              <a:t>(1, 51) = 0.96, </a:t>
            </a:r>
            <a:r>
              <a:rPr lang="de-DE" i="1" kern="0" dirty="0"/>
              <a:t>p</a:t>
            </a:r>
            <a:r>
              <a:rPr lang="de-DE" kern="0" dirty="0"/>
              <a:t> = .36, </a:t>
            </a:r>
            <a:r>
              <a:rPr lang="el-GR" kern="0" dirty="0">
                <a:latin typeface="Times New Roman" panose="02020603050405020304" pitchFamily="18" charset="0"/>
                <a:cs typeface="Times New Roman" panose="02020603050405020304" pitchFamily="18" charset="0"/>
              </a:rPr>
              <a:t>η²</a:t>
            </a:r>
            <a:r>
              <a:rPr lang="de-DE" kern="0" dirty="0"/>
              <a:t> = .001</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Körperlich: </a:t>
            </a:r>
            <a:r>
              <a:rPr lang="de-DE" i="1" kern="0" dirty="0"/>
              <a:t>F</a:t>
            </a:r>
            <a:r>
              <a:rPr lang="de-DE" kern="0" dirty="0"/>
              <a:t>(1, 51) = 4.47, </a:t>
            </a:r>
            <a:r>
              <a:rPr lang="de-DE" i="1" kern="0" dirty="0"/>
              <a:t>p</a:t>
            </a:r>
            <a:r>
              <a:rPr lang="de-DE" kern="0" dirty="0"/>
              <a:t> = .039, </a:t>
            </a:r>
            <a:r>
              <a:rPr lang="el-GR" kern="0" dirty="0">
                <a:latin typeface="Times New Roman" panose="02020603050405020304" pitchFamily="18" charset="0"/>
                <a:cs typeface="Times New Roman" panose="02020603050405020304" pitchFamily="18" charset="0"/>
              </a:rPr>
              <a:t>η²</a:t>
            </a:r>
            <a:r>
              <a:rPr lang="de-DE" kern="0" dirty="0"/>
              <a:t> = .015</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Zeitlich:</a:t>
            </a:r>
            <a:r>
              <a:rPr lang="de-DE" baseline="0" dirty="0"/>
              <a:t> </a:t>
            </a:r>
            <a:r>
              <a:rPr lang="de-DE" i="1" kern="0" dirty="0"/>
              <a:t>F</a:t>
            </a:r>
            <a:r>
              <a:rPr lang="de-DE" kern="0" dirty="0"/>
              <a:t>(1, 51) = 0.27, </a:t>
            </a:r>
            <a:r>
              <a:rPr lang="de-DE" i="1" kern="0" dirty="0"/>
              <a:t>p</a:t>
            </a:r>
            <a:r>
              <a:rPr lang="de-DE" kern="0" dirty="0"/>
              <a:t> = .61 </a:t>
            </a:r>
            <a:r>
              <a:rPr lang="el-GR" kern="0" dirty="0">
                <a:latin typeface="Times New Roman" panose="02020603050405020304" pitchFamily="18" charset="0"/>
                <a:cs typeface="Times New Roman" panose="02020603050405020304" pitchFamily="18" charset="0"/>
              </a:rPr>
              <a:t>η²</a:t>
            </a:r>
            <a:r>
              <a:rPr lang="de-DE" kern="0" dirty="0"/>
              <a:t> = .005</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Leistung: </a:t>
            </a:r>
            <a:r>
              <a:rPr lang="de-DE" i="1" kern="0" dirty="0"/>
              <a:t>F</a:t>
            </a:r>
            <a:r>
              <a:rPr lang="de-DE" kern="0" dirty="0"/>
              <a:t>(1, 51) = 3.21, </a:t>
            </a:r>
            <a:r>
              <a:rPr lang="de-DE" i="1" kern="0" dirty="0"/>
              <a:t>p</a:t>
            </a:r>
            <a:r>
              <a:rPr lang="de-DE" kern="0" dirty="0"/>
              <a:t> = .079, </a:t>
            </a:r>
            <a:r>
              <a:rPr lang="el-GR" kern="0" dirty="0">
                <a:latin typeface="Times New Roman" panose="02020603050405020304" pitchFamily="18" charset="0"/>
                <a:cs typeface="Times New Roman" panose="02020603050405020304" pitchFamily="18" charset="0"/>
              </a:rPr>
              <a:t>η²</a:t>
            </a:r>
            <a:r>
              <a:rPr lang="de-DE" kern="0" dirty="0"/>
              <a:t> = .059</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Anstrengung: </a:t>
            </a:r>
            <a:r>
              <a:rPr lang="de-DE" i="1" kern="0" dirty="0"/>
              <a:t>F</a:t>
            </a:r>
            <a:r>
              <a:rPr lang="de-DE" kern="0" dirty="0"/>
              <a:t>(1, 51) = 0.12, </a:t>
            </a:r>
            <a:r>
              <a:rPr lang="de-DE" i="1" kern="0" dirty="0"/>
              <a:t>p</a:t>
            </a:r>
            <a:r>
              <a:rPr lang="de-DE" kern="0" dirty="0"/>
              <a:t> = .732, </a:t>
            </a:r>
            <a:r>
              <a:rPr lang="el-GR" kern="0" dirty="0">
                <a:latin typeface="Times New Roman" panose="02020603050405020304" pitchFamily="18" charset="0"/>
                <a:cs typeface="Times New Roman" panose="02020603050405020304" pitchFamily="18" charset="0"/>
              </a:rPr>
              <a:t>η²</a:t>
            </a:r>
            <a:r>
              <a:rPr lang="de-DE" kern="0" dirty="0"/>
              <a:t> = .002</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Frustration: </a:t>
            </a:r>
            <a:r>
              <a:rPr lang="de-DE" i="1" kern="0" dirty="0"/>
              <a:t>F</a:t>
            </a:r>
            <a:r>
              <a:rPr lang="de-DE" kern="0" dirty="0"/>
              <a:t>(1, 51) = 1.15, </a:t>
            </a:r>
            <a:r>
              <a:rPr lang="de-DE" i="1" kern="0" dirty="0"/>
              <a:t>p</a:t>
            </a:r>
            <a:r>
              <a:rPr lang="de-DE" kern="0" dirty="0"/>
              <a:t> = .288, </a:t>
            </a:r>
            <a:r>
              <a:rPr lang="el-GR" kern="0" dirty="0">
                <a:latin typeface="Times New Roman" panose="02020603050405020304" pitchFamily="18" charset="0"/>
                <a:cs typeface="Times New Roman" panose="02020603050405020304" pitchFamily="18" charset="0"/>
              </a:rPr>
              <a:t>η²</a:t>
            </a:r>
            <a:r>
              <a:rPr lang="de-DE" kern="0" dirty="0"/>
              <a:t> = .022</a:t>
            </a:r>
          </a:p>
          <a:p>
            <a:endParaRPr lang="de-DE" dirty="0"/>
          </a:p>
        </p:txBody>
      </p:sp>
      <p:sp>
        <p:nvSpPr>
          <p:cNvPr id="4" name="Foliennummernplatzhalter 3"/>
          <p:cNvSpPr>
            <a:spLocks noGrp="1"/>
          </p:cNvSpPr>
          <p:nvPr>
            <p:ph type="sldNum" sz="quarter" idx="10"/>
          </p:nvPr>
        </p:nvSpPr>
        <p:spPr/>
        <p:txBody>
          <a:bodyPr/>
          <a:lstStyle/>
          <a:p>
            <a:fld id="{D75C0C62-624B-4F66-B067-24DC9878E5F5}" type="slidenum">
              <a:rPr lang="de-DE" smtClean="0"/>
              <a:t>44</a:t>
            </a:fld>
            <a:endParaRPr lang="de-DE"/>
          </a:p>
        </p:txBody>
      </p:sp>
    </p:spTree>
    <p:extLst>
      <p:ext uri="{BB962C8B-B14F-4D97-AF65-F5344CB8AC3E}">
        <p14:creationId xmlns:p14="http://schemas.microsoft.com/office/powerpoint/2010/main" val="222274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MO+:</a:t>
            </a:r>
            <a:r>
              <a:rPr lang="de-DE" baseline="0" dirty="0"/>
              <a:t> </a:t>
            </a:r>
            <a:r>
              <a:rPr lang="de-DE" i="1" kern="0" dirty="0"/>
              <a:t>F</a:t>
            </a:r>
            <a:r>
              <a:rPr lang="de-DE" kern="0" dirty="0"/>
              <a:t>(1, 52) = 1.11, </a:t>
            </a:r>
            <a:r>
              <a:rPr lang="de-DE" i="1" kern="0" dirty="0"/>
              <a:t>p</a:t>
            </a:r>
            <a:r>
              <a:rPr lang="de-DE" kern="0" dirty="0"/>
              <a:t> = .30, </a:t>
            </a:r>
            <a:r>
              <a:rPr lang="el-GR" kern="0" dirty="0">
                <a:latin typeface="Times New Roman" panose="02020603050405020304" pitchFamily="18" charset="0"/>
                <a:cs typeface="Times New Roman" panose="02020603050405020304" pitchFamily="18" charset="0"/>
              </a:rPr>
              <a:t>η²</a:t>
            </a:r>
            <a:r>
              <a:rPr lang="de-DE" kern="0" dirty="0"/>
              <a:t> = .02</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MO-: </a:t>
            </a:r>
            <a:r>
              <a:rPr lang="de-DE" i="1" kern="0" dirty="0"/>
              <a:t>F</a:t>
            </a:r>
            <a:r>
              <a:rPr lang="de-DE" kern="0" dirty="0"/>
              <a:t>(1, 52) = 0.22, </a:t>
            </a:r>
            <a:r>
              <a:rPr lang="de-DE" i="1" kern="0" dirty="0"/>
              <a:t>p</a:t>
            </a:r>
            <a:r>
              <a:rPr lang="de-DE" kern="0" dirty="0"/>
              <a:t> = .645, </a:t>
            </a:r>
            <a:r>
              <a:rPr lang="el-GR" kern="0" dirty="0">
                <a:latin typeface="Times New Roman" panose="02020603050405020304" pitchFamily="18" charset="0"/>
                <a:cs typeface="Times New Roman" panose="02020603050405020304" pitchFamily="18" charset="0"/>
              </a:rPr>
              <a:t>η²</a:t>
            </a:r>
            <a:r>
              <a:rPr lang="de-DE" kern="0" dirty="0"/>
              <a:t> = .004</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ST-:</a:t>
            </a:r>
            <a:r>
              <a:rPr lang="de-DE" baseline="0" dirty="0"/>
              <a:t> </a:t>
            </a:r>
            <a:r>
              <a:rPr lang="de-DE" i="1" kern="0" dirty="0"/>
              <a:t>F</a:t>
            </a:r>
            <a:r>
              <a:rPr lang="de-DE" kern="0" dirty="0"/>
              <a:t>(1, 52) = 6.09, </a:t>
            </a:r>
            <a:r>
              <a:rPr lang="de-DE" i="1" kern="0" dirty="0"/>
              <a:t>p</a:t>
            </a:r>
            <a:r>
              <a:rPr lang="de-DE" kern="0" dirty="0"/>
              <a:t> = .017, </a:t>
            </a:r>
            <a:r>
              <a:rPr lang="el-GR" kern="0" dirty="0">
                <a:latin typeface="Times New Roman" panose="02020603050405020304" pitchFamily="18" charset="0"/>
                <a:cs typeface="Times New Roman" panose="02020603050405020304" pitchFamily="18" charset="0"/>
              </a:rPr>
              <a:t>η²</a:t>
            </a:r>
            <a:r>
              <a:rPr lang="de-DE" kern="0" dirty="0"/>
              <a:t> = .11</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ST+: </a:t>
            </a:r>
            <a:r>
              <a:rPr lang="de-DE" i="1" kern="0" dirty="0"/>
              <a:t>F</a:t>
            </a:r>
            <a:r>
              <a:rPr lang="de-DE" kern="0" dirty="0"/>
              <a:t>(1, 52) = 0.03, </a:t>
            </a:r>
            <a:r>
              <a:rPr lang="de-DE" i="1" kern="0" dirty="0"/>
              <a:t>p</a:t>
            </a:r>
            <a:r>
              <a:rPr lang="de-DE" kern="0" dirty="0"/>
              <a:t> = .90, </a:t>
            </a:r>
            <a:r>
              <a:rPr lang="el-GR" kern="0" dirty="0">
                <a:latin typeface="Times New Roman" panose="02020603050405020304" pitchFamily="18" charset="0"/>
                <a:cs typeface="Times New Roman" panose="02020603050405020304" pitchFamily="18" charset="0"/>
              </a:rPr>
              <a:t>η²</a:t>
            </a:r>
            <a:r>
              <a:rPr lang="de-DE" kern="0" dirty="0"/>
              <a:t> = .00</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RR+: </a:t>
            </a:r>
            <a:r>
              <a:rPr lang="de-DE" i="1" kern="0" dirty="0"/>
              <a:t>F</a:t>
            </a:r>
            <a:r>
              <a:rPr lang="de-DE" kern="0" dirty="0"/>
              <a:t>(1, 52) = 0.05, </a:t>
            </a:r>
            <a:r>
              <a:rPr lang="de-DE" i="1" kern="0" dirty="0"/>
              <a:t>p</a:t>
            </a:r>
            <a:r>
              <a:rPr lang="de-DE" kern="0" dirty="0"/>
              <a:t> = .667, </a:t>
            </a:r>
            <a:r>
              <a:rPr lang="el-GR" kern="0" dirty="0">
                <a:latin typeface="Times New Roman" panose="02020603050405020304" pitchFamily="18" charset="0"/>
                <a:cs typeface="Times New Roman" panose="02020603050405020304" pitchFamily="18" charset="0"/>
              </a:rPr>
              <a:t>η²</a:t>
            </a:r>
            <a:r>
              <a:rPr lang="de-DE" kern="0" dirty="0"/>
              <a:t> = .004</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RR-: </a:t>
            </a:r>
            <a:r>
              <a:rPr lang="de-DE" i="1" kern="0" dirty="0"/>
              <a:t>F</a:t>
            </a:r>
            <a:r>
              <a:rPr lang="de-DE" kern="0" dirty="0"/>
              <a:t>(1, 52) = 1.06, </a:t>
            </a:r>
            <a:r>
              <a:rPr lang="de-DE" i="1" kern="0" dirty="0"/>
              <a:t>p</a:t>
            </a:r>
            <a:r>
              <a:rPr lang="de-DE" kern="0" dirty="0"/>
              <a:t> = .035, </a:t>
            </a:r>
            <a:r>
              <a:rPr lang="el-GR" kern="0" dirty="0">
                <a:latin typeface="Times New Roman" panose="02020603050405020304" pitchFamily="18" charset="0"/>
                <a:cs typeface="Times New Roman" panose="02020603050405020304" pitchFamily="18" charset="0"/>
              </a:rPr>
              <a:t>η²</a:t>
            </a:r>
            <a:r>
              <a:rPr lang="de-DE" kern="0" dirty="0"/>
              <a:t> = .08</a:t>
            </a:r>
          </a:p>
        </p:txBody>
      </p:sp>
      <p:sp>
        <p:nvSpPr>
          <p:cNvPr id="4" name="Foliennummernplatzhalter 3"/>
          <p:cNvSpPr>
            <a:spLocks noGrp="1"/>
          </p:cNvSpPr>
          <p:nvPr>
            <p:ph type="sldNum" sz="quarter" idx="10"/>
          </p:nvPr>
        </p:nvSpPr>
        <p:spPr/>
        <p:txBody>
          <a:bodyPr/>
          <a:lstStyle/>
          <a:p>
            <a:fld id="{D75C0C62-624B-4F66-B067-24DC9878E5F5}" type="slidenum">
              <a:rPr lang="de-DE" smtClean="0"/>
              <a:t>46</a:t>
            </a:fld>
            <a:endParaRPr lang="de-DE"/>
          </a:p>
        </p:txBody>
      </p:sp>
    </p:spTree>
    <p:extLst>
      <p:ext uri="{BB962C8B-B14F-4D97-AF65-F5344CB8AC3E}">
        <p14:creationId xmlns:p14="http://schemas.microsoft.com/office/powerpoint/2010/main" val="3616107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75C0C62-624B-4F66-B067-24DC9878E5F5}" type="slidenum">
              <a:rPr lang="de-DE" smtClean="0"/>
              <a:t>48</a:t>
            </a:fld>
            <a:endParaRPr lang="de-DE"/>
          </a:p>
        </p:txBody>
      </p:sp>
    </p:spTree>
    <p:extLst>
      <p:ext uri="{BB962C8B-B14F-4D97-AF65-F5344CB8AC3E}">
        <p14:creationId xmlns:p14="http://schemas.microsoft.com/office/powerpoint/2010/main" val="180312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haben darauf verzichtet, einen langen Vortrag über die Bedeutung der Videografie in der </a:t>
            </a:r>
            <a:r>
              <a:rPr lang="de-DE" dirty="0" err="1"/>
              <a:t>LehrerInnenbildung</a:t>
            </a:r>
            <a:r>
              <a:rPr lang="de-DE" dirty="0"/>
              <a:t> zu halten, da dies bereits mehrfach auf dieser Tagung erwähnt wurde und vermutlich alle sich im Raum befindlichen Personen dahingehend ausreichend auskennen...</a:t>
            </a:r>
          </a:p>
        </p:txBody>
      </p:sp>
      <p:sp>
        <p:nvSpPr>
          <p:cNvPr id="4" name="Foliennummernplatzhalter 3"/>
          <p:cNvSpPr>
            <a:spLocks noGrp="1"/>
          </p:cNvSpPr>
          <p:nvPr>
            <p:ph type="sldNum" sz="quarter" idx="5"/>
          </p:nvPr>
        </p:nvSpPr>
        <p:spPr/>
        <p:txBody>
          <a:bodyPr/>
          <a:lstStyle/>
          <a:p>
            <a:fld id="{D75C0C62-624B-4F66-B067-24DC9878E5F5}" type="slidenum">
              <a:rPr lang="de-DE" smtClean="0"/>
              <a:t>4</a:t>
            </a:fld>
            <a:endParaRPr lang="de-DE"/>
          </a:p>
        </p:txBody>
      </p:sp>
    </p:spTree>
    <p:extLst>
      <p:ext uri="{BB962C8B-B14F-4D97-AF65-F5344CB8AC3E}">
        <p14:creationId xmlns:p14="http://schemas.microsoft.com/office/powerpoint/2010/main" val="3262817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49</a:t>
            </a:fld>
            <a:endParaRPr lang="de-DE"/>
          </a:p>
        </p:txBody>
      </p:sp>
    </p:spTree>
    <p:extLst>
      <p:ext uri="{BB962C8B-B14F-4D97-AF65-F5344CB8AC3E}">
        <p14:creationId xmlns:p14="http://schemas.microsoft.com/office/powerpoint/2010/main" val="96287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Vergleich zwischen realer Beobachtung, 360° Video am Laptop und 360° in VR-Brille:</a:t>
            </a:r>
          </a:p>
          <a:p>
            <a:endParaRPr lang="de-DE" dirty="0"/>
          </a:p>
          <a:p>
            <a:r>
              <a:rPr lang="de-DE" dirty="0"/>
              <a:t>In Kooperation mit Frau Prof. Dr. Hahn, Herrn Dr. Kirsche und Frau Dr. Böhme (Mathedidaktik)</a:t>
            </a:r>
          </a:p>
        </p:txBody>
      </p:sp>
      <p:sp>
        <p:nvSpPr>
          <p:cNvPr id="4" name="Foliennummernplatzhalter 3"/>
          <p:cNvSpPr>
            <a:spLocks noGrp="1"/>
          </p:cNvSpPr>
          <p:nvPr>
            <p:ph type="sldNum" sz="quarter" idx="5"/>
          </p:nvPr>
        </p:nvSpPr>
        <p:spPr/>
        <p:txBody>
          <a:bodyPr/>
          <a:lstStyle/>
          <a:p>
            <a:fld id="{D75C0C62-624B-4F66-B067-24DC9878E5F5}" type="slidenum">
              <a:rPr lang="de-DE" smtClean="0"/>
              <a:t>50</a:t>
            </a:fld>
            <a:endParaRPr lang="de-DE"/>
          </a:p>
        </p:txBody>
      </p:sp>
    </p:spTree>
    <p:extLst>
      <p:ext uri="{BB962C8B-B14F-4D97-AF65-F5344CB8AC3E}">
        <p14:creationId xmlns:p14="http://schemas.microsoft.com/office/powerpoint/2010/main" val="154483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7 Klasse, Regelschule, Neudietendorf, Matheunterricht</a:t>
            </a:r>
          </a:p>
        </p:txBody>
      </p:sp>
      <p:sp>
        <p:nvSpPr>
          <p:cNvPr id="4" name="Foliennummernplatzhalter 3"/>
          <p:cNvSpPr>
            <a:spLocks noGrp="1"/>
          </p:cNvSpPr>
          <p:nvPr>
            <p:ph type="sldNum" sz="quarter" idx="5"/>
          </p:nvPr>
        </p:nvSpPr>
        <p:spPr/>
        <p:txBody>
          <a:bodyPr/>
          <a:lstStyle/>
          <a:p>
            <a:fld id="{D75C0C62-624B-4F66-B067-24DC9878E5F5}" type="slidenum">
              <a:rPr lang="de-DE" smtClean="0"/>
              <a:t>51</a:t>
            </a:fld>
            <a:endParaRPr lang="de-DE"/>
          </a:p>
        </p:txBody>
      </p:sp>
    </p:spTree>
    <p:extLst>
      <p:ext uri="{BB962C8B-B14F-4D97-AF65-F5344CB8AC3E}">
        <p14:creationId xmlns:p14="http://schemas.microsoft.com/office/powerpoint/2010/main" val="1275296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54</a:t>
            </a:fld>
            <a:endParaRPr lang="de-DE"/>
          </a:p>
        </p:txBody>
      </p:sp>
    </p:spTree>
    <p:extLst>
      <p:ext uri="{BB962C8B-B14F-4D97-AF65-F5344CB8AC3E}">
        <p14:creationId xmlns:p14="http://schemas.microsoft.com/office/powerpoint/2010/main" val="1810393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55</a:t>
            </a:fld>
            <a:endParaRPr lang="de-DE"/>
          </a:p>
        </p:txBody>
      </p:sp>
    </p:spTree>
    <p:extLst>
      <p:ext uri="{BB962C8B-B14F-4D97-AF65-F5344CB8AC3E}">
        <p14:creationId xmlns:p14="http://schemas.microsoft.com/office/powerpoint/2010/main" val="1473163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1" dirty="0">
              <a:solidFill>
                <a:srgbClr val="FF0000"/>
              </a:solidFill>
            </a:endParaRPr>
          </a:p>
          <a:p>
            <a:endParaRPr lang="de-DE" dirty="0"/>
          </a:p>
        </p:txBody>
      </p:sp>
      <p:sp>
        <p:nvSpPr>
          <p:cNvPr id="4" name="Foliennummernplatzhalter 3"/>
          <p:cNvSpPr>
            <a:spLocks noGrp="1"/>
          </p:cNvSpPr>
          <p:nvPr>
            <p:ph type="sldNum" sz="quarter" idx="10"/>
          </p:nvPr>
        </p:nvSpPr>
        <p:spPr/>
        <p:txBody>
          <a:bodyPr/>
          <a:lstStyle/>
          <a:p>
            <a:fld id="{D75C0C62-624B-4F66-B067-24DC9878E5F5}" type="slidenum">
              <a:rPr lang="de-DE" smtClean="0"/>
              <a:t>56</a:t>
            </a:fld>
            <a:endParaRPr lang="de-DE"/>
          </a:p>
        </p:txBody>
      </p:sp>
    </p:spTree>
    <p:extLst>
      <p:ext uri="{BB962C8B-B14F-4D97-AF65-F5344CB8AC3E}">
        <p14:creationId xmlns:p14="http://schemas.microsoft.com/office/powerpoint/2010/main" val="2674435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60</a:t>
            </a:fld>
            <a:endParaRPr lang="de-DE"/>
          </a:p>
        </p:txBody>
      </p:sp>
    </p:spTree>
    <p:extLst>
      <p:ext uri="{BB962C8B-B14F-4D97-AF65-F5344CB8AC3E}">
        <p14:creationId xmlns:p14="http://schemas.microsoft.com/office/powerpoint/2010/main" val="4112380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61</a:t>
            </a:fld>
            <a:endParaRPr lang="de-DE"/>
          </a:p>
        </p:txBody>
      </p:sp>
    </p:spTree>
    <p:extLst>
      <p:ext uri="{BB962C8B-B14F-4D97-AF65-F5344CB8AC3E}">
        <p14:creationId xmlns:p14="http://schemas.microsoft.com/office/powerpoint/2010/main" val="1021986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62</a:t>
            </a:fld>
            <a:endParaRPr lang="de-DE"/>
          </a:p>
        </p:txBody>
      </p:sp>
    </p:spTree>
    <p:extLst>
      <p:ext uri="{BB962C8B-B14F-4D97-AF65-F5344CB8AC3E}">
        <p14:creationId xmlns:p14="http://schemas.microsoft.com/office/powerpoint/2010/main" val="2126896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Keine/kaum </a:t>
            </a:r>
            <a:r>
              <a:rPr lang="de-DE" dirty="0" err="1"/>
              <a:t>sig</a:t>
            </a:r>
            <a:r>
              <a:rPr lang="de-DE" dirty="0"/>
              <a:t>. Unterschiede, </a:t>
            </a:r>
            <a:r>
              <a:rPr lang="de-DE" b="1" dirty="0"/>
              <a:t>aber</a:t>
            </a:r>
            <a:r>
              <a:rPr lang="de-DE" dirty="0"/>
              <a:t> Fragestellung und Videos waren auch aufeinander abgestimmt -&gt; </a:t>
            </a:r>
            <a:r>
              <a:rPr lang="de-DE" dirty="0" err="1"/>
              <a:t>Framing</a:t>
            </a:r>
            <a:r>
              <a:rPr lang="de-DE" dirty="0"/>
              <a:t> bei 360° „nicht“ gegeben) </a:t>
            </a:r>
          </a:p>
          <a:p>
            <a:r>
              <a:rPr lang="de-DE" dirty="0"/>
              <a:t>P/N Emotionen durch verwendetet </a:t>
            </a:r>
            <a:r>
              <a:rPr lang="de-DE" dirty="0" err="1"/>
              <a:t>Videotyp</a:t>
            </a:r>
            <a:r>
              <a:rPr lang="de-DE" dirty="0"/>
              <a:t> können sich ggf. auf Ratings auswirken (z.B. Bewertung des </a:t>
            </a:r>
            <a:r>
              <a:rPr lang="de-DE" dirty="0" err="1"/>
              <a:t>Leherhandelns</a:t>
            </a:r>
            <a:r>
              <a:rPr lang="de-DE" dirty="0"/>
              <a:t>) </a:t>
            </a:r>
            <a:r>
              <a:rPr lang="de-DE" b="1" dirty="0"/>
              <a:t>-&gt; Halo-Effekt</a:t>
            </a:r>
          </a:p>
          <a:p>
            <a:r>
              <a:rPr lang="de-DE" dirty="0"/>
              <a:t>Blickrichtung im 360° Video = „</a:t>
            </a:r>
            <a:r>
              <a:rPr lang="de-DE" b="1" dirty="0" err="1"/>
              <a:t>Artiffical</a:t>
            </a:r>
            <a:r>
              <a:rPr lang="de-DE" b="1" dirty="0"/>
              <a:t> </a:t>
            </a:r>
            <a:r>
              <a:rPr lang="de-DE" b="1" dirty="0" err="1"/>
              <a:t>Framing</a:t>
            </a:r>
            <a:r>
              <a:rPr lang="de-DE" b="1" dirty="0"/>
              <a:t>“</a:t>
            </a:r>
          </a:p>
          <a:p>
            <a:endParaRPr lang="en-US" dirty="0"/>
          </a:p>
        </p:txBody>
      </p:sp>
      <p:sp>
        <p:nvSpPr>
          <p:cNvPr id="4" name="Foliennummernplatzhalter 3"/>
          <p:cNvSpPr>
            <a:spLocks noGrp="1"/>
          </p:cNvSpPr>
          <p:nvPr>
            <p:ph type="sldNum" sz="quarter" idx="5"/>
          </p:nvPr>
        </p:nvSpPr>
        <p:spPr/>
        <p:txBody>
          <a:bodyPr/>
          <a:lstStyle/>
          <a:p>
            <a:fld id="{D75C0C62-624B-4F66-B067-24DC9878E5F5}" type="slidenum">
              <a:rPr lang="de-DE" smtClean="0"/>
              <a:t>63</a:t>
            </a:fld>
            <a:endParaRPr lang="de-DE"/>
          </a:p>
        </p:txBody>
      </p:sp>
    </p:spTree>
    <p:extLst>
      <p:ext uri="{BB962C8B-B14F-4D97-AF65-F5344CB8AC3E}">
        <p14:creationId xmlns:p14="http://schemas.microsoft.com/office/powerpoint/2010/main" val="202261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Nutzung</a:t>
            </a:r>
            <a:r>
              <a:rPr lang="de-DE" baseline="0" dirty="0" smtClean="0"/>
              <a:t> von statischen Videos in der Lehrerbildung</a:t>
            </a:r>
          </a:p>
          <a:p>
            <a:endParaRPr lang="de-DE" dirty="0" smtClean="0"/>
          </a:p>
          <a:p>
            <a:r>
              <a:rPr lang="de-DE" dirty="0" smtClean="0"/>
              <a:t>Dichte </a:t>
            </a:r>
            <a:r>
              <a:rPr lang="de-DE" dirty="0"/>
              <a:t>und Permanenz: Sehr viele, detaillierte Information in zeitlich chronologisch exakter </a:t>
            </a:r>
            <a:r>
              <a:rPr lang="de-DE" dirty="0" smtClean="0"/>
              <a:t>Reihenfolge, ganz viel Informationen, die aus einem</a:t>
            </a:r>
            <a:r>
              <a:rPr lang="de-DE" baseline="0" dirty="0" smtClean="0"/>
              <a:t> Video zu gewinnen sind, verschiedene </a:t>
            </a:r>
            <a:r>
              <a:rPr lang="de-DE" baseline="0" dirty="0" err="1" smtClean="0"/>
              <a:t>Foki</a:t>
            </a:r>
            <a:r>
              <a:rPr lang="de-DE" baseline="0" dirty="0" smtClean="0"/>
              <a:t> sind möglich, Betrachtung unter unzähligen Fragestellungen</a:t>
            </a:r>
            <a:endParaRPr lang="de-DE" dirty="0"/>
          </a:p>
          <a:p>
            <a:endParaRPr lang="de-DE" dirty="0"/>
          </a:p>
          <a:p>
            <a:r>
              <a:rPr lang="de-DE" dirty="0"/>
              <a:t>Validität: Sehr Valide, da am Datum (Video) direkt (und vielfach) geforscht werden kann. Bei realer Beobachtung nicht möglich</a:t>
            </a:r>
          </a:p>
          <a:p>
            <a:endParaRPr lang="de-DE" dirty="0"/>
          </a:p>
          <a:p>
            <a:r>
              <a:rPr lang="de-DE" dirty="0"/>
              <a:t>Intersubjektivität: Das Video kann von unendlich vielen Menschen betrachtet werden. Im Klassenraum wäre dies so nicht realisierbar.</a:t>
            </a:r>
          </a:p>
        </p:txBody>
      </p:sp>
      <p:sp>
        <p:nvSpPr>
          <p:cNvPr id="4" name="Foliennummernplatzhalter 3"/>
          <p:cNvSpPr>
            <a:spLocks noGrp="1"/>
          </p:cNvSpPr>
          <p:nvPr>
            <p:ph type="sldNum" sz="quarter" idx="5"/>
          </p:nvPr>
        </p:nvSpPr>
        <p:spPr/>
        <p:txBody>
          <a:bodyPr/>
          <a:lstStyle/>
          <a:p>
            <a:fld id="{D75C0C62-624B-4F66-B067-24DC9878E5F5}" type="slidenum">
              <a:rPr lang="de-DE" smtClean="0"/>
              <a:t>5</a:t>
            </a:fld>
            <a:endParaRPr lang="de-DE"/>
          </a:p>
        </p:txBody>
      </p:sp>
    </p:spTree>
    <p:extLst>
      <p:ext uri="{BB962C8B-B14F-4D97-AF65-F5344CB8AC3E}">
        <p14:creationId xmlns:p14="http://schemas.microsoft.com/office/powerpoint/2010/main" val="6489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64</a:t>
            </a:fld>
            <a:endParaRPr lang="de-DE"/>
          </a:p>
        </p:txBody>
      </p:sp>
    </p:spTree>
    <p:extLst>
      <p:ext uri="{BB962C8B-B14F-4D97-AF65-F5344CB8AC3E}">
        <p14:creationId xmlns:p14="http://schemas.microsoft.com/office/powerpoint/2010/main" val="292953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Stattdessen möchten wir kurz einen Einblick in die QOL in Erfurt bzw. in die Idee von </a:t>
            </a:r>
            <a:r>
              <a:rPr lang="de-DE" dirty="0" err="1"/>
              <a:t>VideoLeb</a:t>
            </a:r>
            <a:r>
              <a:rPr lang="de-DE" dirty="0"/>
              <a:t> geben...</a:t>
            </a:r>
          </a:p>
          <a:p>
            <a:endParaRPr lang="de-DE" dirty="0"/>
          </a:p>
          <a:p>
            <a:r>
              <a:rPr lang="de-DE" dirty="0" err="1"/>
              <a:t>Videoleb</a:t>
            </a:r>
            <a:r>
              <a:rPr lang="de-DE" dirty="0"/>
              <a:t> wurde 2017 gestartet... </a:t>
            </a:r>
            <a:r>
              <a:rPr lang="de-DE" dirty="0" err="1"/>
              <a:t>Blabla</a:t>
            </a:r>
            <a:r>
              <a:rPr lang="de-DE" dirty="0"/>
              <a:t> </a:t>
            </a:r>
            <a:r>
              <a:rPr lang="de-DE" dirty="0" err="1"/>
              <a:t>bla</a:t>
            </a:r>
            <a:r>
              <a:rPr lang="de-DE" dirty="0"/>
              <a:t>...</a:t>
            </a:r>
          </a:p>
        </p:txBody>
      </p:sp>
      <p:sp>
        <p:nvSpPr>
          <p:cNvPr id="4" name="Foliennummernplatzhalter 3"/>
          <p:cNvSpPr>
            <a:spLocks noGrp="1"/>
          </p:cNvSpPr>
          <p:nvPr>
            <p:ph type="sldNum" sz="quarter" idx="5"/>
          </p:nvPr>
        </p:nvSpPr>
        <p:spPr/>
        <p:txBody>
          <a:bodyPr/>
          <a:lstStyle/>
          <a:p>
            <a:fld id="{D75C0C62-624B-4F66-B067-24DC9878E5F5}" type="slidenum">
              <a:rPr lang="de-DE" smtClean="0"/>
              <a:t>6</a:t>
            </a:fld>
            <a:endParaRPr lang="de-DE"/>
          </a:p>
        </p:txBody>
      </p:sp>
    </p:spTree>
    <p:extLst>
      <p:ext uri="{BB962C8B-B14F-4D97-AF65-F5344CB8AC3E}">
        <p14:creationId xmlns:p14="http://schemas.microsoft.com/office/powerpoint/2010/main" val="392756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Stattdessen möchten wir kurz einen Einblick in die QOL in Erfurt bzw. in die Idee von </a:t>
            </a:r>
            <a:r>
              <a:rPr lang="de-DE" dirty="0" err="1"/>
              <a:t>VideoLeb</a:t>
            </a:r>
            <a:r>
              <a:rPr lang="de-DE" dirty="0"/>
              <a:t> geben...</a:t>
            </a:r>
          </a:p>
          <a:p>
            <a:endParaRPr lang="de-DE" dirty="0"/>
          </a:p>
          <a:p>
            <a:r>
              <a:rPr lang="de-DE" dirty="0" err="1"/>
              <a:t>Videoleb</a:t>
            </a:r>
            <a:r>
              <a:rPr lang="de-DE" dirty="0"/>
              <a:t> wurde 2017 gestartet... </a:t>
            </a:r>
            <a:r>
              <a:rPr lang="de-DE" dirty="0" err="1"/>
              <a:t>Blabla</a:t>
            </a:r>
            <a:r>
              <a:rPr lang="de-DE" dirty="0"/>
              <a:t> </a:t>
            </a:r>
            <a:r>
              <a:rPr lang="de-DE" dirty="0" err="1"/>
              <a:t>bla</a:t>
            </a:r>
            <a:r>
              <a:rPr lang="de-DE" dirty="0"/>
              <a:t>...</a:t>
            </a:r>
          </a:p>
        </p:txBody>
      </p:sp>
      <p:sp>
        <p:nvSpPr>
          <p:cNvPr id="4" name="Foliennummernplatzhalter 3"/>
          <p:cNvSpPr>
            <a:spLocks noGrp="1"/>
          </p:cNvSpPr>
          <p:nvPr>
            <p:ph type="sldNum" sz="quarter" idx="5"/>
          </p:nvPr>
        </p:nvSpPr>
        <p:spPr/>
        <p:txBody>
          <a:bodyPr/>
          <a:lstStyle/>
          <a:p>
            <a:fld id="{D75C0C62-624B-4F66-B067-24DC9878E5F5}" type="slidenum">
              <a:rPr lang="de-DE" smtClean="0"/>
              <a:t>7</a:t>
            </a:fld>
            <a:endParaRPr lang="de-DE"/>
          </a:p>
        </p:txBody>
      </p:sp>
    </p:spTree>
    <p:extLst>
      <p:ext uri="{BB962C8B-B14F-4D97-AF65-F5344CB8AC3E}">
        <p14:creationId xmlns:p14="http://schemas.microsoft.com/office/powerpoint/2010/main" val="265172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Videos ermöglichen Ihnen, Kinder mit sonderpädagogischem Förderbedarf innerhalb unterschiedlicher inklusiver Unterrichts- und Lernsituationen zu beobachten. Im Gegensatz zu klassischen Videoaufnahmen können Sie hierbei unterschiedliche Beobachtungsperspektiven einnehmen und mittels eines VR-Headsets sogar virtuell an verschiedenen Unterrichtssituationen „teilnehmen“. Über vertiefende Beobachtungsaufträge, zusätzliche Materialien und Literaturverweise bekommen Sie einen umfassenden Einblick in die inklusive Unterrichtspraxis und haben die Möglichkeit, Ihre Beobachtungs- und Analysekompetenzen zu erweitern.</a:t>
            </a:r>
          </a:p>
        </p:txBody>
      </p:sp>
      <p:sp>
        <p:nvSpPr>
          <p:cNvPr id="4" name="Foliennummernplatzhalter 3"/>
          <p:cNvSpPr>
            <a:spLocks noGrp="1"/>
          </p:cNvSpPr>
          <p:nvPr>
            <p:ph type="sldNum" sz="quarter" idx="5"/>
          </p:nvPr>
        </p:nvSpPr>
        <p:spPr/>
        <p:txBody>
          <a:bodyPr/>
          <a:lstStyle/>
          <a:p>
            <a:fld id="{D75C0C62-624B-4F66-B067-24DC9878E5F5}" type="slidenum">
              <a:rPr lang="de-DE" smtClean="0"/>
              <a:t>9</a:t>
            </a:fld>
            <a:endParaRPr lang="de-DE"/>
          </a:p>
        </p:txBody>
      </p:sp>
    </p:spTree>
    <p:extLst>
      <p:ext uri="{BB962C8B-B14F-4D97-AF65-F5344CB8AC3E}">
        <p14:creationId xmlns:p14="http://schemas.microsoft.com/office/powerpoint/2010/main" val="243689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Aktuell über 50 Std. Material aus 9 Schulen -&gt; auch in anderen Kontexten (z.B. Mathedidaktik)...</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Falls spezifische Frage zu Plattform, nach dem Vortrag, da Plattform nicht im Mittelpunkt steht und bereits am Freitag ausgestellt wurde.</a:t>
            </a:r>
          </a:p>
          <a:p>
            <a:endParaRPr lang="de-DE" dirty="0"/>
          </a:p>
        </p:txBody>
      </p:sp>
      <p:sp>
        <p:nvSpPr>
          <p:cNvPr id="4" name="Foliennummernplatzhalter 3"/>
          <p:cNvSpPr>
            <a:spLocks noGrp="1"/>
          </p:cNvSpPr>
          <p:nvPr>
            <p:ph type="sldNum" sz="quarter" idx="5"/>
          </p:nvPr>
        </p:nvSpPr>
        <p:spPr/>
        <p:txBody>
          <a:bodyPr/>
          <a:lstStyle/>
          <a:p>
            <a:fld id="{D75C0C62-624B-4F66-B067-24DC9878E5F5}" type="slidenum">
              <a:rPr lang="de-DE" smtClean="0"/>
              <a:t>10</a:t>
            </a:fld>
            <a:endParaRPr lang="de-DE"/>
          </a:p>
        </p:txBody>
      </p:sp>
    </p:spTree>
    <p:extLst>
      <p:ext uri="{BB962C8B-B14F-4D97-AF65-F5344CB8AC3E}">
        <p14:creationId xmlns:p14="http://schemas.microsoft.com/office/powerpoint/2010/main" val="156732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bereits zahlreiche (videobasierte) Lernplattform. Wozu dann noch eine?!</a:t>
            </a:r>
          </a:p>
        </p:txBody>
      </p:sp>
      <p:sp>
        <p:nvSpPr>
          <p:cNvPr id="4" name="Foliennummernplatzhalter 3"/>
          <p:cNvSpPr>
            <a:spLocks noGrp="1"/>
          </p:cNvSpPr>
          <p:nvPr>
            <p:ph type="sldNum" sz="quarter" idx="5"/>
          </p:nvPr>
        </p:nvSpPr>
        <p:spPr/>
        <p:txBody>
          <a:bodyPr/>
          <a:lstStyle/>
          <a:p>
            <a:fld id="{D75C0C62-624B-4F66-B067-24DC9878E5F5}" type="slidenum">
              <a:rPr lang="de-DE" smtClean="0"/>
              <a:t>11</a:t>
            </a:fld>
            <a:endParaRPr lang="de-DE"/>
          </a:p>
        </p:txBody>
      </p:sp>
    </p:spTree>
    <p:extLst>
      <p:ext uri="{BB962C8B-B14F-4D97-AF65-F5344CB8AC3E}">
        <p14:creationId xmlns:p14="http://schemas.microsoft.com/office/powerpoint/2010/main" val="333639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30.03.2019</a:t>
            </a:r>
          </a:p>
        </p:txBody>
      </p:sp>
      <p:sp>
        <p:nvSpPr>
          <p:cNvPr id="5" name="Fußzeilenplatzhalter 4"/>
          <p:cNvSpPr>
            <a:spLocks noGrp="1"/>
          </p:cNvSpPr>
          <p:nvPr>
            <p:ph type="ftr" sz="quarter" idx="11"/>
          </p:nvPr>
        </p:nvSpPr>
        <p:spPr/>
        <p:txBody>
          <a:bodyPr/>
          <a:lstStyle/>
          <a:p>
            <a:r>
              <a:rPr lang="de-DE"/>
              <a:t>CeLeB-Frühjahrstagung „Videografie in der Lehrer_innenbildung“</a:t>
            </a:r>
          </a:p>
        </p:txBody>
      </p:sp>
      <p:sp>
        <p:nvSpPr>
          <p:cNvPr id="6" name="Foliennummernplatzhalter 5"/>
          <p:cNvSpPr>
            <a:spLocks noGrp="1"/>
          </p:cNvSpPr>
          <p:nvPr>
            <p:ph type="sldNum" sz="quarter" idx="12"/>
          </p:nvPr>
        </p:nvSpPr>
        <p:spPr/>
        <p:txBody>
          <a:bodyPr/>
          <a:lstStyle/>
          <a:p>
            <a:fld id="{7F4765E1-CF54-4C1A-B9C9-67A55A34CEB5}" type="slidenum">
              <a:rPr lang="de-DE" smtClean="0"/>
              <a:t>‹Nr.›</a:t>
            </a:fld>
            <a:endParaRPr lang="de-DE"/>
          </a:p>
        </p:txBody>
      </p:sp>
    </p:spTree>
    <p:extLst>
      <p:ext uri="{BB962C8B-B14F-4D97-AF65-F5344CB8AC3E}">
        <p14:creationId xmlns:p14="http://schemas.microsoft.com/office/powerpoint/2010/main" val="197622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5">
                    <a:lumMod val="75000"/>
                  </a:schemeClr>
                </a:solidFill>
              </a:defRPr>
            </a:lvl1pPr>
          </a:lstStyle>
          <a:p>
            <a:r>
              <a:rPr lang="de-DE" dirty="0"/>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30.03.2019</a:t>
            </a:r>
          </a:p>
        </p:txBody>
      </p:sp>
      <p:sp>
        <p:nvSpPr>
          <p:cNvPr id="5" name="Fußzeilenplatzhalter 4"/>
          <p:cNvSpPr>
            <a:spLocks noGrp="1"/>
          </p:cNvSpPr>
          <p:nvPr>
            <p:ph type="ftr" sz="quarter" idx="11"/>
          </p:nvPr>
        </p:nvSpPr>
        <p:spPr/>
        <p:txBody>
          <a:bodyPr/>
          <a:lstStyle/>
          <a:p>
            <a:r>
              <a:rPr lang="de-DE"/>
              <a:t>CeLeB-Frühjahrstagung „Videografie in der Lehrer_innenbildung“</a:t>
            </a:r>
          </a:p>
        </p:txBody>
      </p:sp>
      <p:sp>
        <p:nvSpPr>
          <p:cNvPr id="6" name="Foliennummernplatzhalter 5"/>
          <p:cNvSpPr>
            <a:spLocks noGrp="1"/>
          </p:cNvSpPr>
          <p:nvPr>
            <p:ph type="sldNum" sz="quarter" idx="12"/>
          </p:nvPr>
        </p:nvSpPr>
        <p:spPr/>
        <p:txBody>
          <a:bodyPr/>
          <a:lstStyle/>
          <a:p>
            <a:fld id="{7F4765E1-CF54-4C1A-B9C9-67A55A34CEB5}" type="slidenum">
              <a:rPr lang="de-DE" smtClean="0"/>
              <a:t>‹Nr.›</a:t>
            </a:fld>
            <a:endParaRPr lang="de-DE"/>
          </a:p>
        </p:txBody>
      </p:sp>
    </p:spTree>
    <p:extLst>
      <p:ext uri="{BB962C8B-B14F-4D97-AF65-F5344CB8AC3E}">
        <p14:creationId xmlns:p14="http://schemas.microsoft.com/office/powerpoint/2010/main" val="375478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30.03.2019</a:t>
            </a:r>
          </a:p>
        </p:txBody>
      </p:sp>
      <p:sp>
        <p:nvSpPr>
          <p:cNvPr id="5" name="Fußzeilenplatzhalter 4"/>
          <p:cNvSpPr>
            <a:spLocks noGrp="1"/>
          </p:cNvSpPr>
          <p:nvPr>
            <p:ph type="ftr" sz="quarter" idx="11"/>
          </p:nvPr>
        </p:nvSpPr>
        <p:spPr/>
        <p:txBody>
          <a:bodyPr/>
          <a:lstStyle/>
          <a:p>
            <a:r>
              <a:rPr lang="de-DE"/>
              <a:t>CeLeB-Frühjahrstagung „Videografie in der Lehrer_innenbildung“</a:t>
            </a:r>
          </a:p>
        </p:txBody>
      </p:sp>
      <p:sp>
        <p:nvSpPr>
          <p:cNvPr id="6" name="Foliennummernplatzhalter 5"/>
          <p:cNvSpPr>
            <a:spLocks noGrp="1"/>
          </p:cNvSpPr>
          <p:nvPr>
            <p:ph type="sldNum" sz="quarter" idx="12"/>
          </p:nvPr>
        </p:nvSpPr>
        <p:spPr/>
        <p:txBody>
          <a:bodyPr/>
          <a:lstStyle/>
          <a:p>
            <a:fld id="{7F4765E1-CF54-4C1A-B9C9-67A55A34CEB5}" type="slidenum">
              <a:rPr lang="de-DE" smtClean="0"/>
              <a:t>‹Nr.›</a:t>
            </a:fld>
            <a:endParaRPr lang="de-DE"/>
          </a:p>
        </p:txBody>
      </p:sp>
    </p:spTree>
    <p:extLst>
      <p:ext uri="{BB962C8B-B14F-4D97-AF65-F5344CB8AC3E}">
        <p14:creationId xmlns:p14="http://schemas.microsoft.com/office/powerpoint/2010/main" val="172685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lvl1pPr>
              <a:defRPr>
                <a:solidFill>
                  <a:schemeClr val="accent5">
                    <a:lumMod val="75000"/>
                  </a:schemeClr>
                </a:solidFill>
                <a:latin typeface="+mj-lt"/>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3427937" y="6356350"/>
            <a:ext cx="1203960" cy="387373"/>
          </a:xfrm>
        </p:spPr>
        <p:txBody>
          <a:bodyPr/>
          <a:lstStyle>
            <a:lvl1pPr>
              <a:defRPr>
                <a:latin typeface="+mj-lt"/>
              </a:defRPr>
            </a:lvl1pPr>
          </a:lstStyle>
          <a:p>
            <a:r>
              <a:rPr lang="de-DE" dirty="0" smtClean="0"/>
              <a:t>23.05.2019</a:t>
            </a:r>
            <a:endParaRPr lang="de-DE" dirty="0"/>
          </a:p>
        </p:txBody>
      </p:sp>
      <p:sp>
        <p:nvSpPr>
          <p:cNvPr id="5" name="Fußzeilenplatzhalter 4"/>
          <p:cNvSpPr>
            <a:spLocks noGrp="1"/>
          </p:cNvSpPr>
          <p:nvPr>
            <p:ph type="ftr" sz="quarter" idx="11"/>
          </p:nvPr>
        </p:nvSpPr>
        <p:spPr>
          <a:xfrm>
            <a:off x="4770120" y="6356350"/>
            <a:ext cx="4205177" cy="365125"/>
          </a:xfrm>
        </p:spPr>
        <p:txBody>
          <a:bodyPr/>
          <a:lstStyle>
            <a:lvl1pPr>
              <a:defRPr b="0" u="none">
                <a:solidFill>
                  <a:schemeClr val="bg1">
                    <a:lumMod val="65000"/>
                  </a:schemeClr>
                </a:solidFill>
              </a:defRPr>
            </a:lvl1pPr>
          </a:lstStyle>
          <a:p>
            <a:r>
              <a:rPr lang="de-DE" dirty="0" smtClean="0"/>
              <a:t>Perspektive Lehrkraft – neue Wege im Lehramtsstudium</a:t>
            </a:r>
            <a:endParaRPr lang="de-DE" dirty="0"/>
          </a:p>
        </p:txBody>
      </p:sp>
      <p:sp>
        <p:nvSpPr>
          <p:cNvPr id="6" name="Foliennummernplatzhalter 5"/>
          <p:cNvSpPr>
            <a:spLocks noGrp="1"/>
          </p:cNvSpPr>
          <p:nvPr>
            <p:ph type="sldNum" sz="quarter" idx="12"/>
          </p:nvPr>
        </p:nvSpPr>
        <p:spPr>
          <a:xfrm>
            <a:off x="9113520" y="6356350"/>
            <a:ext cx="2743200" cy="365125"/>
          </a:xfrm>
        </p:spPr>
        <p:txBody>
          <a:bodyPr/>
          <a:lstStyle>
            <a:lvl1pPr>
              <a:defRPr>
                <a:latin typeface="+mj-lt"/>
              </a:defRPr>
            </a:lvl1pPr>
          </a:lstStyle>
          <a:p>
            <a:r>
              <a:rPr lang="de-DE" dirty="0" err="1"/>
              <a:t>Windscheid</a:t>
            </a:r>
            <a:r>
              <a:rPr lang="de-DE" dirty="0"/>
              <a:t> et al.: Digitale Hospitanz</a:t>
            </a:r>
          </a:p>
        </p:txBody>
      </p:sp>
      <p:pic>
        <p:nvPicPr>
          <p:cNvPr id="9" name="Grafik 8">
            <a:extLst>
              <a:ext uri="{FF2B5EF4-FFF2-40B4-BE49-F238E27FC236}">
                <a16:creationId xmlns:a16="http://schemas.microsoft.com/office/drawing/2014/main" id="{BC8D1F64-6D4E-904E-A1B9-78E6FEAFC6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0" name="Grafik 9">
            <a:extLst>
              <a:ext uri="{FF2B5EF4-FFF2-40B4-BE49-F238E27FC236}">
                <a16:creationId xmlns:a16="http://schemas.microsoft.com/office/drawing/2014/main" id="{7BE4C324-7867-2D40-B304-3BAE54A998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386676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lvl1pPr>
              <a:defRPr>
                <a:latin typeface="+mj-lt"/>
              </a:defRPr>
            </a:lvl1pPr>
          </a:lstStyle>
          <a:p>
            <a:r>
              <a:rPr lang="de-DE"/>
              <a:t>30.03.2019</a:t>
            </a:r>
          </a:p>
        </p:txBody>
      </p:sp>
      <p:sp>
        <p:nvSpPr>
          <p:cNvPr id="5" name="Fußzeilenplatzhalter 4"/>
          <p:cNvSpPr>
            <a:spLocks noGrp="1"/>
          </p:cNvSpPr>
          <p:nvPr>
            <p:ph type="ftr" sz="quarter" idx="11"/>
          </p:nvPr>
        </p:nvSpPr>
        <p:spPr/>
        <p:txBody>
          <a:bodyPr/>
          <a:lstStyle>
            <a:lvl1pPr>
              <a:defRPr>
                <a:latin typeface="+mj-lt"/>
              </a:defRPr>
            </a:lvl1pPr>
          </a:lstStyle>
          <a:p>
            <a:r>
              <a:rPr lang="de-DE"/>
              <a:t>CeLeB-Frühjahrstagung „Videografie in der Lehrer_innenbildung“</a:t>
            </a:r>
          </a:p>
        </p:txBody>
      </p:sp>
      <p:sp>
        <p:nvSpPr>
          <p:cNvPr id="6" name="Foliennummernplatzhalter 5"/>
          <p:cNvSpPr>
            <a:spLocks noGrp="1"/>
          </p:cNvSpPr>
          <p:nvPr>
            <p:ph type="sldNum" sz="quarter" idx="12"/>
          </p:nvPr>
        </p:nvSpPr>
        <p:spPr/>
        <p:txBody>
          <a:bodyPr/>
          <a:lstStyle>
            <a:lvl1pPr>
              <a:defRPr>
                <a:latin typeface="+mj-lt"/>
              </a:defRPr>
            </a:lvl1pPr>
          </a:lstStyle>
          <a:p>
            <a:fld id="{7F4765E1-CF54-4C1A-B9C9-67A55A34CEB5}" type="slidenum">
              <a:rPr lang="de-DE" smtClean="0"/>
              <a:pPr/>
              <a:t>‹Nr.›</a:t>
            </a:fld>
            <a:endParaRPr lang="de-DE"/>
          </a:p>
        </p:txBody>
      </p:sp>
    </p:spTree>
    <p:extLst>
      <p:ext uri="{BB962C8B-B14F-4D97-AF65-F5344CB8AC3E}">
        <p14:creationId xmlns:p14="http://schemas.microsoft.com/office/powerpoint/2010/main" val="330534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825625"/>
            <a:ext cx="5181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p:nvPr>
        </p:nvSpPr>
        <p:spPr>
          <a:xfrm>
            <a:off x="838200" y="365125"/>
            <a:ext cx="8805530" cy="1325563"/>
          </a:xfrm>
        </p:spPr>
        <p:txBody>
          <a:bodyPr/>
          <a:lstStyle>
            <a:lvl1pPr>
              <a:defRPr>
                <a:solidFill>
                  <a:schemeClr val="accent5">
                    <a:lumMod val="75000"/>
                  </a:schemeClr>
                </a:solidFill>
              </a:defRPr>
            </a:lvl1pPr>
          </a:lstStyle>
          <a:p>
            <a:r>
              <a:rPr lang="de-DE" dirty="0"/>
              <a:t>Titelmasterformat durch Klicken bearbeiten</a:t>
            </a:r>
          </a:p>
        </p:txBody>
      </p:sp>
      <p:sp>
        <p:nvSpPr>
          <p:cNvPr id="14" name="Datumsplatzhalter 3">
            <a:extLst>
              <a:ext uri="{FF2B5EF4-FFF2-40B4-BE49-F238E27FC236}">
                <a16:creationId xmlns:a16="http://schemas.microsoft.com/office/drawing/2014/main" id="{CBA5100A-384C-AA49-8B34-E7DE84A2E916}"/>
              </a:ext>
            </a:extLst>
          </p:cNvPr>
          <p:cNvSpPr>
            <a:spLocks noGrp="1"/>
          </p:cNvSpPr>
          <p:nvPr>
            <p:ph type="dt" sz="half" idx="10"/>
          </p:nvPr>
        </p:nvSpPr>
        <p:spPr>
          <a:xfrm>
            <a:off x="3427937" y="6356350"/>
            <a:ext cx="1203960" cy="387373"/>
          </a:xfrm>
        </p:spPr>
        <p:txBody>
          <a:bodyPr/>
          <a:lstStyle>
            <a:lvl1pPr>
              <a:defRPr>
                <a:latin typeface="+mj-lt"/>
              </a:defRPr>
            </a:lvl1pPr>
          </a:lstStyle>
          <a:p>
            <a:r>
              <a:rPr lang="de-DE"/>
              <a:t>30.03.2019</a:t>
            </a:r>
            <a:endParaRPr lang="de-DE" dirty="0"/>
          </a:p>
        </p:txBody>
      </p:sp>
      <p:sp>
        <p:nvSpPr>
          <p:cNvPr id="15" name="Fußzeilenplatzhalter 4">
            <a:extLst>
              <a:ext uri="{FF2B5EF4-FFF2-40B4-BE49-F238E27FC236}">
                <a16:creationId xmlns:a16="http://schemas.microsoft.com/office/drawing/2014/main" id="{2A1FE91C-D574-6442-9EB2-622BA988DBFA}"/>
              </a:ext>
            </a:extLst>
          </p:cNvPr>
          <p:cNvSpPr>
            <a:spLocks noGrp="1"/>
          </p:cNvSpPr>
          <p:nvPr>
            <p:ph type="ftr" sz="quarter" idx="11"/>
          </p:nvPr>
        </p:nvSpPr>
        <p:spPr>
          <a:xfrm>
            <a:off x="4770120" y="6356350"/>
            <a:ext cx="4205177" cy="365125"/>
          </a:xfrm>
        </p:spPr>
        <p:txBody>
          <a:bodyPr/>
          <a:lstStyle>
            <a:lvl1pPr>
              <a:defRPr>
                <a:latin typeface="+mj-lt"/>
              </a:defRPr>
            </a:lvl1pPr>
          </a:lstStyle>
          <a:p>
            <a:r>
              <a:rPr lang="de-DE" altLang="de-DE">
                <a:cs typeface="Calibri Light" panose="020F0302020204030204" pitchFamily="34" charset="0"/>
              </a:rPr>
              <a:t>CeLeB-Frühjahrstagung „Videografie in der Lehrer_innenbildung“</a:t>
            </a:r>
            <a:endParaRPr lang="de-DE" dirty="0"/>
          </a:p>
        </p:txBody>
      </p:sp>
      <p:sp>
        <p:nvSpPr>
          <p:cNvPr id="16" name="Foliennummernplatzhalter 5">
            <a:extLst>
              <a:ext uri="{FF2B5EF4-FFF2-40B4-BE49-F238E27FC236}">
                <a16:creationId xmlns:a16="http://schemas.microsoft.com/office/drawing/2014/main" id="{50B4E5BA-3427-054D-BE1A-D7AD05AD8E3B}"/>
              </a:ext>
            </a:extLst>
          </p:cNvPr>
          <p:cNvSpPr>
            <a:spLocks noGrp="1"/>
          </p:cNvSpPr>
          <p:nvPr>
            <p:ph type="sldNum" sz="quarter" idx="12"/>
          </p:nvPr>
        </p:nvSpPr>
        <p:spPr>
          <a:xfrm>
            <a:off x="9113520" y="6356350"/>
            <a:ext cx="2743200" cy="365125"/>
          </a:xfrm>
        </p:spPr>
        <p:txBody>
          <a:bodyPr/>
          <a:lstStyle>
            <a:lvl1pPr>
              <a:defRPr>
                <a:latin typeface="+mj-lt"/>
              </a:defRPr>
            </a:lvl1pPr>
          </a:lstStyle>
          <a:p>
            <a:r>
              <a:rPr lang="de-DE"/>
              <a:t>Windscheid et al.: Digitale Hospitanz</a:t>
            </a:r>
            <a:endParaRPr lang="de-DE" dirty="0"/>
          </a:p>
        </p:txBody>
      </p:sp>
      <p:pic>
        <p:nvPicPr>
          <p:cNvPr id="17" name="Grafik 16">
            <a:extLst>
              <a:ext uri="{FF2B5EF4-FFF2-40B4-BE49-F238E27FC236}">
                <a16:creationId xmlns:a16="http://schemas.microsoft.com/office/drawing/2014/main" id="{D1690FF3-86CE-274B-B299-787742FF5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8" name="Grafik 17">
            <a:extLst>
              <a:ext uri="{FF2B5EF4-FFF2-40B4-BE49-F238E27FC236}">
                <a16:creationId xmlns:a16="http://schemas.microsoft.com/office/drawing/2014/main" id="{8EEA23F4-EED2-6E4F-9361-D5132057B8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332511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Titel 1"/>
          <p:cNvSpPr>
            <a:spLocks noGrp="1"/>
          </p:cNvSpPr>
          <p:nvPr>
            <p:ph type="title"/>
          </p:nvPr>
        </p:nvSpPr>
        <p:spPr>
          <a:xfrm>
            <a:off x="838200" y="365125"/>
            <a:ext cx="8805530" cy="1325563"/>
          </a:xfrm>
        </p:spPr>
        <p:txBody>
          <a:bodyPr/>
          <a:lstStyle>
            <a:lvl1pPr>
              <a:defRPr>
                <a:solidFill>
                  <a:schemeClr val="accent5">
                    <a:lumMod val="75000"/>
                  </a:schemeClr>
                </a:solidFill>
              </a:defRPr>
            </a:lvl1pPr>
          </a:lstStyle>
          <a:p>
            <a:r>
              <a:rPr lang="de-DE" dirty="0"/>
              <a:t>Titelmasterformat durch Klicken bearbeiten</a:t>
            </a:r>
          </a:p>
        </p:txBody>
      </p:sp>
      <p:sp>
        <p:nvSpPr>
          <p:cNvPr id="16" name="Datumsplatzhalter 3">
            <a:extLst>
              <a:ext uri="{FF2B5EF4-FFF2-40B4-BE49-F238E27FC236}">
                <a16:creationId xmlns:a16="http://schemas.microsoft.com/office/drawing/2014/main" id="{A8D020F6-F183-F541-83D3-C27D22D3816E}"/>
              </a:ext>
            </a:extLst>
          </p:cNvPr>
          <p:cNvSpPr>
            <a:spLocks noGrp="1"/>
          </p:cNvSpPr>
          <p:nvPr>
            <p:ph type="dt" sz="half" idx="10"/>
          </p:nvPr>
        </p:nvSpPr>
        <p:spPr>
          <a:xfrm>
            <a:off x="3427937" y="6356350"/>
            <a:ext cx="1203960" cy="387373"/>
          </a:xfrm>
        </p:spPr>
        <p:txBody>
          <a:bodyPr/>
          <a:lstStyle>
            <a:lvl1pPr>
              <a:defRPr>
                <a:latin typeface="+mj-lt"/>
              </a:defRPr>
            </a:lvl1pPr>
          </a:lstStyle>
          <a:p>
            <a:r>
              <a:rPr lang="de-DE"/>
              <a:t>30.03.2019</a:t>
            </a:r>
            <a:endParaRPr lang="de-DE" dirty="0"/>
          </a:p>
        </p:txBody>
      </p:sp>
      <p:sp>
        <p:nvSpPr>
          <p:cNvPr id="17" name="Fußzeilenplatzhalter 4">
            <a:extLst>
              <a:ext uri="{FF2B5EF4-FFF2-40B4-BE49-F238E27FC236}">
                <a16:creationId xmlns:a16="http://schemas.microsoft.com/office/drawing/2014/main" id="{E6BC1DCB-0A5D-A24F-825F-1BF7A6D780E0}"/>
              </a:ext>
            </a:extLst>
          </p:cNvPr>
          <p:cNvSpPr>
            <a:spLocks noGrp="1"/>
          </p:cNvSpPr>
          <p:nvPr>
            <p:ph type="ftr" sz="quarter" idx="11"/>
          </p:nvPr>
        </p:nvSpPr>
        <p:spPr>
          <a:xfrm>
            <a:off x="4770120" y="6356350"/>
            <a:ext cx="4205177" cy="365125"/>
          </a:xfrm>
        </p:spPr>
        <p:txBody>
          <a:bodyPr/>
          <a:lstStyle>
            <a:lvl1pPr>
              <a:defRPr>
                <a:latin typeface="+mj-lt"/>
              </a:defRPr>
            </a:lvl1pPr>
          </a:lstStyle>
          <a:p>
            <a:r>
              <a:rPr lang="de-DE" altLang="de-DE">
                <a:cs typeface="Calibri Light" panose="020F0302020204030204" pitchFamily="34" charset="0"/>
              </a:rPr>
              <a:t>CeLeB-Frühjahrstagung „Videografie in der Lehrer_innenbildung“</a:t>
            </a:r>
            <a:endParaRPr lang="de-DE" dirty="0"/>
          </a:p>
        </p:txBody>
      </p:sp>
      <p:sp>
        <p:nvSpPr>
          <p:cNvPr id="18" name="Foliennummernplatzhalter 5">
            <a:extLst>
              <a:ext uri="{FF2B5EF4-FFF2-40B4-BE49-F238E27FC236}">
                <a16:creationId xmlns:a16="http://schemas.microsoft.com/office/drawing/2014/main" id="{7E7520C2-18C7-714A-97A5-A9D0AE7CE1C5}"/>
              </a:ext>
            </a:extLst>
          </p:cNvPr>
          <p:cNvSpPr>
            <a:spLocks noGrp="1"/>
          </p:cNvSpPr>
          <p:nvPr>
            <p:ph type="sldNum" sz="quarter" idx="12"/>
          </p:nvPr>
        </p:nvSpPr>
        <p:spPr>
          <a:xfrm>
            <a:off x="9113520" y="6356350"/>
            <a:ext cx="2743200" cy="365125"/>
          </a:xfrm>
        </p:spPr>
        <p:txBody>
          <a:bodyPr/>
          <a:lstStyle>
            <a:lvl1pPr>
              <a:defRPr>
                <a:latin typeface="+mj-lt"/>
              </a:defRPr>
            </a:lvl1pPr>
          </a:lstStyle>
          <a:p>
            <a:r>
              <a:rPr lang="de-DE"/>
              <a:t>Windscheid et al.: Digitale Hospitanz</a:t>
            </a:r>
            <a:endParaRPr lang="de-DE" dirty="0"/>
          </a:p>
        </p:txBody>
      </p:sp>
      <p:pic>
        <p:nvPicPr>
          <p:cNvPr id="19" name="Grafik 18">
            <a:extLst>
              <a:ext uri="{FF2B5EF4-FFF2-40B4-BE49-F238E27FC236}">
                <a16:creationId xmlns:a16="http://schemas.microsoft.com/office/drawing/2014/main" id="{DF5FF7F2-ADC0-504E-93B8-EF6597D6ED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20" name="Grafik 19">
            <a:extLst>
              <a:ext uri="{FF2B5EF4-FFF2-40B4-BE49-F238E27FC236}">
                <a16:creationId xmlns:a16="http://schemas.microsoft.com/office/drawing/2014/main" id="{40AD0764-2224-6F41-950C-655373A962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251248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 1"/>
          <p:cNvSpPr>
            <a:spLocks noGrp="1"/>
          </p:cNvSpPr>
          <p:nvPr>
            <p:ph type="title"/>
          </p:nvPr>
        </p:nvSpPr>
        <p:spPr>
          <a:xfrm>
            <a:off x="838200" y="365125"/>
            <a:ext cx="8805530" cy="1325563"/>
          </a:xfrm>
        </p:spPr>
        <p:txBody>
          <a:bodyPr/>
          <a:lstStyle>
            <a:lvl1pPr>
              <a:defRPr>
                <a:solidFill>
                  <a:schemeClr val="accent5">
                    <a:lumMod val="75000"/>
                  </a:schemeClr>
                </a:solidFill>
              </a:defRPr>
            </a:lvl1pPr>
          </a:lstStyle>
          <a:p>
            <a:r>
              <a:rPr lang="de-DE" dirty="0"/>
              <a:t>Titelmasterformat durch Klicken bearbeiten</a:t>
            </a:r>
          </a:p>
        </p:txBody>
      </p:sp>
      <p:sp>
        <p:nvSpPr>
          <p:cNvPr id="12" name="Datumsplatzhalter 3">
            <a:extLst>
              <a:ext uri="{FF2B5EF4-FFF2-40B4-BE49-F238E27FC236}">
                <a16:creationId xmlns:a16="http://schemas.microsoft.com/office/drawing/2014/main" id="{B70308CF-F77C-F349-AF9F-E6CF45C83B9D}"/>
              </a:ext>
            </a:extLst>
          </p:cNvPr>
          <p:cNvSpPr>
            <a:spLocks noGrp="1"/>
          </p:cNvSpPr>
          <p:nvPr>
            <p:ph type="dt" sz="half" idx="10"/>
          </p:nvPr>
        </p:nvSpPr>
        <p:spPr>
          <a:xfrm>
            <a:off x="3427937" y="6356350"/>
            <a:ext cx="1203960" cy="387373"/>
          </a:xfrm>
        </p:spPr>
        <p:txBody>
          <a:bodyPr/>
          <a:lstStyle>
            <a:lvl1pPr>
              <a:defRPr>
                <a:latin typeface="+mj-lt"/>
              </a:defRPr>
            </a:lvl1pPr>
          </a:lstStyle>
          <a:p>
            <a:r>
              <a:rPr lang="de-DE"/>
              <a:t>30.03.2019</a:t>
            </a:r>
            <a:endParaRPr lang="de-DE" dirty="0"/>
          </a:p>
        </p:txBody>
      </p:sp>
      <p:sp>
        <p:nvSpPr>
          <p:cNvPr id="13" name="Fußzeilenplatzhalter 4">
            <a:extLst>
              <a:ext uri="{FF2B5EF4-FFF2-40B4-BE49-F238E27FC236}">
                <a16:creationId xmlns:a16="http://schemas.microsoft.com/office/drawing/2014/main" id="{3C3F5937-0151-CB48-88E5-CA0A1D09DB52}"/>
              </a:ext>
            </a:extLst>
          </p:cNvPr>
          <p:cNvSpPr>
            <a:spLocks noGrp="1"/>
          </p:cNvSpPr>
          <p:nvPr>
            <p:ph type="ftr" sz="quarter" idx="11"/>
          </p:nvPr>
        </p:nvSpPr>
        <p:spPr>
          <a:xfrm>
            <a:off x="4770120" y="6356350"/>
            <a:ext cx="4205177" cy="365125"/>
          </a:xfrm>
        </p:spPr>
        <p:txBody>
          <a:bodyPr/>
          <a:lstStyle>
            <a:lvl1pPr>
              <a:defRPr>
                <a:latin typeface="+mj-lt"/>
              </a:defRPr>
            </a:lvl1pPr>
          </a:lstStyle>
          <a:p>
            <a:r>
              <a:rPr lang="de-DE" altLang="de-DE">
                <a:cs typeface="Calibri Light" panose="020F0302020204030204" pitchFamily="34" charset="0"/>
              </a:rPr>
              <a:t>CeLeB-Frühjahrstagung „Videografie in der Lehrer_innenbildung“</a:t>
            </a:r>
            <a:endParaRPr lang="de-DE" dirty="0"/>
          </a:p>
        </p:txBody>
      </p:sp>
      <p:sp>
        <p:nvSpPr>
          <p:cNvPr id="14" name="Foliennummernplatzhalter 5">
            <a:extLst>
              <a:ext uri="{FF2B5EF4-FFF2-40B4-BE49-F238E27FC236}">
                <a16:creationId xmlns:a16="http://schemas.microsoft.com/office/drawing/2014/main" id="{BBC037CC-7E0B-3245-8276-9E3DA5BDB292}"/>
              </a:ext>
            </a:extLst>
          </p:cNvPr>
          <p:cNvSpPr>
            <a:spLocks noGrp="1"/>
          </p:cNvSpPr>
          <p:nvPr>
            <p:ph type="sldNum" sz="quarter" idx="12"/>
          </p:nvPr>
        </p:nvSpPr>
        <p:spPr>
          <a:xfrm>
            <a:off x="9113520" y="6356350"/>
            <a:ext cx="2743200" cy="365125"/>
          </a:xfrm>
        </p:spPr>
        <p:txBody>
          <a:bodyPr/>
          <a:lstStyle>
            <a:lvl1pPr>
              <a:defRPr>
                <a:latin typeface="+mj-lt"/>
              </a:defRPr>
            </a:lvl1pPr>
          </a:lstStyle>
          <a:p>
            <a:r>
              <a:rPr lang="de-DE"/>
              <a:t>Windscheid et al.: Digitale Hospitanz</a:t>
            </a:r>
            <a:endParaRPr lang="de-DE" dirty="0"/>
          </a:p>
        </p:txBody>
      </p:sp>
      <p:pic>
        <p:nvPicPr>
          <p:cNvPr id="15" name="Grafik 14">
            <a:extLst>
              <a:ext uri="{FF2B5EF4-FFF2-40B4-BE49-F238E27FC236}">
                <a16:creationId xmlns:a16="http://schemas.microsoft.com/office/drawing/2014/main" id="{8E8F4BF2-1C22-0F41-9B0A-6515C7D572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6" name="Grafik 15">
            <a:extLst>
              <a:ext uri="{FF2B5EF4-FFF2-40B4-BE49-F238E27FC236}">
                <a16:creationId xmlns:a16="http://schemas.microsoft.com/office/drawing/2014/main" id="{73673EC6-F3FE-EC49-8A73-6A08E373E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57115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1" name="Datumsplatzhalter 3">
            <a:extLst>
              <a:ext uri="{FF2B5EF4-FFF2-40B4-BE49-F238E27FC236}">
                <a16:creationId xmlns:a16="http://schemas.microsoft.com/office/drawing/2014/main" id="{70E3B06E-EE1B-F44A-A05E-B1678B7558B5}"/>
              </a:ext>
            </a:extLst>
          </p:cNvPr>
          <p:cNvSpPr>
            <a:spLocks noGrp="1"/>
          </p:cNvSpPr>
          <p:nvPr>
            <p:ph type="dt" sz="half" idx="10"/>
          </p:nvPr>
        </p:nvSpPr>
        <p:spPr>
          <a:xfrm>
            <a:off x="3427937" y="6356350"/>
            <a:ext cx="1203960" cy="387373"/>
          </a:xfrm>
        </p:spPr>
        <p:txBody>
          <a:bodyPr/>
          <a:lstStyle>
            <a:lvl1pPr>
              <a:defRPr>
                <a:latin typeface="+mj-lt"/>
              </a:defRPr>
            </a:lvl1pPr>
          </a:lstStyle>
          <a:p>
            <a:r>
              <a:rPr lang="de-DE"/>
              <a:t>30.03.2019</a:t>
            </a:r>
            <a:endParaRPr lang="de-DE" dirty="0"/>
          </a:p>
        </p:txBody>
      </p:sp>
      <p:sp>
        <p:nvSpPr>
          <p:cNvPr id="12" name="Fußzeilenplatzhalter 4">
            <a:extLst>
              <a:ext uri="{FF2B5EF4-FFF2-40B4-BE49-F238E27FC236}">
                <a16:creationId xmlns:a16="http://schemas.microsoft.com/office/drawing/2014/main" id="{522F0248-540F-0E4A-B10C-5360829FBB61}"/>
              </a:ext>
            </a:extLst>
          </p:cNvPr>
          <p:cNvSpPr>
            <a:spLocks noGrp="1"/>
          </p:cNvSpPr>
          <p:nvPr>
            <p:ph type="ftr" sz="quarter" idx="11"/>
          </p:nvPr>
        </p:nvSpPr>
        <p:spPr>
          <a:xfrm>
            <a:off x="4770120" y="6356350"/>
            <a:ext cx="4205177" cy="365125"/>
          </a:xfrm>
        </p:spPr>
        <p:txBody>
          <a:bodyPr/>
          <a:lstStyle>
            <a:lvl1pPr>
              <a:defRPr>
                <a:latin typeface="+mj-lt"/>
              </a:defRPr>
            </a:lvl1pPr>
          </a:lstStyle>
          <a:p>
            <a:r>
              <a:rPr lang="de-DE" altLang="de-DE">
                <a:cs typeface="Calibri Light" panose="020F0302020204030204" pitchFamily="34" charset="0"/>
              </a:rPr>
              <a:t>CeLeB-Frühjahrstagung „Videografie in der Lehrer_innenbildung“</a:t>
            </a:r>
            <a:endParaRPr lang="de-DE" dirty="0"/>
          </a:p>
        </p:txBody>
      </p:sp>
      <p:sp>
        <p:nvSpPr>
          <p:cNvPr id="13" name="Foliennummernplatzhalter 5">
            <a:extLst>
              <a:ext uri="{FF2B5EF4-FFF2-40B4-BE49-F238E27FC236}">
                <a16:creationId xmlns:a16="http://schemas.microsoft.com/office/drawing/2014/main" id="{76282EBE-B517-5443-A88D-2423C1652ECA}"/>
              </a:ext>
            </a:extLst>
          </p:cNvPr>
          <p:cNvSpPr>
            <a:spLocks noGrp="1"/>
          </p:cNvSpPr>
          <p:nvPr>
            <p:ph type="sldNum" sz="quarter" idx="12"/>
          </p:nvPr>
        </p:nvSpPr>
        <p:spPr>
          <a:xfrm>
            <a:off x="9113520" y="6356350"/>
            <a:ext cx="2743200" cy="365125"/>
          </a:xfrm>
        </p:spPr>
        <p:txBody>
          <a:bodyPr/>
          <a:lstStyle>
            <a:lvl1pPr>
              <a:defRPr>
                <a:latin typeface="+mj-lt"/>
              </a:defRPr>
            </a:lvl1pPr>
          </a:lstStyle>
          <a:p>
            <a:r>
              <a:rPr lang="de-DE"/>
              <a:t>Windscheid et al.: Digitale Hospitanz</a:t>
            </a:r>
            <a:endParaRPr lang="de-DE" dirty="0"/>
          </a:p>
        </p:txBody>
      </p:sp>
      <p:pic>
        <p:nvPicPr>
          <p:cNvPr id="14" name="Grafik 13">
            <a:extLst>
              <a:ext uri="{FF2B5EF4-FFF2-40B4-BE49-F238E27FC236}">
                <a16:creationId xmlns:a16="http://schemas.microsoft.com/office/drawing/2014/main" id="{73C7236D-AE96-4444-A29A-A9F7251873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5" name="Grafik 14">
            <a:extLst>
              <a:ext uri="{FF2B5EF4-FFF2-40B4-BE49-F238E27FC236}">
                <a16:creationId xmlns:a16="http://schemas.microsoft.com/office/drawing/2014/main" id="{9AC023B1-8BE0-2F49-B459-5A508B8E9A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256548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dirty="0"/>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4" name="Datumsplatzhalter 3">
            <a:extLst>
              <a:ext uri="{FF2B5EF4-FFF2-40B4-BE49-F238E27FC236}">
                <a16:creationId xmlns:a16="http://schemas.microsoft.com/office/drawing/2014/main" id="{9B7CA669-D5C8-F744-96A3-0635618ECBF7}"/>
              </a:ext>
            </a:extLst>
          </p:cNvPr>
          <p:cNvSpPr>
            <a:spLocks noGrp="1"/>
          </p:cNvSpPr>
          <p:nvPr>
            <p:ph type="dt" sz="half" idx="10"/>
          </p:nvPr>
        </p:nvSpPr>
        <p:spPr>
          <a:xfrm>
            <a:off x="3427937" y="6356350"/>
            <a:ext cx="1203960" cy="387373"/>
          </a:xfrm>
        </p:spPr>
        <p:txBody>
          <a:bodyPr/>
          <a:lstStyle>
            <a:lvl1pPr>
              <a:defRPr>
                <a:latin typeface="+mj-lt"/>
              </a:defRPr>
            </a:lvl1pPr>
          </a:lstStyle>
          <a:p>
            <a:r>
              <a:rPr lang="de-DE"/>
              <a:t>30.03.2019</a:t>
            </a:r>
            <a:endParaRPr lang="de-DE" dirty="0"/>
          </a:p>
        </p:txBody>
      </p:sp>
      <p:sp>
        <p:nvSpPr>
          <p:cNvPr id="15" name="Fußzeilenplatzhalter 4">
            <a:extLst>
              <a:ext uri="{FF2B5EF4-FFF2-40B4-BE49-F238E27FC236}">
                <a16:creationId xmlns:a16="http://schemas.microsoft.com/office/drawing/2014/main" id="{73542987-92DA-594D-9D92-79B6F9CF32EA}"/>
              </a:ext>
            </a:extLst>
          </p:cNvPr>
          <p:cNvSpPr>
            <a:spLocks noGrp="1"/>
          </p:cNvSpPr>
          <p:nvPr>
            <p:ph type="ftr" sz="quarter" idx="11"/>
          </p:nvPr>
        </p:nvSpPr>
        <p:spPr>
          <a:xfrm>
            <a:off x="4770120" y="6356350"/>
            <a:ext cx="4205177" cy="365125"/>
          </a:xfrm>
        </p:spPr>
        <p:txBody>
          <a:bodyPr/>
          <a:lstStyle>
            <a:lvl1pPr>
              <a:defRPr>
                <a:latin typeface="+mj-lt"/>
              </a:defRPr>
            </a:lvl1pPr>
          </a:lstStyle>
          <a:p>
            <a:r>
              <a:rPr lang="de-DE" altLang="de-DE">
                <a:cs typeface="Calibri Light" panose="020F0302020204030204" pitchFamily="34" charset="0"/>
              </a:rPr>
              <a:t>CeLeB-Frühjahrstagung „Videografie in der Lehrer_innenbildung“</a:t>
            </a:r>
            <a:endParaRPr lang="de-DE" dirty="0"/>
          </a:p>
        </p:txBody>
      </p:sp>
      <p:sp>
        <p:nvSpPr>
          <p:cNvPr id="16" name="Foliennummernplatzhalter 5">
            <a:extLst>
              <a:ext uri="{FF2B5EF4-FFF2-40B4-BE49-F238E27FC236}">
                <a16:creationId xmlns:a16="http://schemas.microsoft.com/office/drawing/2014/main" id="{A3D648F5-FD88-A74F-9928-87BF4DB1F780}"/>
              </a:ext>
            </a:extLst>
          </p:cNvPr>
          <p:cNvSpPr>
            <a:spLocks noGrp="1"/>
          </p:cNvSpPr>
          <p:nvPr>
            <p:ph type="sldNum" sz="quarter" idx="12"/>
          </p:nvPr>
        </p:nvSpPr>
        <p:spPr>
          <a:xfrm>
            <a:off x="9113520" y="6356350"/>
            <a:ext cx="2743200" cy="365125"/>
          </a:xfrm>
        </p:spPr>
        <p:txBody>
          <a:bodyPr/>
          <a:lstStyle>
            <a:lvl1pPr>
              <a:defRPr>
                <a:latin typeface="+mj-lt"/>
              </a:defRPr>
            </a:lvl1pPr>
          </a:lstStyle>
          <a:p>
            <a:r>
              <a:rPr lang="de-DE"/>
              <a:t>Windscheid et al.: Digitale Hospitanz</a:t>
            </a:r>
            <a:endParaRPr lang="de-DE" dirty="0"/>
          </a:p>
        </p:txBody>
      </p:sp>
      <p:pic>
        <p:nvPicPr>
          <p:cNvPr id="17" name="Grafik 16">
            <a:extLst>
              <a:ext uri="{FF2B5EF4-FFF2-40B4-BE49-F238E27FC236}">
                <a16:creationId xmlns:a16="http://schemas.microsoft.com/office/drawing/2014/main" id="{9D194010-8CEF-6546-826B-6CC1F0407B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8" name="Grafik 17">
            <a:extLst>
              <a:ext uri="{FF2B5EF4-FFF2-40B4-BE49-F238E27FC236}">
                <a16:creationId xmlns:a16="http://schemas.microsoft.com/office/drawing/2014/main" id="{8F50A0EF-CCB6-7143-9457-2F10958EE4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419818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atin typeface="+mj-lt"/>
              </a:defRPr>
            </a:lvl1pPr>
          </a:lstStyle>
          <a:p>
            <a:r>
              <a:rPr lang="de-DE" dirty="0"/>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8" name="Datumsplatzhalter 3">
            <a:extLst>
              <a:ext uri="{FF2B5EF4-FFF2-40B4-BE49-F238E27FC236}">
                <a16:creationId xmlns:a16="http://schemas.microsoft.com/office/drawing/2014/main" id="{9289563E-DC02-4D45-B435-1B8A96FFF720}"/>
              </a:ext>
            </a:extLst>
          </p:cNvPr>
          <p:cNvSpPr>
            <a:spLocks noGrp="1"/>
          </p:cNvSpPr>
          <p:nvPr>
            <p:ph type="dt" sz="half" idx="10"/>
          </p:nvPr>
        </p:nvSpPr>
        <p:spPr>
          <a:xfrm>
            <a:off x="3427937" y="6356350"/>
            <a:ext cx="1203960" cy="387373"/>
          </a:xfrm>
        </p:spPr>
        <p:txBody>
          <a:bodyPr/>
          <a:lstStyle/>
          <a:p>
            <a:r>
              <a:rPr lang="de-DE"/>
              <a:t>30.03.2019</a:t>
            </a:r>
            <a:endParaRPr lang="de-DE" dirty="0"/>
          </a:p>
        </p:txBody>
      </p:sp>
      <p:sp>
        <p:nvSpPr>
          <p:cNvPr id="9" name="Fußzeilenplatzhalter 4">
            <a:extLst>
              <a:ext uri="{FF2B5EF4-FFF2-40B4-BE49-F238E27FC236}">
                <a16:creationId xmlns:a16="http://schemas.microsoft.com/office/drawing/2014/main" id="{FF0FBC16-D56E-5040-85CC-BBD1739C9AD2}"/>
              </a:ext>
            </a:extLst>
          </p:cNvPr>
          <p:cNvSpPr>
            <a:spLocks noGrp="1"/>
          </p:cNvSpPr>
          <p:nvPr>
            <p:ph type="ftr" sz="quarter" idx="11"/>
          </p:nvPr>
        </p:nvSpPr>
        <p:spPr>
          <a:xfrm>
            <a:off x="4770120" y="6356350"/>
            <a:ext cx="4205177" cy="365125"/>
          </a:xfrm>
        </p:spPr>
        <p:txBody>
          <a:bodyPr/>
          <a:lstStyle/>
          <a:p>
            <a:r>
              <a:rPr lang="de-DE" altLang="de-DE" dirty="0" err="1">
                <a:latin typeface="Calibri Light" panose="020F0302020204030204" pitchFamily="34" charset="0"/>
                <a:cs typeface="Calibri Light" panose="020F0302020204030204" pitchFamily="34" charset="0"/>
              </a:rPr>
              <a:t>CeLeB</a:t>
            </a:r>
            <a:r>
              <a:rPr lang="de-DE" altLang="de-DE" dirty="0">
                <a:latin typeface="Calibri Light" panose="020F0302020204030204" pitchFamily="34" charset="0"/>
                <a:cs typeface="Calibri Light" panose="020F0302020204030204" pitchFamily="34" charset="0"/>
              </a:rPr>
              <a:t>-Frühjahrstagung „Videografie in der </a:t>
            </a:r>
            <a:r>
              <a:rPr lang="de-DE" altLang="de-DE" dirty="0" err="1">
                <a:latin typeface="Calibri Light" panose="020F0302020204030204" pitchFamily="34" charset="0"/>
                <a:cs typeface="Calibri Light" panose="020F0302020204030204" pitchFamily="34" charset="0"/>
              </a:rPr>
              <a:t>Lehrer_innenbildung</a:t>
            </a:r>
            <a:r>
              <a:rPr lang="de-DE" altLang="de-DE" dirty="0">
                <a:latin typeface="Calibri Light" panose="020F0302020204030204" pitchFamily="34" charset="0"/>
                <a:cs typeface="Calibri Light" panose="020F0302020204030204" pitchFamily="34" charset="0"/>
              </a:rPr>
              <a:t>“</a:t>
            </a:r>
            <a:endParaRPr lang="de-DE" dirty="0"/>
          </a:p>
        </p:txBody>
      </p:sp>
      <p:sp>
        <p:nvSpPr>
          <p:cNvPr id="10" name="Foliennummernplatzhalter 5">
            <a:extLst>
              <a:ext uri="{FF2B5EF4-FFF2-40B4-BE49-F238E27FC236}">
                <a16:creationId xmlns:a16="http://schemas.microsoft.com/office/drawing/2014/main" id="{9C5D3216-08C4-E64A-813E-825B2E5B63DE}"/>
              </a:ext>
            </a:extLst>
          </p:cNvPr>
          <p:cNvSpPr>
            <a:spLocks noGrp="1"/>
          </p:cNvSpPr>
          <p:nvPr>
            <p:ph type="sldNum" sz="quarter" idx="12"/>
          </p:nvPr>
        </p:nvSpPr>
        <p:spPr>
          <a:xfrm>
            <a:off x="9113520" y="6356350"/>
            <a:ext cx="2743200" cy="365125"/>
          </a:xfrm>
        </p:spPr>
        <p:txBody>
          <a:bodyPr/>
          <a:lstStyle>
            <a:lvl1pPr>
              <a:defRPr/>
            </a:lvl1pPr>
          </a:lstStyle>
          <a:p>
            <a:r>
              <a:rPr lang="de-DE" dirty="0" err="1"/>
              <a:t>Windscheid</a:t>
            </a:r>
            <a:r>
              <a:rPr lang="de-DE" dirty="0"/>
              <a:t> et al.: Digitale Hospitanz</a:t>
            </a:r>
          </a:p>
        </p:txBody>
      </p:sp>
      <p:pic>
        <p:nvPicPr>
          <p:cNvPr id="11" name="Grafik 10">
            <a:extLst>
              <a:ext uri="{FF2B5EF4-FFF2-40B4-BE49-F238E27FC236}">
                <a16:creationId xmlns:a16="http://schemas.microsoft.com/office/drawing/2014/main" id="{A3BAA097-DE5D-1044-BAA2-494806AAA5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480" y="6356350"/>
            <a:ext cx="875043" cy="293476"/>
          </a:xfrm>
          <a:prstGeom prst="rect">
            <a:avLst/>
          </a:prstGeom>
        </p:spPr>
      </p:pic>
      <p:pic>
        <p:nvPicPr>
          <p:cNvPr id="12" name="Grafik 11">
            <a:extLst>
              <a:ext uri="{FF2B5EF4-FFF2-40B4-BE49-F238E27FC236}">
                <a16:creationId xmlns:a16="http://schemas.microsoft.com/office/drawing/2014/main" id="{2E23253A-87C4-364E-A9BA-E7A4464B1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634" y="6353856"/>
            <a:ext cx="781139" cy="345417"/>
          </a:xfrm>
          <a:prstGeom prst="rect">
            <a:avLst/>
          </a:prstGeom>
        </p:spPr>
      </p:pic>
    </p:spTree>
    <p:extLst>
      <p:ext uri="{BB962C8B-B14F-4D97-AF65-F5344CB8AC3E}">
        <p14:creationId xmlns:p14="http://schemas.microsoft.com/office/powerpoint/2010/main" val="217869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30.03.2019</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CeLeB-Frühjahrstagung „Videografie in der Lehrer_innenbildung“</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765E1-CF54-4C1A-B9C9-67A55A34CEB5}" type="slidenum">
              <a:rPr lang="de-DE" smtClean="0"/>
              <a:t>‹Nr.›</a:t>
            </a:fld>
            <a:endParaRPr lang="de-DE"/>
          </a:p>
        </p:txBody>
      </p:sp>
    </p:spTree>
    <p:extLst>
      <p:ext uri="{BB962C8B-B14F-4D97-AF65-F5344CB8AC3E}">
        <p14:creationId xmlns:p14="http://schemas.microsoft.com/office/powerpoint/2010/main" val="299476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 Id="rId9"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svg"/><Relationship Id="rId7" Type="http://schemas.openxmlformats.org/officeDocument/2006/relationships/image" Target="../media/image36.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0.svg"/><Relationship Id="rId4" Type="http://schemas.openxmlformats.org/officeDocument/2006/relationships/image" Target="../media/image43.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8.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32.svg"/></Relationships>
</file>

<file path=ppt/slides/_rels/slide3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58.png"/><Relationship Id="rId1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1.svg"/><Relationship Id="rId17" Type="http://schemas.openxmlformats.org/officeDocument/2006/relationships/image" Target="../media/image45.svg"/><Relationship Id="rId2" Type="http://schemas.openxmlformats.org/officeDocument/2006/relationships/notesSlide" Target="../notesSlides/notesSlide24.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image" Target="../media/image61.svg"/><Relationship Id="rId19" Type="http://schemas.openxmlformats.org/officeDocument/2006/relationships/image" Target="../media/image62.png"/><Relationship Id="rId4" Type="http://schemas.openxmlformats.org/officeDocument/2006/relationships/image" Target="../media/image55.svg"/><Relationship Id="rId9" Type="http://schemas.openxmlformats.org/officeDocument/2006/relationships/image" Target="../media/image56.png"/><Relationship Id="rId14" Type="http://schemas.openxmlformats.org/officeDocument/2006/relationships/image" Target="../media/image6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490.sv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360.svg"/></Relationships>
</file>

<file path=ppt/slides/_rels/slide52.xml.rels><?xml version="1.0" encoding="UTF-8" standalone="yes"?>
<Relationships xmlns="http://schemas.openxmlformats.org/package/2006/relationships"><Relationship Id="rId3" Type="http://schemas.openxmlformats.org/officeDocument/2006/relationships/image" Target="../media/image400.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0.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2.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0.svg"/><Relationship Id="rId11" Type="http://schemas.openxmlformats.org/officeDocument/2006/relationships/image" Target="../media/image74.png"/><Relationship Id="rId5" Type="http://schemas.openxmlformats.org/officeDocument/2006/relationships/image" Target="../media/image51.png"/><Relationship Id="rId10" Type="http://schemas.openxmlformats.org/officeDocument/2006/relationships/image" Target="../media/image37.png"/><Relationship Id="rId4" Type="http://schemas.openxmlformats.org/officeDocument/2006/relationships/image" Target="../media/image550.svg"/><Relationship Id="rId9" Type="http://schemas.openxmlformats.org/officeDocument/2006/relationships/image" Target="../media/image360.svg"/></Relationships>
</file>

<file path=ppt/slides/_rels/slide5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8.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0.sv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50.svg"/><Relationship Id="rId4" Type="http://schemas.openxmlformats.org/officeDocument/2006/relationships/image" Target="../media/image590.svg"/><Relationship Id="rId9" Type="http://schemas.openxmlformats.org/officeDocument/2006/relationships/image" Target="../media/image57.png"/><Relationship Id="rId1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90.svg"/><Relationship Id="rId5" Type="http://schemas.openxmlformats.org/officeDocument/2006/relationships/image" Target="../media/image70.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400.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0.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3" Type="http://schemas.openxmlformats.org/officeDocument/2006/relationships/image" Target="../media/image29.svg"/><Relationship Id="rId8" Type="http://schemas.openxmlformats.org/officeDocument/2006/relationships/image" Target="../media/image49.svg"/><Relationship Id="rId3" Type="http://schemas.openxmlformats.org/officeDocument/2006/relationships/image" Target="../media/image50.png"/><Relationship Id="rId12" Type="http://schemas.openxmlformats.org/officeDocument/2006/relationships/image" Target="../media/image77.png"/><Relationship Id="rId2" Type="http://schemas.openxmlformats.org/officeDocument/2006/relationships/notesSlide" Target="../notesSlides/notesSlide36.xml"/><Relationship Id="rId16" Type="http://schemas.openxmlformats.org/officeDocument/2006/relationships/image" Target="../media/image49.png"/><Relationship Id="rId1" Type="http://schemas.openxmlformats.org/officeDocument/2006/relationships/slideLayout" Target="../slideLayouts/slideLayout2.xml"/><Relationship Id="rId11" Type="http://schemas.openxmlformats.org/officeDocument/2006/relationships/image" Target="../media/image76.png"/><Relationship Id="rId6" Type="http://schemas.openxmlformats.org/officeDocument/2006/relationships/image" Target="../media/image490.svg"/><Relationship Id="rId5" Type="http://schemas.openxmlformats.org/officeDocument/2006/relationships/image" Target="../media/image38.png"/><Relationship Id="rId15" Type="http://schemas.openxmlformats.org/officeDocument/2006/relationships/image" Target="../media/image45.svg"/><Relationship Id="rId10" Type="http://schemas.openxmlformats.org/officeDocument/2006/relationships/image" Target="../media/image37.png"/><Relationship Id="rId4" Type="http://schemas.openxmlformats.org/officeDocument/2006/relationships/image" Target="../media/image550.svg"/><Relationship Id="rId9" Type="http://schemas.openxmlformats.org/officeDocument/2006/relationships/image" Target="../media/image360.svg"/><Relationship Id="rId14" Type="http://schemas.openxmlformats.org/officeDocument/2006/relationships/image" Target="../media/image47.png"/></Relationships>
</file>

<file path=ppt/slides/_rels/slide6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8.svg"/><Relationship Id="rId17" Type="http://schemas.openxmlformats.org/officeDocument/2006/relationships/image" Target="../media/image78.jpeg"/><Relationship Id="rId2" Type="http://schemas.openxmlformats.org/officeDocument/2006/relationships/notesSlide" Target="../notesSlides/notesSlide37.xml"/><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10.svg"/><Relationship Id="rId11" Type="http://schemas.openxmlformats.org/officeDocument/2006/relationships/image" Target="../media/image58.png"/><Relationship Id="rId15" Type="http://schemas.openxmlformats.org/officeDocument/2006/relationships/image" Target="../media/image62.png"/><Relationship Id="rId10" Type="http://schemas.openxmlformats.org/officeDocument/2006/relationships/image" Target="../media/image550.svg"/><Relationship Id="rId9" Type="http://schemas.openxmlformats.org/officeDocument/2006/relationships/image" Target="../media/image57.png"/><Relationship Id="rId14" Type="http://schemas.openxmlformats.org/officeDocument/2006/relationships/image" Target="../media/image6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D834D36-D981-4EDD-B062-077BAB9C7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31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CFD523C-CC0D-41EB-B7F7-C615B5715FE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959407" y="5059192"/>
            <a:ext cx="6432472" cy="1110439"/>
          </a:xfrm>
        </p:spPr>
        <p:txBody>
          <a:bodyPr anchor="t">
            <a:normAutofit/>
          </a:bodyPr>
          <a:lstStyle/>
          <a:p>
            <a:pPr algn="r"/>
            <a:r>
              <a:rPr lang="de-DE" sz="2800" dirty="0">
                <a:solidFill>
                  <a:srgbClr val="000000"/>
                </a:solidFill>
              </a:rPr>
              <a:t>Digitale Hospitanz: Der Einsatz von 360°-Videos in der Lehrer*</a:t>
            </a:r>
            <a:r>
              <a:rPr lang="de-DE" sz="2800">
                <a:solidFill>
                  <a:srgbClr val="000000"/>
                </a:solidFill>
              </a:rPr>
              <a:t>innenbildung</a:t>
            </a:r>
            <a:endParaRPr lang="de-DE" sz="2800" dirty="0">
              <a:solidFill>
                <a:srgbClr val="000000"/>
              </a:solidFill>
            </a:endParaRPr>
          </a:p>
        </p:txBody>
      </p:sp>
      <p:sp>
        <p:nvSpPr>
          <p:cNvPr id="3" name="Untertitel 2"/>
          <p:cNvSpPr>
            <a:spLocks noGrp="1"/>
          </p:cNvSpPr>
          <p:nvPr>
            <p:ph type="subTitle" idx="1"/>
          </p:nvPr>
        </p:nvSpPr>
        <p:spPr>
          <a:xfrm>
            <a:off x="4520485" y="4260158"/>
            <a:ext cx="6871393" cy="799032"/>
          </a:xfrm>
        </p:spPr>
        <p:txBody>
          <a:bodyPr anchor="b">
            <a:normAutofit fontScale="92500" lnSpcReduction="20000"/>
          </a:bodyPr>
          <a:lstStyle/>
          <a:p>
            <a:pPr algn="r"/>
            <a:r>
              <a:rPr lang="de-DE" sz="1800" dirty="0">
                <a:solidFill>
                  <a:srgbClr val="000000"/>
                </a:solidFill>
                <a:latin typeface="+mj-lt"/>
              </a:rPr>
              <a:t>Julian Windscheid</a:t>
            </a:r>
            <a:r>
              <a:rPr lang="de-DE" sz="1800" baseline="30000" dirty="0">
                <a:solidFill>
                  <a:srgbClr val="000000"/>
                </a:solidFill>
                <a:latin typeface="+mj-lt"/>
              </a:rPr>
              <a:t>1</a:t>
            </a:r>
            <a:r>
              <a:rPr lang="de-DE" sz="1800" dirty="0">
                <a:solidFill>
                  <a:srgbClr val="000000"/>
                </a:solidFill>
                <a:latin typeface="+mj-lt"/>
              </a:rPr>
              <a:t>, Diana Stoll</a:t>
            </a:r>
            <a:r>
              <a:rPr lang="de-DE" sz="1800" baseline="30000" dirty="0">
                <a:solidFill>
                  <a:srgbClr val="000000"/>
                </a:solidFill>
              </a:rPr>
              <a:t>2</a:t>
            </a:r>
            <a:r>
              <a:rPr lang="de-DE" sz="1800" dirty="0">
                <a:solidFill>
                  <a:srgbClr val="000000"/>
                </a:solidFill>
                <a:latin typeface="+mj-lt"/>
              </a:rPr>
              <a:t>, </a:t>
            </a:r>
            <a:r>
              <a:rPr lang="de-DE" sz="1800" dirty="0" smtClean="0">
                <a:solidFill>
                  <a:srgbClr val="000000"/>
                </a:solidFill>
                <a:latin typeface="+mj-lt"/>
              </a:rPr>
              <a:t>Susanne Jurkowski</a:t>
            </a:r>
            <a:r>
              <a:rPr lang="de-DE" sz="1800" baseline="30000" dirty="0" smtClean="0">
                <a:solidFill>
                  <a:srgbClr val="000000"/>
                </a:solidFill>
              </a:rPr>
              <a:t>1, </a:t>
            </a:r>
            <a:r>
              <a:rPr lang="de-DE" sz="1800" dirty="0" smtClean="0">
                <a:solidFill>
                  <a:srgbClr val="000000"/>
                </a:solidFill>
                <a:latin typeface="+mj-lt"/>
              </a:rPr>
              <a:t>Bernadette </a:t>
            </a:r>
            <a:r>
              <a:rPr lang="de-DE" sz="1800" dirty="0">
                <a:solidFill>
                  <a:srgbClr val="000000"/>
                </a:solidFill>
                <a:latin typeface="+mj-lt"/>
              </a:rPr>
              <a:t>Gold</a:t>
            </a:r>
            <a:r>
              <a:rPr lang="de-DE" sz="1800" baseline="30000" dirty="0">
                <a:solidFill>
                  <a:srgbClr val="000000"/>
                </a:solidFill>
              </a:rPr>
              <a:t>2</a:t>
            </a:r>
            <a:r>
              <a:rPr lang="de-DE" sz="1800" dirty="0">
                <a:solidFill>
                  <a:srgbClr val="000000"/>
                </a:solidFill>
                <a:latin typeface="+mj-lt"/>
              </a:rPr>
              <a:t> &amp; Andreas Will</a:t>
            </a:r>
            <a:r>
              <a:rPr lang="de-DE" sz="1800" baseline="30000" dirty="0">
                <a:solidFill>
                  <a:srgbClr val="000000"/>
                </a:solidFill>
              </a:rPr>
              <a:t>1</a:t>
            </a:r>
            <a:endParaRPr lang="de-DE" sz="1800" dirty="0">
              <a:solidFill>
                <a:srgbClr val="000000"/>
              </a:solidFill>
              <a:latin typeface="+mj-lt"/>
            </a:endParaRPr>
          </a:p>
          <a:p>
            <a:pPr algn="r"/>
            <a:r>
              <a:rPr lang="de-DE" sz="1800" baseline="30000" dirty="0">
                <a:solidFill>
                  <a:srgbClr val="000000"/>
                </a:solidFill>
                <a:latin typeface="+mj-lt"/>
              </a:rPr>
              <a:t>1</a:t>
            </a:r>
            <a:r>
              <a:rPr lang="de-DE" sz="1800" dirty="0">
                <a:solidFill>
                  <a:srgbClr val="000000"/>
                </a:solidFill>
                <a:latin typeface="+mj-lt"/>
              </a:rPr>
              <a:t>TU Ilmenau, </a:t>
            </a:r>
            <a:r>
              <a:rPr lang="de-DE" sz="1800" baseline="30000" dirty="0">
                <a:solidFill>
                  <a:srgbClr val="000000"/>
                </a:solidFill>
              </a:rPr>
              <a:t>2</a:t>
            </a:r>
            <a:r>
              <a:rPr lang="de-DE" sz="1800" dirty="0">
                <a:solidFill>
                  <a:srgbClr val="000000"/>
                </a:solidFill>
                <a:latin typeface="+mj-lt"/>
              </a:rPr>
              <a:t>Universität Erfurt</a:t>
            </a:r>
          </a:p>
        </p:txBody>
      </p:sp>
      <p:sp>
        <p:nvSpPr>
          <p:cNvPr id="23" name="Freeform 68">
            <a:extLst>
              <a:ext uri="{FF2B5EF4-FFF2-40B4-BE49-F238E27FC236}">
                <a16:creationId xmlns:a16="http://schemas.microsoft.com/office/drawing/2014/main" id="{251BB4E6-C169-431D-9D53-2BBEBFFD15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782" y="2"/>
            <a:ext cx="3614335" cy="2178813"/>
          </a:xfrm>
          <a:custGeom>
            <a:avLst/>
            <a:gdLst>
              <a:gd name="connsiteX0" fmla="*/ 38628 w 3614335"/>
              <a:gd name="connsiteY0" fmla="*/ 0 h 2178813"/>
              <a:gd name="connsiteX1" fmla="*/ 3575707 w 3614335"/>
              <a:gd name="connsiteY1" fmla="*/ 0 h 2178813"/>
              <a:gd name="connsiteX2" fmla="*/ 3577619 w 3614335"/>
              <a:gd name="connsiteY2" fmla="*/ 7439 h 2178813"/>
              <a:gd name="connsiteX3" fmla="*/ 3614335 w 3614335"/>
              <a:gd name="connsiteY3" fmla="*/ 371646 h 2178813"/>
              <a:gd name="connsiteX4" fmla="*/ 1807167 w 3614335"/>
              <a:gd name="connsiteY4" fmla="*/ 2178813 h 2178813"/>
              <a:gd name="connsiteX5" fmla="*/ 0 w 3614335"/>
              <a:gd name="connsiteY5" fmla="*/ 371646 h 2178813"/>
              <a:gd name="connsiteX6" fmla="*/ 36715 w 3614335"/>
              <a:gd name="connsiteY6" fmla="*/ 7439 h 21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4335" h="2178813">
                <a:moveTo>
                  <a:pt x="38628" y="0"/>
                </a:moveTo>
                <a:lnTo>
                  <a:pt x="3575707" y="0"/>
                </a:lnTo>
                <a:lnTo>
                  <a:pt x="3577619" y="7439"/>
                </a:lnTo>
                <a:cubicBezTo>
                  <a:pt x="3601692" y="125081"/>
                  <a:pt x="3614335" y="246887"/>
                  <a:pt x="3614335" y="371646"/>
                </a:cubicBezTo>
                <a:cubicBezTo>
                  <a:pt x="3614335" y="1369717"/>
                  <a:pt x="2805239" y="2178813"/>
                  <a:pt x="1807167" y="2178813"/>
                </a:cubicBezTo>
                <a:cubicBezTo>
                  <a:pt x="809097" y="2178813"/>
                  <a:pt x="0" y="1369717"/>
                  <a:pt x="0" y="371646"/>
                </a:cubicBezTo>
                <a:cubicBezTo>
                  <a:pt x="0" y="246887"/>
                  <a:pt x="12642" y="125081"/>
                  <a:pt x="36715" y="7439"/>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108" y="575695"/>
            <a:ext cx="2329681" cy="629013"/>
          </a:xfrm>
          <a:prstGeom prst="rect">
            <a:avLst/>
          </a:prstGeom>
        </p:spPr>
      </p:pic>
      <p:sp>
        <p:nvSpPr>
          <p:cNvPr id="25" name="Freeform 72">
            <a:extLst>
              <a:ext uri="{FF2B5EF4-FFF2-40B4-BE49-F238E27FC236}">
                <a16:creationId xmlns:a16="http://schemas.microsoft.com/office/drawing/2014/main" id="{5AFEC34A-0251-411C-A0C7-E1FB917E9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433009"/>
            <a:ext cx="3762321" cy="4434467"/>
          </a:xfrm>
          <a:custGeom>
            <a:avLst/>
            <a:gdLst>
              <a:gd name="connsiteX0" fmla="*/ 871484 w 3762321"/>
              <a:gd name="connsiteY0" fmla="*/ 0 h 4434467"/>
              <a:gd name="connsiteX1" fmla="*/ 3762321 w 3762321"/>
              <a:gd name="connsiteY1" fmla="*/ 2890836 h 4434467"/>
              <a:gd name="connsiteX2" fmla="*/ 3413413 w 3762321"/>
              <a:gd name="connsiteY2" fmla="*/ 4268781 h 4434467"/>
              <a:gd name="connsiteX3" fmla="*/ 3312756 w 3762321"/>
              <a:gd name="connsiteY3" fmla="*/ 4434467 h 4434467"/>
              <a:gd name="connsiteX4" fmla="*/ 0 w 3762321"/>
              <a:gd name="connsiteY4" fmla="*/ 4434467 h 4434467"/>
              <a:gd name="connsiteX5" fmla="*/ 0 w 3762321"/>
              <a:gd name="connsiteY5" fmla="*/ 134299 h 4434467"/>
              <a:gd name="connsiteX6" fmla="*/ 11838 w 3762321"/>
              <a:gd name="connsiteY6" fmla="*/ 129967 h 4434467"/>
              <a:gd name="connsiteX7" fmla="*/ 871484 w 3762321"/>
              <a:gd name="connsiteY7" fmla="*/ 0 h 44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321" h="4434467">
                <a:moveTo>
                  <a:pt x="871484" y="0"/>
                </a:moveTo>
                <a:cubicBezTo>
                  <a:pt x="2468049" y="0"/>
                  <a:pt x="3762321" y="1294271"/>
                  <a:pt x="3762321" y="2890836"/>
                </a:cubicBezTo>
                <a:cubicBezTo>
                  <a:pt x="3762321" y="3389763"/>
                  <a:pt x="3635928" y="3859169"/>
                  <a:pt x="3413413" y="4268781"/>
                </a:cubicBezTo>
                <a:lnTo>
                  <a:pt x="3312756" y="4434467"/>
                </a:lnTo>
                <a:lnTo>
                  <a:pt x="0" y="4434467"/>
                </a:lnTo>
                <a:lnTo>
                  <a:pt x="0" y="134299"/>
                </a:lnTo>
                <a:lnTo>
                  <a:pt x="11838" y="129967"/>
                </a:lnTo>
                <a:cubicBezTo>
                  <a:pt x="283400" y="45502"/>
                  <a:pt x="572129" y="0"/>
                  <a:pt x="8714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89E9B1A9-F407-4A46-B721-26946A1A2C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1460" y="460823"/>
            <a:ext cx="3245896" cy="324589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050" y="1714964"/>
            <a:ext cx="2254110" cy="755127"/>
          </a:xfrm>
          <a:prstGeom prst="rect">
            <a:avLst/>
          </a:prstGeom>
        </p:spPr>
      </p:pic>
      <p:sp>
        <p:nvSpPr>
          <p:cNvPr id="29" name="Freeform 64">
            <a:extLst>
              <a:ext uri="{FF2B5EF4-FFF2-40B4-BE49-F238E27FC236}">
                <a16:creationId xmlns:a16="http://schemas.microsoft.com/office/drawing/2014/main" id="{B81747D3-9737-4919-8850-65DBC9048B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8" y="1"/>
            <a:ext cx="3093713" cy="3406036"/>
          </a:xfrm>
          <a:custGeom>
            <a:avLst/>
            <a:gdLst>
              <a:gd name="connsiteX0" fmla="*/ 404583 w 3093713"/>
              <a:gd name="connsiteY0" fmla="*/ 0 h 3406036"/>
              <a:gd name="connsiteX1" fmla="*/ 3093713 w 3093713"/>
              <a:gd name="connsiteY1" fmla="*/ 0 h 3406036"/>
              <a:gd name="connsiteX2" fmla="*/ 3093713 w 3093713"/>
              <a:gd name="connsiteY2" fmla="*/ 3187362 h 3406036"/>
              <a:gd name="connsiteX3" fmla="*/ 2990991 w 3093713"/>
              <a:gd name="connsiteY3" fmla="*/ 3236846 h 3406036"/>
              <a:gd name="connsiteX4" fmla="*/ 2152961 w 3093713"/>
              <a:gd name="connsiteY4" fmla="*/ 3406036 h 3406036"/>
              <a:gd name="connsiteX5" fmla="*/ 0 w 3093713"/>
              <a:gd name="connsiteY5" fmla="*/ 1253075 h 3406036"/>
              <a:gd name="connsiteX6" fmla="*/ 367692 w 3093713"/>
              <a:gd name="connsiteY6" fmla="*/ 49334 h 3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3713" h="3406036">
                <a:moveTo>
                  <a:pt x="404583" y="0"/>
                </a:moveTo>
                <a:lnTo>
                  <a:pt x="3093713" y="0"/>
                </a:lnTo>
                <a:lnTo>
                  <a:pt x="3093713" y="3187362"/>
                </a:lnTo>
                <a:lnTo>
                  <a:pt x="2990991" y="3236846"/>
                </a:lnTo>
                <a:cubicBezTo>
                  <a:pt x="2733414" y="3345792"/>
                  <a:pt x="2450223" y="3406036"/>
                  <a:pt x="2152961" y="3406036"/>
                </a:cubicBezTo>
                <a:cubicBezTo>
                  <a:pt x="963913" y="3406036"/>
                  <a:pt x="0" y="2442123"/>
                  <a:pt x="0" y="1253075"/>
                </a:cubicBezTo>
                <a:cubicBezTo>
                  <a:pt x="0" y="807182"/>
                  <a:pt x="135550" y="392949"/>
                  <a:pt x="367692" y="4933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4773" y="982172"/>
            <a:ext cx="2268558" cy="1003836"/>
          </a:xfrm>
          <a:prstGeom prst="rect">
            <a:avLst/>
          </a:prstGeom>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495" y="4074524"/>
            <a:ext cx="2639607" cy="1874121"/>
          </a:xfrm>
          <a:prstGeom prst="rect">
            <a:avLst/>
          </a:prstGeom>
        </p:spPr>
      </p:pic>
    </p:spTree>
    <p:extLst>
      <p:ext uri="{BB962C8B-B14F-4D97-AF65-F5344CB8AC3E}">
        <p14:creationId xmlns:p14="http://schemas.microsoft.com/office/powerpoint/2010/main" val="909825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 - </a:t>
            </a:r>
            <a:r>
              <a:rPr lang="de-DE" dirty="0" err="1"/>
              <a:t>VideoLeB</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3" name="Textfeld 2">
            <a:extLst>
              <a:ext uri="{FF2B5EF4-FFF2-40B4-BE49-F238E27FC236}">
                <a16:creationId xmlns:a16="http://schemas.microsoft.com/office/drawing/2014/main" id="{5398ECFD-B0FB-204E-ABDC-20D131C8C631}"/>
              </a:ext>
            </a:extLst>
          </p:cNvPr>
          <p:cNvSpPr txBox="1"/>
          <p:nvPr/>
        </p:nvSpPr>
        <p:spPr>
          <a:xfrm>
            <a:off x="1123338" y="2274838"/>
            <a:ext cx="10230462" cy="2308324"/>
          </a:xfrm>
          <a:prstGeom prst="rect">
            <a:avLst/>
          </a:prstGeom>
          <a:noFill/>
        </p:spPr>
        <p:txBody>
          <a:bodyPr wrap="square" rtlCol="0">
            <a:spAutoFit/>
          </a:bodyPr>
          <a:lstStyle/>
          <a:p>
            <a:pPr algn="ctr"/>
            <a:r>
              <a:rPr lang="de-DE" sz="2400" i="1" dirty="0" err="1">
                <a:latin typeface="+mj-lt"/>
              </a:rPr>
              <a:t>VideoLeB</a:t>
            </a:r>
            <a:r>
              <a:rPr lang="de-DE" sz="2400" dirty="0">
                <a:latin typeface="+mj-lt"/>
              </a:rPr>
              <a:t> wurde im Zuge der vom BMBF geförderten „Qualitätsoffensive Lehrerbildung“ vom </a:t>
            </a:r>
            <a:r>
              <a:rPr lang="de-DE" sz="2400" b="1" i="1" dirty="0">
                <a:latin typeface="+mj-lt"/>
              </a:rPr>
              <a:t>Kompetenz- und Entwicklungszentrum für Inklusion in der Lehrerbildung an der Universität Erfurt und dem Fachgebiet für Medien- und Kommunikationsmanagement der TU Ilmenau</a:t>
            </a:r>
            <a:r>
              <a:rPr lang="de-DE" sz="2400" b="1" dirty="0">
                <a:latin typeface="+mj-lt"/>
              </a:rPr>
              <a:t> </a:t>
            </a:r>
            <a:r>
              <a:rPr lang="de-DE" sz="2400" dirty="0">
                <a:latin typeface="+mj-lt"/>
              </a:rPr>
              <a:t>entwickelt. Die Entwicklung der Weboberfläche erfolgt in enger Kooperation mit der Erfurter Digital-Agentur </a:t>
            </a:r>
            <a:r>
              <a:rPr lang="de-DE" sz="2400" dirty="0" err="1">
                <a:latin typeface="+mj-lt"/>
              </a:rPr>
              <a:t>Zebresel</a:t>
            </a:r>
            <a:r>
              <a:rPr lang="de-DE" sz="2400" dirty="0">
                <a:latin typeface="+mj-lt"/>
              </a:rPr>
              <a:t>.</a:t>
            </a:r>
          </a:p>
        </p:txBody>
      </p:sp>
      <p:pic>
        <p:nvPicPr>
          <p:cNvPr id="12" name="Grafik 11">
            <a:extLst>
              <a:ext uri="{FF2B5EF4-FFF2-40B4-BE49-F238E27FC236}">
                <a16:creationId xmlns:a16="http://schemas.microsoft.com/office/drawing/2014/main" id="{0EDD8413-60AE-994C-8DCF-0B67A500F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506" y="4460782"/>
            <a:ext cx="2956847" cy="594555"/>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83386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Warum </a:t>
            </a:r>
            <a:r>
              <a:rPr lang="de-DE" dirty="0" err="1"/>
              <a:t>VideoLeB</a:t>
            </a:r>
            <a:r>
              <a:rPr lang="de-DE" dirty="0"/>
              <a:t>?</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1" name="Inhaltsplatzhalter 2">
            <a:extLst>
              <a:ext uri="{FF2B5EF4-FFF2-40B4-BE49-F238E27FC236}">
                <a16:creationId xmlns:a16="http://schemas.microsoft.com/office/drawing/2014/main" id="{180AA029-088D-BF4A-9EAC-509465A517B9}"/>
              </a:ext>
            </a:extLst>
          </p:cNvPr>
          <p:cNvSpPr>
            <a:spLocks noGrp="1"/>
          </p:cNvSpPr>
          <p:nvPr>
            <p:ph idx="1"/>
          </p:nvPr>
        </p:nvSpPr>
        <p:spPr>
          <a:xfrm>
            <a:off x="838200" y="1882804"/>
            <a:ext cx="10515600" cy="2748998"/>
          </a:xfrm>
        </p:spPr>
        <p:txBody>
          <a:bodyPr>
            <a:normAutofit fontScale="85000" lnSpcReduction="20000"/>
          </a:bodyPr>
          <a:lstStyle/>
          <a:p>
            <a:pPr marL="0" indent="0">
              <a:buNone/>
            </a:pPr>
            <a:r>
              <a:rPr lang="de-DE" sz="3200" dirty="0"/>
              <a:t>Ausgangssituation:</a:t>
            </a:r>
          </a:p>
          <a:p>
            <a:pPr marL="0" indent="0">
              <a:buNone/>
            </a:pPr>
            <a:endParaRPr lang="de-DE" sz="1600" dirty="0"/>
          </a:p>
          <a:p>
            <a:r>
              <a:rPr lang="de-DE" sz="2400" dirty="0"/>
              <a:t>Viele Studierende aber wenig Möglichkeiten zu hospitieren</a:t>
            </a:r>
          </a:p>
          <a:p>
            <a:r>
              <a:rPr lang="de-DE" sz="2400" dirty="0"/>
              <a:t>Hospitanz nur einzeln oder in Kleingruppen möglich</a:t>
            </a:r>
          </a:p>
          <a:p>
            <a:r>
              <a:rPr lang="de-DE" sz="2400" dirty="0"/>
              <a:t>Studierenden können ihre Beobachtungen meist nicht abgleichen </a:t>
            </a:r>
          </a:p>
          <a:p>
            <a:r>
              <a:rPr lang="de-DE" sz="2400" dirty="0"/>
              <a:t>Dozierende wissen häufig nicht, was im Unterricht genau passiert ist</a:t>
            </a:r>
          </a:p>
          <a:p>
            <a:r>
              <a:rPr lang="de-DE" sz="2400" dirty="0"/>
              <a:t>stark situationsabhängig</a:t>
            </a:r>
          </a:p>
          <a:p>
            <a:r>
              <a:rPr lang="de-DE" sz="2400" dirty="0"/>
              <a:t>Spezifische Klassensituationen (z.B. spezielle Inklusionsklassen) nur schwer zugänglich</a:t>
            </a:r>
            <a:endParaRPr lang="de-DE" sz="3200" dirty="0"/>
          </a:p>
          <a:p>
            <a:pPr marL="0" indent="0">
              <a:buNone/>
            </a:pPr>
            <a:endParaRPr lang="de-DE" sz="3200" dirty="0"/>
          </a:p>
        </p:txBody>
      </p:sp>
      <p:sp>
        <p:nvSpPr>
          <p:cNvPr id="4" name="Textfeld 3">
            <a:extLst>
              <a:ext uri="{FF2B5EF4-FFF2-40B4-BE49-F238E27FC236}">
                <a16:creationId xmlns:a16="http://schemas.microsoft.com/office/drawing/2014/main" id="{3571A1F0-298A-094E-A479-E364CFB4C302}"/>
              </a:ext>
            </a:extLst>
          </p:cNvPr>
          <p:cNvSpPr txBox="1"/>
          <p:nvPr/>
        </p:nvSpPr>
        <p:spPr>
          <a:xfrm>
            <a:off x="4605895" y="4957953"/>
            <a:ext cx="3560526" cy="646331"/>
          </a:xfrm>
          <a:prstGeom prst="rect">
            <a:avLst/>
          </a:prstGeom>
          <a:noFill/>
        </p:spPr>
        <p:txBody>
          <a:bodyPr wrap="none" rtlCol="0">
            <a:spAutoFit/>
          </a:bodyPr>
          <a:lstStyle/>
          <a:p>
            <a:r>
              <a:rPr lang="de-DE" sz="3600" dirty="0"/>
              <a:t>Digitale Hospitanz</a:t>
            </a:r>
          </a:p>
        </p:txBody>
      </p:sp>
      <p:pic>
        <p:nvPicPr>
          <p:cNvPr id="13" name="Grafik 12" descr="Pfeil: Leichte Kurve">
            <a:extLst>
              <a:ext uri="{FF2B5EF4-FFF2-40B4-BE49-F238E27FC236}">
                <a16:creationId xmlns:a16="http://schemas.microsoft.com/office/drawing/2014/main" id="{8EAE5C54-BADB-8546-B864-FA07EF8E79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81400" y="4823918"/>
            <a:ext cx="914400" cy="914400"/>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588882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p>
            <a:r>
              <a:rPr lang="de-DE" dirty="0"/>
              <a:t>Digitale Hospitanz</a:t>
            </a:r>
            <a:endParaRPr lang="de-DE" dirty="0">
              <a:solidFill>
                <a:schemeClr val="accent5">
                  <a:lumMod val="75000"/>
                </a:schemeClr>
              </a:solidFill>
            </a:endParaRPr>
          </a:p>
        </p:txBody>
      </p:sp>
      <p:sp>
        <p:nvSpPr>
          <p:cNvPr id="5" name="Textfeld 4">
            <a:extLst>
              <a:ext uri="{FF2B5EF4-FFF2-40B4-BE49-F238E27FC236}">
                <a16:creationId xmlns:a16="http://schemas.microsoft.com/office/drawing/2014/main" id="{C1B0B5BB-49FC-AB44-B378-08AC9C159A36}"/>
              </a:ext>
            </a:extLst>
          </p:cNvPr>
          <p:cNvSpPr txBox="1"/>
          <p:nvPr/>
        </p:nvSpPr>
        <p:spPr>
          <a:xfrm>
            <a:off x="838200" y="1821343"/>
            <a:ext cx="4608442" cy="4524315"/>
          </a:xfrm>
          <a:prstGeom prst="rect">
            <a:avLst/>
          </a:prstGeom>
          <a:noFill/>
        </p:spPr>
        <p:txBody>
          <a:bodyPr wrap="square" rtlCol="0">
            <a:spAutoFit/>
          </a:bodyPr>
          <a:lstStyle/>
          <a:p>
            <a:endParaRPr lang="de-DE" dirty="0">
              <a:latin typeface="+mj-lt"/>
            </a:endParaRPr>
          </a:p>
          <a:p>
            <a:r>
              <a:rPr lang="de-DE" dirty="0">
                <a:latin typeface="+mj-lt"/>
              </a:rPr>
              <a:t>Der Begriff „Digitale Hospitanz“ bezeichnet die Verwendung von 360°-Videoaufzeichnungen von realen Unterrichtssituation zu Schulungs- und Lernzwecken. Anstatt real am Unterrichtsgeschehen teilzunehmen, können die Hospitierenden das Unterrichtsgeschehen virtuell verfolgen. Kennzeichnend ist hierbei die Möglichkeit, die Blickrichtung innerhalb der Unterrichtssituation selbstständig und frei bestimmen zu können, sodass der Eindruck entsteht, selbst im Raum anwesend zu sein. </a:t>
            </a:r>
          </a:p>
          <a:p>
            <a:endParaRPr lang="de-DE" dirty="0"/>
          </a:p>
          <a:p>
            <a:pPr algn="r"/>
            <a:r>
              <a:rPr lang="de-DE" sz="1200" dirty="0"/>
              <a:t>(</a:t>
            </a:r>
            <a:r>
              <a:rPr lang="de-DE" sz="1200" dirty="0" err="1"/>
              <a:t>Windscheid</a:t>
            </a:r>
            <a:r>
              <a:rPr lang="de-DE" sz="1200" dirty="0"/>
              <a:t> et al. 2018)</a:t>
            </a:r>
          </a:p>
          <a:p>
            <a:endParaRPr lang="de-DE" dirty="0">
              <a:latin typeface="+mj-lt"/>
            </a:endParaRPr>
          </a:p>
          <a:p>
            <a:endParaRPr lang="de-DE" dirty="0">
              <a:latin typeface="+mj-lt"/>
            </a:endParaRPr>
          </a:p>
        </p:txBody>
      </p:sp>
      <p:pic>
        <p:nvPicPr>
          <p:cNvPr id="4" name="Grafik 3">
            <a:extLst>
              <a:ext uri="{FF2B5EF4-FFF2-40B4-BE49-F238E27FC236}">
                <a16:creationId xmlns:a16="http://schemas.microsoft.com/office/drawing/2014/main" id="{9FC254D3-3BAD-454F-AE9A-F9CC3E8B1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927" y="2212570"/>
            <a:ext cx="5446642" cy="2910135"/>
          </a:xfrm>
          <a:prstGeom prst="rect">
            <a:avLst/>
          </a:prstGeom>
        </p:spPr>
      </p:pic>
      <p:sp>
        <p:nvSpPr>
          <p:cNvPr id="14" name="Foliennummernplatzhalter 8">
            <a:extLst>
              <a:ext uri="{FF2B5EF4-FFF2-40B4-BE49-F238E27FC236}">
                <a16:creationId xmlns:a16="http://schemas.microsoft.com/office/drawing/2014/main" id="{F0BEFA1E-4802-F146-AF31-CF6DF6AE77E8}"/>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8"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9"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801254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chemeClr val="accent5">
                    <a:lumMod val="75000"/>
                  </a:schemeClr>
                </a:solidFill>
              </a:rPr>
              <a:t>360°-Videos in der Lehrer*</a:t>
            </a:r>
            <a:r>
              <a:rPr lang="de-DE" sz="4000" dirty="0" err="1">
                <a:solidFill>
                  <a:schemeClr val="accent5">
                    <a:lumMod val="75000"/>
                  </a:schemeClr>
                </a:solidFill>
              </a:rPr>
              <a:t>innenbildung</a:t>
            </a:r>
            <a:endParaRPr lang="de-DE" sz="4000"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0" name="Textplatzhalter 2">
            <a:extLst>
              <a:ext uri="{FF2B5EF4-FFF2-40B4-BE49-F238E27FC236}">
                <a16:creationId xmlns:a16="http://schemas.microsoft.com/office/drawing/2014/main" id="{DEDB873C-9371-754B-88BE-41B326D1067D}"/>
              </a:ext>
            </a:extLst>
          </p:cNvPr>
          <p:cNvSpPr txBox="1">
            <a:spLocks/>
          </p:cNvSpPr>
          <p:nvPr/>
        </p:nvSpPr>
        <p:spPr>
          <a:xfrm>
            <a:off x="1312684" y="2824762"/>
            <a:ext cx="9802906" cy="2124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latin typeface="+mj-lt"/>
              </a:rPr>
              <a:t>360°-Videos (auch </a:t>
            </a:r>
            <a:r>
              <a:rPr lang="de-DE" dirty="0" err="1">
                <a:latin typeface="+mj-lt"/>
              </a:rPr>
              <a:t>immersive</a:t>
            </a:r>
            <a:r>
              <a:rPr lang="de-DE" dirty="0">
                <a:latin typeface="+mj-lt"/>
              </a:rPr>
              <a:t> Videos oder sphärische Videos genannt) sind Videoaufnahmen, bei denen zeitgleich eine Ansicht in jede Richtung aufgezeichnet wird. Hierzu werden spezielle 360°-Kameras verwendet. Während der Wiedergabe hat der Betrachter die Kontrolle über die Blickrichtung. </a:t>
            </a:r>
          </a:p>
        </p:txBody>
      </p:sp>
      <p:sp>
        <p:nvSpPr>
          <p:cNvPr id="4" name="Textfeld 3">
            <a:extLst>
              <a:ext uri="{FF2B5EF4-FFF2-40B4-BE49-F238E27FC236}">
                <a16:creationId xmlns:a16="http://schemas.microsoft.com/office/drawing/2014/main" id="{8F4C701D-6C13-034C-BB5B-5C0B364974C7}"/>
              </a:ext>
            </a:extLst>
          </p:cNvPr>
          <p:cNvSpPr txBox="1"/>
          <p:nvPr/>
        </p:nvSpPr>
        <p:spPr>
          <a:xfrm>
            <a:off x="838200" y="1734505"/>
            <a:ext cx="3498458" cy="523220"/>
          </a:xfrm>
          <a:prstGeom prst="rect">
            <a:avLst/>
          </a:prstGeom>
          <a:noFill/>
        </p:spPr>
        <p:txBody>
          <a:bodyPr wrap="none" rtlCol="0">
            <a:spAutoFit/>
          </a:bodyPr>
          <a:lstStyle/>
          <a:p>
            <a:r>
              <a:rPr lang="de-DE" sz="2800" b="1" dirty="0">
                <a:latin typeface="+mj-lt"/>
              </a:rPr>
              <a:t>Was sind 360°-Videos?</a:t>
            </a: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50824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normAutofit/>
          </a:bodyPr>
          <a:lstStyle/>
          <a:p>
            <a:r>
              <a:rPr lang="de-DE" sz="4000" dirty="0">
                <a:solidFill>
                  <a:schemeClr val="accent5">
                    <a:lumMod val="75000"/>
                  </a:schemeClr>
                </a:solidFill>
              </a:rPr>
              <a:t>Typen von 360°-Kameras</a:t>
            </a:r>
          </a:p>
        </p:txBody>
      </p:sp>
      <p:sp>
        <p:nvSpPr>
          <p:cNvPr id="3" name="Inhaltsplatzhalter 2"/>
          <p:cNvSpPr>
            <a:spLocks noGrp="1"/>
          </p:cNvSpPr>
          <p:nvPr>
            <p:ph idx="1"/>
          </p:nvPr>
        </p:nvSpPr>
        <p:spPr>
          <a:xfrm>
            <a:off x="838200" y="1825625"/>
            <a:ext cx="10515600" cy="4351338"/>
          </a:xfrm>
        </p:spPr>
        <p:txBody>
          <a:bodyPr/>
          <a:lstStyle/>
          <a:p>
            <a:pPr marL="0" indent="0">
              <a:buNone/>
            </a:pPr>
            <a:endParaRPr lang="de-DE" dirty="0"/>
          </a:p>
          <a:p>
            <a:pPr marL="0" indent="0" algn="ctr">
              <a:buNone/>
            </a:pPr>
            <a:endParaRPr lang="de-DE" dirty="0"/>
          </a:p>
          <a:p>
            <a:pPr marL="0" indent="0">
              <a:buNone/>
            </a:pPr>
            <a:endParaRPr lang="de-DE" dirty="0"/>
          </a:p>
          <a:p>
            <a:pPr marL="0" indent="0">
              <a:buNone/>
            </a:pPr>
            <a:endParaRPr lang="de-DE" dirty="0"/>
          </a:p>
        </p:txBody>
      </p:sp>
      <p:pic>
        <p:nvPicPr>
          <p:cNvPr id="18" name="Grafik 17">
            <a:extLst>
              <a:ext uri="{FF2B5EF4-FFF2-40B4-BE49-F238E27FC236}">
                <a16:creationId xmlns:a16="http://schemas.microsoft.com/office/drawing/2014/main" id="{27FBD737-11B5-4C4D-AB29-157F6A28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8058" y="2610328"/>
            <a:ext cx="2159000" cy="2667000"/>
          </a:xfrm>
          <a:prstGeom prst="rect">
            <a:avLst/>
          </a:prstGeom>
        </p:spPr>
      </p:pic>
      <p:pic>
        <p:nvPicPr>
          <p:cNvPr id="50" name="Grafik 49">
            <a:extLst>
              <a:ext uri="{FF2B5EF4-FFF2-40B4-BE49-F238E27FC236}">
                <a16:creationId xmlns:a16="http://schemas.microsoft.com/office/drawing/2014/main" id="{8F5F50E8-F172-E24F-B91E-E6D63AFC0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525" y="1812608"/>
            <a:ext cx="2159000" cy="1615768"/>
          </a:xfrm>
          <a:prstGeom prst="rect">
            <a:avLst/>
          </a:prstGeom>
        </p:spPr>
      </p:pic>
      <p:pic>
        <p:nvPicPr>
          <p:cNvPr id="52" name="Grafik 51">
            <a:extLst>
              <a:ext uri="{FF2B5EF4-FFF2-40B4-BE49-F238E27FC236}">
                <a16:creationId xmlns:a16="http://schemas.microsoft.com/office/drawing/2014/main" id="{E679C308-7BD6-3444-BFD0-5A276A619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4260289"/>
            <a:ext cx="3143250" cy="1571625"/>
          </a:xfrm>
          <a:prstGeom prst="rect">
            <a:avLst/>
          </a:prstGeom>
        </p:spPr>
      </p:pic>
      <p:pic>
        <p:nvPicPr>
          <p:cNvPr id="54" name="Grafik 53">
            <a:extLst>
              <a:ext uri="{FF2B5EF4-FFF2-40B4-BE49-F238E27FC236}">
                <a16:creationId xmlns:a16="http://schemas.microsoft.com/office/drawing/2014/main" id="{80A6C5FC-2A31-F943-A552-71EED80F8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4260290"/>
            <a:ext cx="2358912" cy="1571625"/>
          </a:xfrm>
          <a:prstGeom prst="rect">
            <a:avLst/>
          </a:prstGeom>
        </p:spPr>
      </p:pic>
      <p:pic>
        <p:nvPicPr>
          <p:cNvPr id="58" name="Grafik 57">
            <a:extLst>
              <a:ext uri="{FF2B5EF4-FFF2-40B4-BE49-F238E27FC236}">
                <a16:creationId xmlns:a16="http://schemas.microsoft.com/office/drawing/2014/main" id="{E7248525-B01E-CA43-9D08-559BB964B4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6582" y="4389486"/>
            <a:ext cx="1767417" cy="1325563"/>
          </a:xfrm>
          <a:prstGeom prst="rect">
            <a:avLst/>
          </a:prstGeom>
        </p:spPr>
      </p:pic>
      <p:pic>
        <p:nvPicPr>
          <p:cNvPr id="5" name="Grafik 4">
            <a:extLst>
              <a:ext uri="{FF2B5EF4-FFF2-40B4-BE49-F238E27FC236}">
                <a16:creationId xmlns:a16="http://schemas.microsoft.com/office/drawing/2014/main" id="{9CF627A5-120F-C94D-B06A-127B81C05C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8856" y="1979295"/>
            <a:ext cx="1117600" cy="1571625"/>
          </a:xfrm>
          <a:prstGeom prst="rect">
            <a:avLst/>
          </a:prstGeom>
        </p:spPr>
      </p:pic>
      <p:pic>
        <p:nvPicPr>
          <p:cNvPr id="10" name="Grafik 9">
            <a:extLst>
              <a:ext uri="{FF2B5EF4-FFF2-40B4-BE49-F238E27FC236}">
                <a16:creationId xmlns:a16="http://schemas.microsoft.com/office/drawing/2014/main" id="{318E4365-EA3F-7343-9583-80385EDB63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2526" y="1812607"/>
            <a:ext cx="2540000" cy="1905000"/>
          </a:xfrm>
          <a:prstGeom prst="rect">
            <a:avLst/>
          </a:prstGeom>
        </p:spPr>
      </p:pic>
      <p:sp>
        <p:nvSpPr>
          <p:cNvPr id="16" name="Foliennummernplatzhalter 8">
            <a:extLst>
              <a:ext uri="{FF2B5EF4-FFF2-40B4-BE49-F238E27FC236}">
                <a16:creationId xmlns:a16="http://schemas.microsoft.com/office/drawing/2014/main" id="{85FD82B6-29BB-DD4C-8298-E1B87F9EBBDC}"/>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1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9"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28285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chemeClr val="accent5">
                    <a:lumMod val="75000"/>
                  </a:schemeClr>
                </a:solidFill>
              </a:rPr>
              <a:t>Postproduktion: </a:t>
            </a:r>
            <a:r>
              <a:rPr lang="de-DE" sz="4000" dirty="0" err="1">
                <a:solidFill>
                  <a:schemeClr val="accent5">
                    <a:lumMod val="75000"/>
                  </a:schemeClr>
                </a:solidFill>
              </a:rPr>
              <a:t>Stitching</a:t>
            </a:r>
            <a:endParaRPr lang="de-DE" sz="4000"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 name="Grafik 4">
            <a:extLst>
              <a:ext uri="{FF2B5EF4-FFF2-40B4-BE49-F238E27FC236}">
                <a16:creationId xmlns:a16="http://schemas.microsoft.com/office/drawing/2014/main" id="{18EC7F60-5E98-9F43-A0EF-C55FDB6934AF}"/>
              </a:ext>
            </a:extLst>
          </p:cNvPr>
          <p:cNvPicPr>
            <a:picLocks noChangeAspect="1"/>
          </p:cNvPicPr>
          <p:nvPr/>
        </p:nvPicPr>
        <p:blipFill rotWithShape="1">
          <a:blip r:embed="rId3">
            <a:extLst>
              <a:ext uri="{28A0092B-C50C-407E-A947-70E740481C1C}">
                <a14:useLocalDpi xmlns:a14="http://schemas.microsoft.com/office/drawing/2010/main" val="0"/>
              </a:ext>
            </a:extLst>
          </a:blip>
          <a:srcRect t="7049" b="7436"/>
          <a:stretch/>
        </p:blipFill>
        <p:spPr>
          <a:xfrm>
            <a:off x="0" y="1934305"/>
            <a:ext cx="12192000" cy="3978887"/>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72001"/>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60643"/>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250433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Abspielgeräte für 360°-Videos</a:t>
            </a:r>
            <a:endParaRPr lang="de-DE" sz="4000"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0" name="Textfeld 9">
            <a:extLst>
              <a:ext uri="{FF2B5EF4-FFF2-40B4-BE49-F238E27FC236}">
                <a16:creationId xmlns:a16="http://schemas.microsoft.com/office/drawing/2014/main" id="{5A7378CC-EE49-9344-9027-2F518B10832C}"/>
              </a:ext>
            </a:extLst>
          </p:cNvPr>
          <p:cNvSpPr txBox="1"/>
          <p:nvPr/>
        </p:nvSpPr>
        <p:spPr>
          <a:xfrm>
            <a:off x="3754711" y="3552267"/>
            <a:ext cx="5652395" cy="646331"/>
          </a:xfrm>
          <a:prstGeom prst="rect">
            <a:avLst/>
          </a:prstGeom>
          <a:noFill/>
        </p:spPr>
        <p:txBody>
          <a:bodyPr wrap="square" rtlCol="0">
            <a:spAutoFit/>
          </a:bodyPr>
          <a:lstStyle/>
          <a:p>
            <a:r>
              <a:rPr lang="en-US" sz="3600" dirty="0">
                <a:latin typeface="+mj-lt"/>
                <a:ea typeface="Arial" charset="0"/>
                <a:cs typeface="Arial" charset="0"/>
              </a:rPr>
              <a:t>Smartphone + Cardboard</a:t>
            </a:r>
          </a:p>
        </p:txBody>
      </p:sp>
      <p:sp>
        <p:nvSpPr>
          <p:cNvPr id="11" name="Textfeld 10">
            <a:extLst>
              <a:ext uri="{FF2B5EF4-FFF2-40B4-BE49-F238E27FC236}">
                <a16:creationId xmlns:a16="http://schemas.microsoft.com/office/drawing/2014/main" id="{51ADD78A-56C3-424B-BE0C-5F3570D6D6DA}"/>
              </a:ext>
            </a:extLst>
          </p:cNvPr>
          <p:cNvSpPr txBox="1"/>
          <p:nvPr/>
        </p:nvSpPr>
        <p:spPr>
          <a:xfrm>
            <a:off x="3754711" y="4796485"/>
            <a:ext cx="5083077" cy="646331"/>
          </a:xfrm>
          <a:prstGeom prst="rect">
            <a:avLst/>
          </a:prstGeom>
          <a:noFill/>
        </p:spPr>
        <p:txBody>
          <a:bodyPr wrap="square" rtlCol="0">
            <a:spAutoFit/>
          </a:bodyPr>
          <a:lstStyle/>
          <a:p>
            <a:r>
              <a:rPr lang="en-US" sz="3600" dirty="0">
                <a:latin typeface="+mj-lt"/>
                <a:ea typeface="Arial" charset="0"/>
                <a:cs typeface="Arial" charset="0"/>
              </a:rPr>
              <a:t>VR-Headset</a:t>
            </a:r>
          </a:p>
        </p:txBody>
      </p:sp>
      <p:pic>
        <p:nvPicPr>
          <p:cNvPr id="12" name="Bild 6">
            <a:extLst>
              <a:ext uri="{FF2B5EF4-FFF2-40B4-BE49-F238E27FC236}">
                <a16:creationId xmlns:a16="http://schemas.microsoft.com/office/drawing/2014/main" id="{F2DC67D3-D2D9-BA42-A862-3C00189B7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8411" y="3423509"/>
            <a:ext cx="964042" cy="964042"/>
          </a:xfrm>
          <a:prstGeom prst="rect">
            <a:avLst/>
          </a:prstGeom>
        </p:spPr>
      </p:pic>
      <p:pic>
        <p:nvPicPr>
          <p:cNvPr id="13" name="Bild 7">
            <a:extLst>
              <a:ext uri="{FF2B5EF4-FFF2-40B4-BE49-F238E27FC236}">
                <a16:creationId xmlns:a16="http://schemas.microsoft.com/office/drawing/2014/main" id="{501D534E-B5CA-A048-B0BA-294B88810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8411" y="2234304"/>
            <a:ext cx="964042" cy="964042"/>
          </a:xfrm>
          <a:prstGeom prst="rect">
            <a:avLst/>
          </a:prstGeom>
        </p:spPr>
      </p:pic>
      <p:pic>
        <p:nvPicPr>
          <p:cNvPr id="14" name="Bild 8">
            <a:extLst>
              <a:ext uri="{FF2B5EF4-FFF2-40B4-BE49-F238E27FC236}">
                <a16:creationId xmlns:a16="http://schemas.microsoft.com/office/drawing/2014/main" id="{D54416AC-DB16-3744-BD6F-85345F6DA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411" y="4612714"/>
            <a:ext cx="964042" cy="964042"/>
          </a:xfrm>
          <a:prstGeom prst="rect">
            <a:avLst/>
          </a:prstGeom>
        </p:spPr>
      </p:pic>
      <p:sp>
        <p:nvSpPr>
          <p:cNvPr id="15" name="Textfeld 14">
            <a:extLst>
              <a:ext uri="{FF2B5EF4-FFF2-40B4-BE49-F238E27FC236}">
                <a16:creationId xmlns:a16="http://schemas.microsoft.com/office/drawing/2014/main" id="{18ECA4AB-397A-7D43-BD5B-536D385D9B3C}"/>
              </a:ext>
            </a:extLst>
          </p:cNvPr>
          <p:cNvSpPr txBox="1"/>
          <p:nvPr/>
        </p:nvSpPr>
        <p:spPr>
          <a:xfrm>
            <a:off x="3764630" y="2352293"/>
            <a:ext cx="6364009" cy="646331"/>
          </a:xfrm>
          <a:prstGeom prst="rect">
            <a:avLst/>
          </a:prstGeom>
          <a:noFill/>
        </p:spPr>
        <p:txBody>
          <a:bodyPr wrap="square" rtlCol="0">
            <a:spAutoFit/>
          </a:bodyPr>
          <a:lstStyle/>
          <a:p>
            <a:r>
              <a:rPr lang="en-US" sz="3600" dirty="0">
                <a:latin typeface="+mj-lt"/>
                <a:ea typeface="Arial" charset="0"/>
                <a:cs typeface="Arial" charset="0"/>
              </a:rPr>
              <a:t>Computer or Smartphone</a:t>
            </a:r>
          </a:p>
        </p:txBody>
      </p:sp>
      <p:sp>
        <p:nvSpPr>
          <p:cNvPr id="16"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261046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0" name="Textplatzhalter 2">
            <a:extLst>
              <a:ext uri="{FF2B5EF4-FFF2-40B4-BE49-F238E27FC236}">
                <a16:creationId xmlns:a16="http://schemas.microsoft.com/office/drawing/2014/main" id="{C5FEB5F2-F6D5-0D46-BAAD-F4D5B30B72F0}"/>
              </a:ext>
            </a:extLst>
          </p:cNvPr>
          <p:cNvSpPr txBox="1">
            <a:spLocks/>
          </p:cNvSpPr>
          <p:nvPr/>
        </p:nvSpPr>
        <p:spPr>
          <a:xfrm>
            <a:off x="838200" y="2921981"/>
            <a:ext cx="11108540" cy="30390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latin typeface="+mj-lt"/>
                <a:cs typeface="Calibri" panose="020F0502020204030204" pitchFamily="34" charset="0"/>
              </a:rPr>
              <a:t>Die Kamera zeigt  immer nur das zeigt, was innerhalb ihres Blickfeldes passiert. Gleichzeitig wird somit aber auch bestimmt, was außerhalb liegt. -&gt; Wichtige Information können nicht immer abgebildet werden. </a:t>
            </a:r>
            <a:r>
              <a:rPr lang="de-DE" sz="1050" dirty="0">
                <a:latin typeface="+mj-lt"/>
                <a:cs typeface="Calibri" panose="020F0502020204030204" pitchFamily="34" charset="0"/>
              </a:rPr>
              <a:t>(z.B. Goldman et al., 2007; </a:t>
            </a:r>
            <a:r>
              <a:rPr lang="de-DE" sz="1050" dirty="0" err="1">
                <a:latin typeface="+mj-lt"/>
              </a:rPr>
              <a:t>Irion</a:t>
            </a:r>
            <a:r>
              <a:rPr lang="de-DE" sz="1050" dirty="0">
                <a:latin typeface="+mj-lt"/>
              </a:rPr>
              <a:t>, 2010</a:t>
            </a:r>
            <a:r>
              <a:rPr lang="de-DE" sz="1050" dirty="0">
                <a:latin typeface="+mj-lt"/>
                <a:cs typeface="Calibri" panose="020F0502020204030204" pitchFamily="34" charset="0"/>
              </a:rPr>
              <a:t>)</a:t>
            </a:r>
          </a:p>
          <a:p>
            <a:r>
              <a:rPr lang="de-DE" sz="2000" dirty="0">
                <a:latin typeface="+mj-lt"/>
                <a:cs typeface="Calibri" panose="020F0502020204030204" pitchFamily="34" charset="0"/>
              </a:rPr>
              <a:t>Die </a:t>
            </a:r>
            <a:r>
              <a:rPr lang="de-DE" sz="2000" dirty="0" err="1">
                <a:latin typeface="+mj-lt"/>
                <a:cs typeface="Calibri" panose="020F0502020204030204" pitchFamily="34" charset="0"/>
              </a:rPr>
              <a:t>Kadrierung</a:t>
            </a:r>
            <a:r>
              <a:rPr lang="de-DE" sz="2000" dirty="0">
                <a:latin typeface="+mj-lt"/>
                <a:cs typeface="Calibri" panose="020F0502020204030204" pitchFamily="34" charset="0"/>
              </a:rPr>
              <a:t> und das </a:t>
            </a:r>
            <a:r>
              <a:rPr lang="de-DE" sz="2000" dirty="0" err="1">
                <a:latin typeface="+mj-lt"/>
                <a:cs typeface="Calibri" panose="020F0502020204030204" pitchFamily="34" charset="0"/>
              </a:rPr>
              <a:t>Framing</a:t>
            </a:r>
            <a:r>
              <a:rPr lang="de-DE" sz="2000" dirty="0">
                <a:latin typeface="+mj-lt"/>
                <a:cs typeface="Calibri" panose="020F0502020204030204" pitchFamily="34" charset="0"/>
              </a:rPr>
              <a:t> (Kamerahandeln) beeinflussen die Analyse und Bewertung der aufgenommenen Situation. </a:t>
            </a:r>
            <a:r>
              <a:rPr lang="de-DE" sz="1050" dirty="0">
                <a:latin typeface="+mj-lt"/>
                <a:cs typeface="Calibri" panose="020F0502020204030204" pitchFamily="34" charset="0"/>
              </a:rPr>
              <a:t>(z.B. </a:t>
            </a:r>
            <a:r>
              <a:rPr lang="de-DE" sz="1050" dirty="0" err="1">
                <a:latin typeface="+mj-lt"/>
                <a:cs typeface="Calibri" panose="020F0502020204030204" pitchFamily="34" charset="0"/>
              </a:rPr>
              <a:t>Reichertz</a:t>
            </a:r>
            <a:r>
              <a:rPr lang="de-DE" sz="1050" dirty="0">
                <a:latin typeface="+mj-lt"/>
                <a:cs typeface="Calibri" panose="020F0502020204030204" pitchFamily="34" charset="0"/>
              </a:rPr>
              <a:t>, 2014; Bohnsack, 2010; Frankenhauser, 2013; Knoblauch &amp; </a:t>
            </a:r>
            <a:r>
              <a:rPr lang="de-DE" sz="1050" dirty="0" err="1">
                <a:latin typeface="+mj-lt"/>
                <a:cs typeface="Calibri" panose="020F0502020204030204" pitchFamily="34" charset="0"/>
              </a:rPr>
              <a:t>Schnettler</a:t>
            </a:r>
            <a:r>
              <a:rPr lang="de-DE" sz="1050" dirty="0">
                <a:latin typeface="+mj-lt"/>
                <a:cs typeface="Calibri" panose="020F0502020204030204" pitchFamily="34" charset="0"/>
              </a:rPr>
              <a:t>, 2015; </a:t>
            </a:r>
            <a:r>
              <a:rPr lang="en-US" sz="1050" dirty="0" err="1">
                <a:latin typeface="+mj-lt"/>
                <a:cs typeface="Calibri" panose="020F0502020204030204" pitchFamily="34" charset="0"/>
              </a:rPr>
              <a:t>Jewitt</a:t>
            </a:r>
            <a:r>
              <a:rPr lang="en-US" sz="1050" dirty="0">
                <a:latin typeface="+mj-lt"/>
                <a:cs typeface="Calibri" panose="020F0502020204030204" pitchFamily="34" charset="0"/>
              </a:rPr>
              <a:t>, 2012; </a:t>
            </a:r>
            <a:r>
              <a:rPr lang="en-US" sz="1050" dirty="0" err="1">
                <a:latin typeface="+mj-lt"/>
                <a:cs typeface="Calibri" panose="020F0502020204030204" pitchFamily="34" charset="0"/>
              </a:rPr>
              <a:t>DuFon</a:t>
            </a:r>
            <a:r>
              <a:rPr lang="en-US" sz="1050" dirty="0">
                <a:latin typeface="+mj-lt"/>
                <a:cs typeface="Calibri" panose="020F0502020204030204" pitchFamily="34" charset="0"/>
              </a:rPr>
              <a:t>, 2002, Luff and Heath, 2013).</a:t>
            </a:r>
            <a:endParaRPr lang="de-DE" sz="1050" dirty="0">
              <a:latin typeface="+mj-lt"/>
              <a:cs typeface="Calibri" panose="020F0502020204030204" pitchFamily="34" charset="0"/>
            </a:endParaRPr>
          </a:p>
          <a:p>
            <a:endParaRPr lang="en-US" sz="2000" dirty="0">
              <a:latin typeface="+mj-lt"/>
              <a:cs typeface="Calibri" panose="020F0502020204030204" pitchFamily="34" charset="0"/>
            </a:endParaRPr>
          </a:p>
        </p:txBody>
      </p:sp>
      <p:sp>
        <p:nvSpPr>
          <p:cNvPr id="12" name="Inhaltsplatzhalter 2">
            <a:extLst>
              <a:ext uri="{FF2B5EF4-FFF2-40B4-BE49-F238E27FC236}">
                <a16:creationId xmlns:a16="http://schemas.microsoft.com/office/drawing/2014/main" id="{E7C73B18-573A-8444-9395-9BD1EFAB1CBC}"/>
              </a:ext>
            </a:extLst>
          </p:cNvPr>
          <p:cNvSpPr txBox="1">
            <a:spLocks/>
          </p:cNvSpPr>
          <p:nvPr/>
        </p:nvSpPr>
        <p:spPr>
          <a:xfrm>
            <a:off x="838200" y="2109161"/>
            <a:ext cx="10515600" cy="6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Probleme der „normalen“ (Unterrichts-) Videografie:</a:t>
            </a:r>
          </a:p>
          <a:p>
            <a:pPr marL="0" indent="0">
              <a:buNone/>
            </a:pPr>
            <a:endParaRPr lang="de-DE" dirty="0"/>
          </a:p>
        </p:txBody>
      </p:sp>
      <p:sp>
        <p:nvSpPr>
          <p:cNvPr id="16" name="Titel 1">
            <a:extLst>
              <a:ext uri="{FF2B5EF4-FFF2-40B4-BE49-F238E27FC236}">
                <a16:creationId xmlns:a16="http://schemas.microsoft.com/office/drawing/2014/main" id="{7918934F-D015-0D4F-803F-7DE59F77B4A3}"/>
              </a:ext>
            </a:extLst>
          </p:cNvPr>
          <p:cNvSpPr txBox="1">
            <a:spLocks/>
          </p:cNvSpPr>
          <p:nvPr/>
        </p:nvSpPr>
        <p:spPr>
          <a:xfrm>
            <a:off x="838199" y="501650"/>
            <a:ext cx="105863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de-DE" sz="4000" dirty="0"/>
              <a:t>Wozu 360°-Videos (in der Lehrer*</a:t>
            </a:r>
            <a:r>
              <a:rPr lang="de-DE" sz="4000" dirty="0" err="1"/>
              <a:t>innenbildung</a:t>
            </a:r>
            <a:r>
              <a:rPr lang="de-DE" sz="4000" dirty="0"/>
              <a:t>)?</a:t>
            </a:r>
          </a:p>
        </p:txBody>
      </p:sp>
      <p:pic>
        <p:nvPicPr>
          <p:cNvPr id="3" name="Grafik 2" descr="Pfeil: Leichte Kurve">
            <a:extLst>
              <a:ext uri="{FF2B5EF4-FFF2-40B4-BE49-F238E27FC236}">
                <a16:creationId xmlns:a16="http://schemas.microsoft.com/office/drawing/2014/main" id="{BE7BB8DB-3CA2-9049-92A1-3314888D71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209800" y="4945148"/>
            <a:ext cx="914400" cy="914400"/>
          </a:xfrm>
          <a:prstGeom prst="rect">
            <a:avLst/>
          </a:prstGeom>
        </p:spPr>
      </p:pic>
      <p:sp>
        <p:nvSpPr>
          <p:cNvPr id="2" name="Textfeld 1">
            <a:extLst>
              <a:ext uri="{FF2B5EF4-FFF2-40B4-BE49-F238E27FC236}">
                <a16:creationId xmlns:a16="http://schemas.microsoft.com/office/drawing/2014/main" id="{89C15434-F8D0-054D-A740-769F6BAAE053}"/>
              </a:ext>
            </a:extLst>
          </p:cNvPr>
          <p:cNvSpPr txBox="1"/>
          <p:nvPr/>
        </p:nvSpPr>
        <p:spPr>
          <a:xfrm>
            <a:off x="3295164" y="5109961"/>
            <a:ext cx="7566212" cy="584775"/>
          </a:xfrm>
          <a:prstGeom prst="rect">
            <a:avLst/>
          </a:prstGeom>
          <a:noFill/>
        </p:spPr>
        <p:txBody>
          <a:bodyPr wrap="square" rtlCol="0">
            <a:spAutoFit/>
          </a:bodyPr>
          <a:lstStyle/>
          <a:p>
            <a:r>
              <a:rPr lang="de-DE" sz="3200" dirty="0">
                <a:latin typeface="+mj-lt"/>
              </a:rPr>
              <a:t>Problem: Selektivität der Kamera</a:t>
            </a: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302438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22" name="Titel 1">
            <a:extLst>
              <a:ext uri="{FF2B5EF4-FFF2-40B4-BE49-F238E27FC236}">
                <a16:creationId xmlns:a16="http://schemas.microsoft.com/office/drawing/2014/main" id="{422E5E5B-F89D-8441-B431-DBE732CD1A8A}"/>
              </a:ext>
            </a:extLst>
          </p:cNvPr>
          <p:cNvSpPr txBox="1">
            <a:spLocks/>
          </p:cNvSpPr>
          <p:nvPr/>
        </p:nvSpPr>
        <p:spPr>
          <a:xfrm>
            <a:off x="838199" y="501650"/>
            <a:ext cx="105863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de-DE" sz="4000" dirty="0"/>
              <a:t>Die Selektivität videogestützter Beobachtungen</a:t>
            </a:r>
          </a:p>
        </p:txBody>
      </p:sp>
      <p:sp>
        <p:nvSpPr>
          <p:cNvPr id="12" name="Textfeld 11">
            <a:extLst>
              <a:ext uri="{FF2B5EF4-FFF2-40B4-BE49-F238E27FC236}">
                <a16:creationId xmlns:a16="http://schemas.microsoft.com/office/drawing/2014/main" id="{21FA2585-4C1E-5E48-B338-CB3A2326F23E}"/>
              </a:ext>
            </a:extLst>
          </p:cNvPr>
          <p:cNvSpPr txBox="1"/>
          <p:nvPr/>
        </p:nvSpPr>
        <p:spPr>
          <a:xfrm>
            <a:off x="2623450" y="2305885"/>
            <a:ext cx="1974552" cy="461665"/>
          </a:xfrm>
          <a:prstGeom prst="rect">
            <a:avLst/>
          </a:prstGeom>
          <a:noFill/>
        </p:spPr>
        <p:txBody>
          <a:bodyPr wrap="square" rtlCol="0">
            <a:spAutoFit/>
          </a:bodyPr>
          <a:lstStyle/>
          <a:p>
            <a:r>
              <a:rPr lang="de-DE" sz="2400" b="1" dirty="0" err="1"/>
              <a:t>Kadrierung</a:t>
            </a:r>
            <a:endParaRPr lang="de-DE" sz="2400" b="1" dirty="0"/>
          </a:p>
        </p:txBody>
      </p:sp>
      <p:pic>
        <p:nvPicPr>
          <p:cNvPr id="13" name="Grafik 12">
            <a:extLst>
              <a:ext uri="{FF2B5EF4-FFF2-40B4-BE49-F238E27FC236}">
                <a16:creationId xmlns:a16="http://schemas.microsoft.com/office/drawing/2014/main" id="{65C92BD7-B0AA-A245-AAB1-7E4F014D4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718" y="3042799"/>
            <a:ext cx="2667868" cy="2466519"/>
          </a:xfrm>
          <a:prstGeom prst="rect">
            <a:avLst/>
          </a:prstGeom>
        </p:spPr>
      </p:pic>
      <p:pic>
        <p:nvPicPr>
          <p:cNvPr id="14" name="Grafik 13">
            <a:extLst>
              <a:ext uri="{FF2B5EF4-FFF2-40B4-BE49-F238E27FC236}">
                <a16:creationId xmlns:a16="http://schemas.microsoft.com/office/drawing/2014/main" id="{9F13665C-8AD0-4241-B394-E8B7DD9B2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586" y="3002059"/>
            <a:ext cx="4388702" cy="2466519"/>
          </a:xfrm>
          <a:prstGeom prst="rect">
            <a:avLst/>
          </a:prstGeom>
        </p:spPr>
      </p:pic>
      <p:sp>
        <p:nvSpPr>
          <p:cNvPr id="15" name="Textfeld 14">
            <a:extLst>
              <a:ext uri="{FF2B5EF4-FFF2-40B4-BE49-F238E27FC236}">
                <a16:creationId xmlns:a16="http://schemas.microsoft.com/office/drawing/2014/main" id="{97B395C8-FEE9-B54B-ACC8-29CA0C1A7DBC}"/>
              </a:ext>
            </a:extLst>
          </p:cNvPr>
          <p:cNvSpPr txBox="1"/>
          <p:nvPr/>
        </p:nvSpPr>
        <p:spPr>
          <a:xfrm>
            <a:off x="7488795" y="2324546"/>
            <a:ext cx="2735921" cy="461665"/>
          </a:xfrm>
          <a:prstGeom prst="rect">
            <a:avLst/>
          </a:prstGeom>
          <a:noFill/>
        </p:spPr>
        <p:txBody>
          <a:bodyPr wrap="square" rtlCol="0">
            <a:spAutoFit/>
          </a:bodyPr>
          <a:lstStyle/>
          <a:p>
            <a:r>
              <a:rPr lang="de-DE" sz="2400" b="1" dirty="0"/>
              <a:t>Kamerahandeln</a:t>
            </a:r>
            <a:endParaRPr lang="de-DE" b="1" dirty="0"/>
          </a:p>
        </p:txBody>
      </p:sp>
      <p:sp>
        <p:nvSpPr>
          <p:cNvPr id="17" name="Textfeld 16">
            <a:extLst>
              <a:ext uri="{FF2B5EF4-FFF2-40B4-BE49-F238E27FC236}">
                <a16:creationId xmlns:a16="http://schemas.microsoft.com/office/drawing/2014/main" id="{E9F83A75-A9C5-AC4C-86E0-40EBAB2819FD}"/>
              </a:ext>
            </a:extLst>
          </p:cNvPr>
          <p:cNvSpPr txBox="1"/>
          <p:nvPr/>
        </p:nvSpPr>
        <p:spPr>
          <a:xfrm>
            <a:off x="6144746" y="3302206"/>
            <a:ext cx="927249" cy="1446550"/>
          </a:xfrm>
          <a:prstGeom prst="rect">
            <a:avLst/>
          </a:prstGeom>
          <a:noFill/>
        </p:spPr>
        <p:txBody>
          <a:bodyPr wrap="square" rtlCol="0">
            <a:spAutoFit/>
          </a:bodyPr>
          <a:lstStyle/>
          <a:p>
            <a:r>
              <a:rPr lang="de-DE" sz="8800" dirty="0">
                <a:solidFill>
                  <a:srgbClr val="000000"/>
                </a:solidFill>
              </a:rPr>
              <a:t>+</a:t>
            </a: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6"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696296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 name="Grafik 4">
            <a:extLst>
              <a:ext uri="{FF2B5EF4-FFF2-40B4-BE49-F238E27FC236}">
                <a16:creationId xmlns:a16="http://schemas.microsoft.com/office/drawing/2014/main" id="{75B8DBE6-95AE-6E40-A756-103F601A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37"/>
          <a:stretch/>
        </p:blipFill>
        <p:spPr>
          <a:xfrm>
            <a:off x="404614" y="2705100"/>
            <a:ext cx="5286164" cy="3110167"/>
          </a:xfrm>
          <a:prstGeom prst="rect">
            <a:avLst/>
          </a:prstGeom>
        </p:spPr>
      </p:pic>
      <p:pic>
        <p:nvPicPr>
          <p:cNvPr id="10" name="Grafik 9">
            <a:extLst>
              <a:ext uri="{FF2B5EF4-FFF2-40B4-BE49-F238E27FC236}">
                <a16:creationId xmlns:a16="http://schemas.microsoft.com/office/drawing/2014/main" id="{49854EAA-BC39-624C-A904-19EE37A89A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37"/>
          <a:stretch/>
        </p:blipFill>
        <p:spPr>
          <a:xfrm>
            <a:off x="6501223" y="2705098"/>
            <a:ext cx="5303065" cy="3110168"/>
          </a:xfrm>
          <a:prstGeom prst="rect">
            <a:avLst/>
          </a:prstGeom>
        </p:spPr>
      </p:pic>
      <p:cxnSp>
        <p:nvCxnSpPr>
          <p:cNvPr id="16" name="Gerade Verbindung 15">
            <a:extLst>
              <a:ext uri="{FF2B5EF4-FFF2-40B4-BE49-F238E27FC236}">
                <a16:creationId xmlns:a16="http://schemas.microsoft.com/office/drawing/2014/main" id="{548171F9-FD08-3143-9850-2FBE1632F5C8}"/>
              </a:ext>
            </a:extLst>
          </p:cNvPr>
          <p:cNvCxnSpPr/>
          <p:nvPr/>
        </p:nvCxnSpPr>
        <p:spPr>
          <a:xfrm>
            <a:off x="6096000" y="1927475"/>
            <a:ext cx="0" cy="3972175"/>
          </a:xfrm>
          <a:prstGeom prst="line">
            <a:avLst/>
          </a:prstGeom>
        </p:spPr>
        <p:style>
          <a:lnRef idx="1">
            <a:schemeClr val="accent1"/>
          </a:lnRef>
          <a:fillRef idx="0">
            <a:schemeClr val="accent1"/>
          </a:fillRef>
          <a:effectRef idx="0">
            <a:schemeClr val="accent1"/>
          </a:effectRef>
          <a:fontRef idx="minor">
            <a:schemeClr val="tx1"/>
          </a:fontRef>
        </p:style>
      </p:cxnSp>
      <p:sp>
        <p:nvSpPr>
          <p:cNvPr id="22" name="Titel 1">
            <a:extLst>
              <a:ext uri="{FF2B5EF4-FFF2-40B4-BE49-F238E27FC236}">
                <a16:creationId xmlns:a16="http://schemas.microsoft.com/office/drawing/2014/main" id="{422E5E5B-F89D-8441-B431-DBE732CD1A8A}"/>
              </a:ext>
            </a:extLst>
          </p:cNvPr>
          <p:cNvSpPr txBox="1">
            <a:spLocks/>
          </p:cNvSpPr>
          <p:nvPr/>
        </p:nvSpPr>
        <p:spPr>
          <a:xfrm>
            <a:off x="838199" y="501650"/>
            <a:ext cx="105863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de-DE" sz="4000" dirty="0"/>
              <a:t>Wozu 360°-Videos (in der Lehrer*</a:t>
            </a:r>
            <a:r>
              <a:rPr lang="de-DE" sz="4000" dirty="0" err="1"/>
              <a:t>innenbildung</a:t>
            </a:r>
            <a:r>
              <a:rPr lang="de-DE" sz="4000" dirty="0"/>
              <a:t>)?</a:t>
            </a:r>
          </a:p>
        </p:txBody>
      </p:sp>
      <p:sp>
        <p:nvSpPr>
          <p:cNvPr id="2" name="Textfeld 1">
            <a:extLst>
              <a:ext uri="{FF2B5EF4-FFF2-40B4-BE49-F238E27FC236}">
                <a16:creationId xmlns:a16="http://schemas.microsoft.com/office/drawing/2014/main" id="{557CACB1-4BB3-454A-95A2-7DF2390F5DD1}"/>
              </a:ext>
            </a:extLst>
          </p:cNvPr>
          <p:cNvSpPr txBox="1"/>
          <p:nvPr/>
        </p:nvSpPr>
        <p:spPr>
          <a:xfrm>
            <a:off x="6558141" y="2288139"/>
            <a:ext cx="5110758" cy="307777"/>
          </a:xfrm>
          <a:prstGeom prst="rect">
            <a:avLst/>
          </a:prstGeom>
          <a:noFill/>
        </p:spPr>
        <p:txBody>
          <a:bodyPr wrap="none" rtlCol="0">
            <a:spAutoFit/>
          </a:bodyPr>
          <a:lstStyle/>
          <a:p>
            <a:r>
              <a:rPr lang="de-DE" sz="1400" dirty="0"/>
              <a:t>Die vier Selektionsebenen einer videogestützten </a:t>
            </a:r>
            <a:r>
              <a:rPr lang="de-DE" sz="1400" b="1" dirty="0"/>
              <a:t>360°-</a:t>
            </a:r>
            <a:r>
              <a:rPr lang="de-DE" sz="1400" dirty="0"/>
              <a:t>Beobachtung</a:t>
            </a:r>
          </a:p>
        </p:txBody>
      </p:sp>
      <p:sp>
        <p:nvSpPr>
          <p:cNvPr id="11" name="Textfeld 10">
            <a:extLst>
              <a:ext uri="{FF2B5EF4-FFF2-40B4-BE49-F238E27FC236}">
                <a16:creationId xmlns:a16="http://schemas.microsoft.com/office/drawing/2014/main" id="{3A02F6BF-7DD3-E34A-B1B8-5B81494BA360}"/>
              </a:ext>
            </a:extLst>
          </p:cNvPr>
          <p:cNvSpPr txBox="1"/>
          <p:nvPr/>
        </p:nvSpPr>
        <p:spPr>
          <a:xfrm>
            <a:off x="492318" y="2288139"/>
            <a:ext cx="4903971" cy="307777"/>
          </a:xfrm>
          <a:prstGeom prst="rect">
            <a:avLst/>
          </a:prstGeom>
          <a:noFill/>
        </p:spPr>
        <p:txBody>
          <a:bodyPr wrap="none" rtlCol="0">
            <a:spAutoFit/>
          </a:bodyPr>
          <a:lstStyle/>
          <a:p>
            <a:r>
              <a:rPr lang="de-DE" sz="1400" dirty="0"/>
              <a:t>Die vier Selektionsebenen einer videogestützten Beobachtung</a:t>
            </a:r>
          </a:p>
        </p:txBody>
      </p:sp>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10852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35104" y="2119899"/>
            <a:ext cx="4977578" cy="3639289"/>
          </a:xfrm>
        </p:spPr>
        <p:txBody>
          <a:bodyPr anchor="ctr">
            <a:normAutofit lnSpcReduction="10000"/>
          </a:bodyPr>
          <a:lstStyle/>
          <a:p>
            <a:r>
              <a:rPr lang="de-DE" sz="2000" dirty="0">
                <a:solidFill>
                  <a:srgbClr val="000000"/>
                </a:solidFill>
              </a:rPr>
              <a:t>Theorieteil</a:t>
            </a:r>
          </a:p>
          <a:p>
            <a:r>
              <a:rPr lang="de-DE" sz="2000" dirty="0" smtClean="0">
                <a:solidFill>
                  <a:srgbClr val="000000"/>
                </a:solidFill>
              </a:rPr>
              <a:t>Fragestellung / </a:t>
            </a:r>
            <a:r>
              <a:rPr lang="de-DE" sz="2000" dirty="0">
                <a:solidFill>
                  <a:srgbClr val="000000"/>
                </a:solidFill>
              </a:rPr>
              <a:t>Hypothesen </a:t>
            </a:r>
          </a:p>
          <a:p>
            <a:r>
              <a:rPr lang="de-DE" sz="2000" dirty="0">
                <a:solidFill>
                  <a:srgbClr val="000000"/>
                </a:solidFill>
              </a:rPr>
              <a:t>Methode</a:t>
            </a:r>
          </a:p>
          <a:p>
            <a:pPr lvl="1"/>
            <a:r>
              <a:rPr lang="de-DE" sz="2000" dirty="0">
                <a:solidFill>
                  <a:srgbClr val="000000"/>
                </a:solidFill>
              </a:rPr>
              <a:t>Design </a:t>
            </a:r>
          </a:p>
          <a:p>
            <a:pPr lvl="1"/>
            <a:r>
              <a:rPr lang="de-DE" sz="2000" dirty="0">
                <a:solidFill>
                  <a:srgbClr val="000000"/>
                </a:solidFill>
              </a:rPr>
              <a:t>Stichprobe</a:t>
            </a:r>
          </a:p>
          <a:p>
            <a:pPr lvl="1"/>
            <a:r>
              <a:rPr lang="de-DE" sz="2000" dirty="0">
                <a:solidFill>
                  <a:srgbClr val="000000"/>
                </a:solidFill>
              </a:rPr>
              <a:t>Messinstrumente</a:t>
            </a:r>
          </a:p>
          <a:p>
            <a:pPr lvl="1"/>
            <a:r>
              <a:rPr lang="de-DE" sz="2000" dirty="0">
                <a:solidFill>
                  <a:srgbClr val="000000"/>
                </a:solidFill>
              </a:rPr>
              <a:t>Auswertung</a:t>
            </a:r>
          </a:p>
          <a:p>
            <a:r>
              <a:rPr lang="de-DE" sz="2000" dirty="0">
                <a:solidFill>
                  <a:srgbClr val="000000"/>
                </a:solidFill>
              </a:rPr>
              <a:t>Ergebnisse</a:t>
            </a:r>
          </a:p>
          <a:p>
            <a:r>
              <a:rPr lang="de-DE" sz="2000" dirty="0">
                <a:solidFill>
                  <a:srgbClr val="000000"/>
                </a:solidFill>
              </a:rPr>
              <a:t>Diskussion </a:t>
            </a:r>
            <a:endParaRPr lang="de-DE" sz="2000" dirty="0" smtClean="0">
              <a:solidFill>
                <a:srgbClr val="000000"/>
              </a:solidFill>
            </a:endParaRPr>
          </a:p>
          <a:p>
            <a:r>
              <a:rPr lang="de-DE" sz="2000" dirty="0" smtClean="0">
                <a:solidFill>
                  <a:srgbClr val="000000"/>
                </a:solidFill>
              </a:rPr>
              <a:t>Ausblick</a:t>
            </a:r>
            <a:endParaRPr lang="de-DE" sz="2000" dirty="0">
              <a:solidFill>
                <a:srgbClr val="000000"/>
              </a:solidFill>
            </a:endParaRPr>
          </a:p>
        </p:txBody>
      </p:sp>
      <p:sp>
        <p:nvSpPr>
          <p:cNvPr id="2" name="Titel 1"/>
          <p:cNvSpPr>
            <a:spLocks noGrp="1"/>
          </p:cNvSpPr>
          <p:nvPr>
            <p:ph type="title"/>
          </p:nvPr>
        </p:nvSpPr>
        <p:spPr>
          <a:xfrm>
            <a:off x="553800" y="2712074"/>
            <a:ext cx="4128807" cy="1454051"/>
          </a:xfrm>
        </p:spPr>
        <p:txBody>
          <a:bodyPr>
            <a:normAutofit/>
          </a:bodyPr>
          <a:lstStyle/>
          <a:p>
            <a:r>
              <a:rPr lang="de-DE" sz="8000" dirty="0">
                <a:solidFill>
                  <a:srgbClr val="000000"/>
                </a:solidFill>
              </a:rPr>
              <a:t>Agenda</a:t>
            </a:r>
          </a:p>
        </p:txBody>
      </p:sp>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5"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
        <p:nvSpPr>
          <p:cNvPr id="17" name="Foliennummernplatzhalter 8">
            <a:extLst>
              <a:ext uri="{FF2B5EF4-FFF2-40B4-BE49-F238E27FC236}">
                <a16:creationId xmlns:a16="http://schemas.microsoft.com/office/drawing/2014/main" id="{CE4A6279-CCF8-964C-B2DB-2AFABC8BA577}"/>
              </a:ext>
            </a:extLst>
          </p:cNvPr>
          <p:cNvSpPr>
            <a:spLocks noGrp="1"/>
          </p:cNvSpPr>
          <p:nvPr>
            <p:ph type="sldNum" sz="quarter" idx="12"/>
          </p:nvPr>
        </p:nvSpPr>
        <p:spPr>
          <a:xfrm>
            <a:off x="8610600" y="6356350"/>
            <a:ext cx="2743200" cy="365125"/>
          </a:xfrm>
        </p:spPr>
        <p:txBody>
          <a:bodyPr/>
          <a:lstStyle/>
          <a:p>
            <a:r>
              <a:rPr lang="de-DE"/>
              <a:t>Windscheid et al.: Digitale Hospitanz</a:t>
            </a:r>
            <a:endParaRPr lang="de-DE" dirty="0"/>
          </a:p>
        </p:txBody>
      </p:sp>
      <p:sp>
        <p:nvSpPr>
          <p:cNvPr id="19" name="Titel 1">
            <a:extLst>
              <a:ext uri="{FF2B5EF4-FFF2-40B4-BE49-F238E27FC236}">
                <a16:creationId xmlns:a16="http://schemas.microsoft.com/office/drawing/2014/main" id="{1FAA352C-D504-7B4D-8E3D-9E3B9650B5B2}"/>
              </a:ext>
            </a:extLst>
          </p:cNvPr>
          <p:cNvSpPr txBox="1">
            <a:spLocks/>
          </p:cNvSpPr>
          <p:nvPr/>
        </p:nvSpPr>
        <p:spPr>
          <a:xfrm>
            <a:off x="5000438" y="792691"/>
            <a:ext cx="6432472" cy="11104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pPr algn="r"/>
            <a:r>
              <a:rPr lang="de-DE" sz="2800" dirty="0">
                <a:solidFill>
                  <a:srgbClr val="000000"/>
                </a:solidFill>
              </a:rPr>
              <a:t>Digitale Hospitanz: Der Einsatz von 360°-Videos in der Lehrer*</a:t>
            </a:r>
            <a:r>
              <a:rPr lang="de-DE" sz="2800" dirty="0" err="1">
                <a:solidFill>
                  <a:srgbClr val="000000"/>
                </a:solidFill>
              </a:rPr>
              <a:t>innenbildung</a:t>
            </a:r>
            <a:endParaRPr lang="de-DE" sz="2800" dirty="0">
              <a:solidFill>
                <a:srgbClr val="000000"/>
              </a:solidFill>
            </a:endParaRPr>
          </a:p>
        </p:txBody>
      </p:sp>
    </p:spTree>
    <p:extLst>
      <p:ext uri="{BB962C8B-B14F-4D97-AF65-F5344CB8AC3E}">
        <p14:creationId xmlns:p14="http://schemas.microsoft.com/office/powerpoint/2010/main" val="1016646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 name="Grafik 4">
            <a:extLst>
              <a:ext uri="{FF2B5EF4-FFF2-40B4-BE49-F238E27FC236}">
                <a16:creationId xmlns:a16="http://schemas.microsoft.com/office/drawing/2014/main" id="{75B8DBE6-95AE-6E40-A756-103F601A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37"/>
          <a:stretch/>
        </p:blipFill>
        <p:spPr>
          <a:xfrm>
            <a:off x="404614" y="2705100"/>
            <a:ext cx="5286164" cy="3110167"/>
          </a:xfrm>
          <a:prstGeom prst="rect">
            <a:avLst/>
          </a:prstGeom>
        </p:spPr>
      </p:pic>
      <p:pic>
        <p:nvPicPr>
          <p:cNvPr id="10" name="Grafik 9">
            <a:extLst>
              <a:ext uri="{FF2B5EF4-FFF2-40B4-BE49-F238E27FC236}">
                <a16:creationId xmlns:a16="http://schemas.microsoft.com/office/drawing/2014/main" id="{49854EAA-BC39-624C-A904-19EE37A89A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37"/>
          <a:stretch/>
        </p:blipFill>
        <p:spPr>
          <a:xfrm>
            <a:off x="6501223" y="2705098"/>
            <a:ext cx="5303065" cy="3110168"/>
          </a:xfrm>
          <a:prstGeom prst="rect">
            <a:avLst/>
          </a:prstGeom>
        </p:spPr>
      </p:pic>
      <p:cxnSp>
        <p:nvCxnSpPr>
          <p:cNvPr id="16" name="Gerade Verbindung 15">
            <a:extLst>
              <a:ext uri="{FF2B5EF4-FFF2-40B4-BE49-F238E27FC236}">
                <a16:creationId xmlns:a16="http://schemas.microsoft.com/office/drawing/2014/main" id="{548171F9-FD08-3143-9850-2FBE1632F5C8}"/>
              </a:ext>
            </a:extLst>
          </p:cNvPr>
          <p:cNvCxnSpPr/>
          <p:nvPr/>
        </p:nvCxnSpPr>
        <p:spPr>
          <a:xfrm>
            <a:off x="6096000" y="1927475"/>
            <a:ext cx="0" cy="3972175"/>
          </a:xfrm>
          <a:prstGeom prst="line">
            <a:avLst/>
          </a:prstGeom>
        </p:spPr>
        <p:style>
          <a:lnRef idx="1">
            <a:schemeClr val="accent1"/>
          </a:lnRef>
          <a:fillRef idx="0">
            <a:schemeClr val="accent1"/>
          </a:fillRef>
          <a:effectRef idx="0">
            <a:schemeClr val="accent1"/>
          </a:effectRef>
          <a:fontRef idx="minor">
            <a:schemeClr val="tx1"/>
          </a:fontRef>
        </p:style>
      </p:cxnSp>
      <p:sp>
        <p:nvSpPr>
          <p:cNvPr id="22" name="Titel 1">
            <a:extLst>
              <a:ext uri="{FF2B5EF4-FFF2-40B4-BE49-F238E27FC236}">
                <a16:creationId xmlns:a16="http://schemas.microsoft.com/office/drawing/2014/main" id="{422E5E5B-F89D-8441-B431-DBE732CD1A8A}"/>
              </a:ext>
            </a:extLst>
          </p:cNvPr>
          <p:cNvSpPr txBox="1">
            <a:spLocks/>
          </p:cNvSpPr>
          <p:nvPr/>
        </p:nvSpPr>
        <p:spPr>
          <a:xfrm>
            <a:off x="838199" y="501650"/>
            <a:ext cx="105863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de-DE" sz="4000" dirty="0"/>
              <a:t>Die Selektivität videogestützter Beobachtungen</a:t>
            </a:r>
          </a:p>
        </p:txBody>
      </p:sp>
      <p:sp>
        <p:nvSpPr>
          <p:cNvPr id="2" name="Textfeld 1">
            <a:extLst>
              <a:ext uri="{FF2B5EF4-FFF2-40B4-BE49-F238E27FC236}">
                <a16:creationId xmlns:a16="http://schemas.microsoft.com/office/drawing/2014/main" id="{557CACB1-4BB3-454A-95A2-7DF2390F5DD1}"/>
              </a:ext>
            </a:extLst>
          </p:cNvPr>
          <p:cNvSpPr txBox="1"/>
          <p:nvPr/>
        </p:nvSpPr>
        <p:spPr>
          <a:xfrm>
            <a:off x="6558141" y="2288139"/>
            <a:ext cx="5110758" cy="307777"/>
          </a:xfrm>
          <a:prstGeom prst="rect">
            <a:avLst/>
          </a:prstGeom>
          <a:noFill/>
        </p:spPr>
        <p:txBody>
          <a:bodyPr wrap="none" rtlCol="0">
            <a:spAutoFit/>
          </a:bodyPr>
          <a:lstStyle/>
          <a:p>
            <a:r>
              <a:rPr lang="de-DE" sz="1400" dirty="0"/>
              <a:t>Die vier Selektionsebenen einer videogestützten </a:t>
            </a:r>
            <a:r>
              <a:rPr lang="de-DE" sz="1400" b="1" dirty="0"/>
              <a:t>360°-</a:t>
            </a:r>
            <a:r>
              <a:rPr lang="de-DE" sz="1400" dirty="0"/>
              <a:t>Beobachtung</a:t>
            </a:r>
          </a:p>
        </p:txBody>
      </p:sp>
      <p:sp>
        <p:nvSpPr>
          <p:cNvPr id="11" name="Textfeld 10">
            <a:extLst>
              <a:ext uri="{FF2B5EF4-FFF2-40B4-BE49-F238E27FC236}">
                <a16:creationId xmlns:a16="http://schemas.microsoft.com/office/drawing/2014/main" id="{3A02F6BF-7DD3-E34A-B1B8-5B81494BA360}"/>
              </a:ext>
            </a:extLst>
          </p:cNvPr>
          <p:cNvSpPr txBox="1"/>
          <p:nvPr/>
        </p:nvSpPr>
        <p:spPr>
          <a:xfrm>
            <a:off x="492318" y="2288139"/>
            <a:ext cx="4903971" cy="307777"/>
          </a:xfrm>
          <a:prstGeom prst="rect">
            <a:avLst/>
          </a:prstGeom>
          <a:noFill/>
        </p:spPr>
        <p:txBody>
          <a:bodyPr wrap="none" rtlCol="0">
            <a:spAutoFit/>
          </a:bodyPr>
          <a:lstStyle/>
          <a:p>
            <a:r>
              <a:rPr lang="de-DE" sz="1400" dirty="0"/>
              <a:t>Die vier Selektionsebenen einer videogestützten Beobachtung</a:t>
            </a:r>
          </a:p>
        </p:txBody>
      </p:sp>
      <p:sp>
        <p:nvSpPr>
          <p:cNvPr id="3" name="Oval 2">
            <a:extLst>
              <a:ext uri="{FF2B5EF4-FFF2-40B4-BE49-F238E27FC236}">
                <a16:creationId xmlns:a16="http://schemas.microsoft.com/office/drawing/2014/main" id="{ABE2AC8A-D6BD-B948-958B-54B765744FB2}"/>
              </a:ext>
            </a:extLst>
          </p:cNvPr>
          <p:cNvSpPr/>
          <p:nvPr/>
        </p:nvSpPr>
        <p:spPr>
          <a:xfrm>
            <a:off x="9461500" y="4127500"/>
            <a:ext cx="2395220" cy="13589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759189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1650"/>
            <a:ext cx="10363200" cy="1325563"/>
          </a:xfrm>
        </p:spPr>
        <p:txBody>
          <a:bodyPr>
            <a:normAutofit/>
          </a:bodyPr>
          <a:lstStyle/>
          <a:p>
            <a:r>
              <a:rPr lang="de-DE" sz="4000" dirty="0"/>
              <a:t>Wozu 360°-Videos (</a:t>
            </a:r>
            <a:r>
              <a:rPr lang="de-DE" sz="4000" dirty="0">
                <a:solidFill>
                  <a:schemeClr val="accent5">
                    <a:lumMod val="75000"/>
                  </a:schemeClr>
                </a:solidFill>
              </a:rPr>
              <a:t>in der Lehrer*</a:t>
            </a:r>
            <a:r>
              <a:rPr lang="de-DE" sz="4000" dirty="0" err="1">
                <a:solidFill>
                  <a:schemeClr val="accent5">
                    <a:lumMod val="75000"/>
                  </a:schemeClr>
                </a:solidFill>
              </a:rPr>
              <a:t>innenbildung</a:t>
            </a:r>
            <a:r>
              <a:rPr lang="de-DE" sz="4000" dirty="0">
                <a:solidFill>
                  <a:schemeClr val="accent5">
                    <a:lumMod val="75000"/>
                  </a:schemeClr>
                </a:solidFill>
              </a:rPr>
              <a:t>)?</a:t>
            </a: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2" name="Textplatzhalter 2">
            <a:extLst>
              <a:ext uri="{FF2B5EF4-FFF2-40B4-BE49-F238E27FC236}">
                <a16:creationId xmlns:a16="http://schemas.microsoft.com/office/drawing/2014/main" id="{9EED70A1-1205-DD42-BD5D-DF6E1701A1C7}"/>
              </a:ext>
            </a:extLst>
          </p:cNvPr>
          <p:cNvSpPr txBox="1">
            <a:spLocks/>
          </p:cNvSpPr>
          <p:nvPr/>
        </p:nvSpPr>
        <p:spPr>
          <a:xfrm>
            <a:off x="1387243" y="2638572"/>
            <a:ext cx="9114503" cy="158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latin typeface="+mj-lt"/>
              </a:rPr>
              <a:t>“</a:t>
            </a:r>
            <a:r>
              <a:rPr lang="en-US" dirty="0">
                <a:latin typeface="+mj-lt"/>
              </a:rPr>
              <a:t>With 360° videos, we are able to deliver an even richer and larger quantity of information than before, that can span all over the viewer.“ </a:t>
            </a:r>
            <a:br>
              <a:rPr lang="en-US" dirty="0">
                <a:latin typeface="+mj-lt"/>
              </a:rPr>
            </a:br>
            <a:endParaRPr lang="en-US" dirty="0">
              <a:latin typeface="+mj-lt"/>
            </a:endParaRPr>
          </a:p>
          <a:p>
            <a:pPr marL="0" indent="0" algn="ctr">
              <a:buNone/>
            </a:pPr>
            <a:r>
              <a:rPr lang="en-US" sz="2000" dirty="0">
                <a:latin typeface="+mj-lt"/>
              </a:rPr>
              <a:t> 					               (</a:t>
            </a:r>
            <a:r>
              <a:rPr lang="en-US" sz="2000" dirty="0" err="1">
                <a:latin typeface="+mj-lt"/>
              </a:rPr>
              <a:t>Neng</a:t>
            </a:r>
            <a:r>
              <a:rPr lang="en-US" sz="2000" dirty="0">
                <a:latin typeface="+mj-lt"/>
              </a:rPr>
              <a:t> &amp; </a:t>
            </a:r>
            <a:r>
              <a:rPr lang="en-US" sz="2000" dirty="0" err="1">
                <a:latin typeface="+mj-lt"/>
              </a:rPr>
              <a:t>Chamble</a:t>
            </a:r>
            <a:r>
              <a:rPr lang="en-US" sz="2000" dirty="0">
                <a:latin typeface="+mj-lt"/>
              </a:rPr>
              <a:t>, 2010, p. 119)</a:t>
            </a:r>
            <a:endParaRPr lang="de-DE" sz="2000" dirty="0">
              <a:latin typeface="+mj-lt"/>
            </a:endParaRPr>
          </a:p>
        </p:txBody>
      </p:sp>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11722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sz="4000" dirty="0"/>
              <a:t>Wozu 360°-Videos (in der Lehrer*</a:t>
            </a:r>
            <a:r>
              <a:rPr lang="de-DE" sz="4000" dirty="0" err="1"/>
              <a:t>innenbildung</a:t>
            </a:r>
            <a:r>
              <a:rPr lang="de-DE" sz="4000" dirty="0"/>
              <a:t>)?</a:t>
            </a:r>
          </a:p>
        </p:txBody>
      </p:sp>
      <p:sp>
        <p:nvSpPr>
          <p:cNvPr id="3" name="Inhaltsplatzhalter 2"/>
          <p:cNvSpPr>
            <a:spLocks noGrp="1"/>
          </p:cNvSpPr>
          <p:nvPr>
            <p:ph idx="1"/>
          </p:nvPr>
        </p:nvSpPr>
        <p:spPr/>
        <p:txBody>
          <a:bodyPr>
            <a:normAutofit/>
          </a:bodyPr>
          <a:lstStyle/>
          <a:p>
            <a:endParaRPr lang="de-DE" dirty="0"/>
          </a:p>
          <a:p>
            <a:r>
              <a:rPr lang="de-DE" dirty="0"/>
              <a:t>360°-Videos wird ein höheres </a:t>
            </a:r>
            <a:r>
              <a:rPr lang="de-DE" i="1" dirty="0">
                <a:solidFill>
                  <a:srgbClr val="2F5597"/>
                </a:solidFill>
              </a:rPr>
              <a:t>Präsenzerleben/Immersion</a:t>
            </a:r>
            <a:r>
              <a:rPr lang="de-DE" dirty="0"/>
              <a:t> unterstellt als Texten oder „üblichen“ Videos </a:t>
            </a:r>
            <a:r>
              <a:rPr lang="de-DE" sz="1400" dirty="0"/>
              <a:t>(Ibrahim-Didi, 2015; </a:t>
            </a:r>
            <a:r>
              <a:rPr lang="es-ES" sz="1400" dirty="0"/>
              <a:t>Su &amp; Grauman, 2017; </a:t>
            </a:r>
            <a:r>
              <a:rPr lang="de-DE" sz="1400" dirty="0" err="1"/>
              <a:t>Walshe</a:t>
            </a:r>
            <a:r>
              <a:rPr lang="de-DE" sz="1400" dirty="0"/>
              <a:t> &amp; Driver, 2019)</a:t>
            </a:r>
          </a:p>
          <a:p>
            <a:r>
              <a:rPr lang="de-DE" dirty="0"/>
              <a:t>Elaboriertere Verarbeitung von Videofällen korreliert mit negativen </a:t>
            </a:r>
            <a:r>
              <a:rPr lang="de-DE" i="1" dirty="0">
                <a:solidFill>
                  <a:srgbClr val="2F5597"/>
                </a:solidFill>
              </a:rPr>
              <a:t>Emotionen</a:t>
            </a:r>
            <a:r>
              <a:rPr lang="de-DE" dirty="0"/>
              <a:t> </a:t>
            </a:r>
            <a:r>
              <a:rPr lang="de-DE" sz="1400" dirty="0"/>
              <a:t>(Kleinknecht &amp; Schneider, 2013)</a:t>
            </a:r>
          </a:p>
          <a:p>
            <a:r>
              <a:rPr lang="de-DE" dirty="0"/>
              <a:t>Risiko bei 360°-Videos: Aufgrund der eingeschränkten „</a:t>
            </a:r>
            <a:r>
              <a:rPr lang="de-DE" dirty="0" err="1"/>
              <a:t>fields</a:t>
            </a:r>
            <a:r>
              <a:rPr lang="de-DE" dirty="0"/>
              <a:t> </a:t>
            </a:r>
            <a:r>
              <a:rPr lang="de-DE" dirty="0" err="1"/>
              <a:t>of</a:t>
            </a:r>
            <a:r>
              <a:rPr lang="de-DE" dirty="0"/>
              <a:t> </a:t>
            </a:r>
            <a:r>
              <a:rPr lang="de-DE" dirty="0" err="1"/>
              <a:t>view</a:t>
            </a:r>
            <a:r>
              <a:rPr lang="de-DE" dirty="0"/>
              <a:t>“ werden evtl. Ereignisse gar nicht gesehen </a:t>
            </a:r>
            <a:r>
              <a:rPr lang="de-DE" i="1" dirty="0">
                <a:solidFill>
                  <a:srgbClr val="2F5597"/>
                </a:solidFill>
                <a:sym typeface="Wingdings" panose="05000000000000000000" pitchFamily="2" charset="2"/>
              </a:rPr>
              <a:t>kognitive Belastung</a:t>
            </a:r>
            <a:r>
              <a:rPr lang="de-DE" dirty="0">
                <a:sym typeface="Wingdings" panose="05000000000000000000" pitchFamily="2" charset="2"/>
              </a:rPr>
              <a:t> </a:t>
            </a:r>
            <a:r>
              <a:rPr lang="es-ES" sz="1400" dirty="0">
                <a:sym typeface="Wingdings" panose="05000000000000000000" pitchFamily="2" charset="2"/>
              </a:rPr>
              <a:t>(S</a:t>
            </a:r>
            <a:r>
              <a:rPr lang="es-ES" sz="1400" dirty="0"/>
              <a:t>u &amp; Grauman, 2017)</a:t>
            </a:r>
          </a:p>
          <a:p>
            <a:r>
              <a:rPr lang="de-DE" dirty="0"/>
              <a:t>Information </a:t>
            </a:r>
            <a:r>
              <a:rPr lang="de-DE" dirty="0" err="1"/>
              <a:t>Overload</a:t>
            </a:r>
            <a:r>
              <a:rPr lang="de-DE" dirty="0"/>
              <a:t> </a:t>
            </a:r>
            <a:r>
              <a:rPr lang="de-DE" sz="1400" dirty="0"/>
              <a:t>(</a:t>
            </a:r>
            <a:r>
              <a:rPr lang="de-DE" sz="1400" dirty="0" err="1"/>
              <a:t>Milford</a:t>
            </a:r>
            <a:r>
              <a:rPr lang="de-DE" sz="1400" dirty="0"/>
              <a:t> &amp; Perry, 1977)</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839901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sz="4000" dirty="0"/>
              <a:t>Wozu 360°-Videos (in der Lehrer*</a:t>
            </a:r>
            <a:r>
              <a:rPr lang="de-DE" sz="4000" dirty="0" err="1"/>
              <a:t>innenbildung</a:t>
            </a:r>
            <a:r>
              <a:rPr lang="de-DE" sz="4000" dirty="0"/>
              <a:t>)?</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29" name="Rechteck 28">
            <a:extLst>
              <a:ext uri="{FF2B5EF4-FFF2-40B4-BE49-F238E27FC236}">
                <a16:creationId xmlns:a16="http://schemas.microsoft.com/office/drawing/2014/main" id="{10DE6473-2F77-E74A-886B-5D4588F6EB03}"/>
              </a:ext>
            </a:extLst>
          </p:cNvPr>
          <p:cNvSpPr/>
          <p:nvPr/>
        </p:nvSpPr>
        <p:spPr>
          <a:xfrm>
            <a:off x="6497869" y="2493430"/>
            <a:ext cx="3897500" cy="28163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platzhalter 9">
            <a:extLst>
              <a:ext uri="{FF2B5EF4-FFF2-40B4-BE49-F238E27FC236}">
                <a16:creationId xmlns:a16="http://schemas.microsoft.com/office/drawing/2014/main" id="{73E9A6F9-FC25-154D-B01B-DB90D0598204}"/>
              </a:ext>
            </a:extLst>
          </p:cNvPr>
          <p:cNvSpPr txBox="1">
            <a:spLocks/>
          </p:cNvSpPr>
          <p:nvPr/>
        </p:nvSpPr>
        <p:spPr>
          <a:xfrm>
            <a:off x="6587155" y="2680438"/>
            <a:ext cx="3897500" cy="2603174"/>
          </a:xfrm>
          <a:prstGeom prst="rect">
            <a:avLst/>
          </a:prstGeom>
        </p:spPr>
        <p:txBody>
          <a:bodyPr vert="horz" wrap="square" lIns="0" tIns="0" rIns="0" bIns="0" rtlCol="0">
            <a:noAutofit/>
          </a:bodyPr>
          <a:lstStyle>
            <a:lvl1pPr marL="241300" indent="-228600" algn="l" defTabSz="914400" rtl="0" eaLnBrk="1" latinLnBrk="0" hangingPunct="1">
              <a:lnSpc>
                <a:spcPts val="3000"/>
              </a:lnSpc>
              <a:spcBef>
                <a:spcPts val="1100"/>
              </a:spcBef>
              <a:buClr>
                <a:srgbClr val="FF7900"/>
              </a:buClr>
              <a:buFontTx/>
              <a:buAutoNum type="arabicPeriod"/>
              <a:tabLst>
                <a:tab pos="241300" algn="l"/>
              </a:tabLst>
              <a:defRPr lang="de-DE" sz="1600" kern="1200" dirty="0" smtClean="0">
                <a:solidFill>
                  <a:srgbClr val="003358"/>
                </a:solidFill>
                <a:latin typeface="Arial"/>
                <a:ea typeface="+mn-ea"/>
                <a:cs typeface="Arial"/>
              </a:defRPr>
            </a:lvl1pPr>
            <a:lvl2pPr marL="417830" indent="-189230" algn="l" defTabSz="914400" rtl="0" eaLnBrk="1" latinLnBrk="0" hangingPunct="1">
              <a:lnSpc>
                <a:spcPts val="3000"/>
              </a:lnSpc>
              <a:spcBef>
                <a:spcPts val="1100"/>
              </a:spcBef>
              <a:buFont typeface="Arial" panose="020B0604020202020204" pitchFamily="34" charset="0"/>
              <a:buChar char="•"/>
              <a:tabLst>
                <a:tab pos="418465" algn="l"/>
              </a:tabLst>
              <a:defRPr lang="de-DE" sz="1600" kern="1200" dirty="0" smtClean="0">
                <a:solidFill>
                  <a:srgbClr val="003358"/>
                </a:solidFill>
                <a:latin typeface="Arial"/>
                <a:ea typeface="+mn-ea"/>
                <a:cs typeface="Arial"/>
              </a:defRPr>
            </a:lvl2pPr>
            <a:lvl3pPr marL="8572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3pPr>
            <a:lvl4pPr marL="12001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4pPr>
            <a:lvl5pPr marL="1543050" indent="-171450" algn="l" defTabSz="914400" rtl="0" eaLnBrk="1" latinLnBrk="0" hangingPunct="1">
              <a:lnSpc>
                <a:spcPct val="100000"/>
              </a:lnSpc>
              <a:spcBef>
                <a:spcPts val="375"/>
              </a:spcBef>
              <a:buFont typeface="Arial" panose="020B0604020202020204" pitchFamily="34" charset="0"/>
              <a:buChar char="•"/>
              <a:defRPr lang="de-DE" sz="1600" kern="1200" dirty="0">
                <a:solidFill>
                  <a:srgbClr val="003358"/>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de-DE" sz="1200" b="1" dirty="0"/>
              <a:t>Kosten</a:t>
            </a:r>
            <a:endParaRPr lang="de-DE" sz="1200" dirty="0"/>
          </a:p>
          <a:p>
            <a:pPr marL="285750" indent="-285750">
              <a:lnSpc>
                <a:spcPct val="100000"/>
              </a:lnSpc>
              <a:buFont typeface="Arial" panose="020B0604020202020204" pitchFamily="34" charset="0"/>
              <a:buChar char="•"/>
            </a:pPr>
            <a:r>
              <a:rPr lang="de-DE" sz="1200" b="1" dirty="0"/>
              <a:t>Technisches „</a:t>
            </a:r>
            <a:r>
              <a:rPr lang="de-DE" sz="1200" b="1" dirty="0" err="1"/>
              <a:t>Know-How</a:t>
            </a:r>
            <a:r>
              <a:rPr lang="de-DE" sz="1200" b="1" dirty="0"/>
              <a:t>“</a:t>
            </a:r>
            <a:r>
              <a:rPr lang="de-DE" sz="1200" dirty="0"/>
              <a:t> </a:t>
            </a:r>
          </a:p>
          <a:p>
            <a:pPr marL="285750" indent="-285750">
              <a:lnSpc>
                <a:spcPct val="100000"/>
              </a:lnSpc>
              <a:buFont typeface="Arial" panose="020B0604020202020204" pitchFamily="34" charset="0"/>
              <a:buChar char="•"/>
            </a:pPr>
            <a:r>
              <a:rPr lang="de-DE" sz="1200" b="1" dirty="0"/>
              <a:t>Technische Grenzen (Geruch, Temperatur, ...)</a:t>
            </a:r>
          </a:p>
          <a:p>
            <a:pPr marL="285750" indent="-285750">
              <a:lnSpc>
                <a:spcPct val="100000"/>
              </a:lnSpc>
              <a:buFont typeface="Arial" panose="020B0604020202020204" pitchFamily="34" charset="0"/>
              <a:buChar char="•"/>
            </a:pPr>
            <a:r>
              <a:rPr lang="de-DE" sz="1200" b="1" dirty="0"/>
              <a:t>Personeller und zeitlicher Aufwand</a:t>
            </a:r>
            <a:r>
              <a:rPr lang="de-DE" sz="1200" dirty="0"/>
              <a:t> </a:t>
            </a:r>
          </a:p>
          <a:p>
            <a:pPr marL="285750" indent="-285750">
              <a:lnSpc>
                <a:spcPct val="100000"/>
              </a:lnSpc>
              <a:buFont typeface="Arial" panose="020B0604020202020204" pitchFamily="34" charset="0"/>
              <a:buChar char="•"/>
            </a:pPr>
            <a:r>
              <a:rPr lang="de-DE" sz="1200" b="1" dirty="0"/>
              <a:t>Datenfülle („Information </a:t>
            </a:r>
            <a:r>
              <a:rPr lang="de-DE" sz="1200" b="1" dirty="0" err="1"/>
              <a:t>Overload</a:t>
            </a:r>
            <a:r>
              <a:rPr lang="de-DE" sz="1200" b="1" dirty="0"/>
              <a:t>“)</a:t>
            </a:r>
          </a:p>
          <a:p>
            <a:pPr marL="285750" indent="-285750">
              <a:lnSpc>
                <a:spcPct val="100000"/>
              </a:lnSpc>
              <a:buFont typeface="Arial" panose="020B0604020202020204" pitchFamily="34" charset="0"/>
              <a:buChar char="•"/>
            </a:pPr>
            <a:r>
              <a:rPr lang="de-DE" sz="1200" b="1" dirty="0"/>
              <a:t>Reaktanz</a:t>
            </a:r>
          </a:p>
          <a:p>
            <a:pPr marL="285750" indent="-285750">
              <a:lnSpc>
                <a:spcPct val="100000"/>
              </a:lnSpc>
              <a:buFont typeface="Arial" panose="020B0604020202020204" pitchFamily="34" charset="0"/>
              <a:buChar char="•"/>
            </a:pPr>
            <a:r>
              <a:rPr lang="de-DE" sz="1200" b="1" dirty="0"/>
              <a:t>Ethik + Recht</a:t>
            </a:r>
          </a:p>
          <a:p>
            <a:pPr marL="285750" indent="-285750">
              <a:lnSpc>
                <a:spcPct val="100000"/>
              </a:lnSpc>
              <a:buFont typeface="Arial" panose="020B0604020202020204" pitchFamily="34" charset="0"/>
              <a:buChar char="•"/>
            </a:pPr>
            <a:r>
              <a:rPr lang="de-DE" sz="1200" b="1" dirty="0"/>
              <a:t>Selektivität </a:t>
            </a:r>
            <a:endParaRPr lang="de-DE" sz="1200" dirty="0"/>
          </a:p>
        </p:txBody>
      </p:sp>
      <p:sp>
        <p:nvSpPr>
          <p:cNvPr id="34" name="Textfeld 33">
            <a:extLst>
              <a:ext uri="{FF2B5EF4-FFF2-40B4-BE49-F238E27FC236}">
                <a16:creationId xmlns:a16="http://schemas.microsoft.com/office/drawing/2014/main" id="{F846177F-8EC3-3C4A-9AC2-9D0746DFFCE9}"/>
              </a:ext>
            </a:extLst>
          </p:cNvPr>
          <p:cNvSpPr txBox="1"/>
          <p:nvPr/>
        </p:nvSpPr>
        <p:spPr>
          <a:xfrm>
            <a:off x="2209306" y="1923142"/>
            <a:ext cx="1957587" cy="369332"/>
          </a:xfrm>
          <a:prstGeom prst="rect">
            <a:avLst/>
          </a:prstGeom>
          <a:noFill/>
        </p:spPr>
        <p:txBody>
          <a:bodyPr wrap="square" rtlCol="0">
            <a:spAutoFit/>
          </a:bodyPr>
          <a:lstStyle/>
          <a:p>
            <a:r>
              <a:rPr lang="de-DE" b="1" dirty="0"/>
              <a:t>Vorteile / Chancen</a:t>
            </a:r>
          </a:p>
        </p:txBody>
      </p:sp>
      <p:sp>
        <p:nvSpPr>
          <p:cNvPr id="35" name="Textfeld 34">
            <a:extLst>
              <a:ext uri="{FF2B5EF4-FFF2-40B4-BE49-F238E27FC236}">
                <a16:creationId xmlns:a16="http://schemas.microsoft.com/office/drawing/2014/main" id="{345BE3A5-C492-794E-B2BC-E490E77F5411}"/>
              </a:ext>
            </a:extLst>
          </p:cNvPr>
          <p:cNvSpPr txBox="1"/>
          <p:nvPr/>
        </p:nvSpPr>
        <p:spPr>
          <a:xfrm>
            <a:off x="6872708" y="1914881"/>
            <a:ext cx="3145413" cy="369332"/>
          </a:xfrm>
          <a:prstGeom prst="rect">
            <a:avLst/>
          </a:prstGeom>
          <a:noFill/>
        </p:spPr>
        <p:txBody>
          <a:bodyPr wrap="square" rtlCol="0">
            <a:spAutoFit/>
          </a:bodyPr>
          <a:lstStyle/>
          <a:p>
            <a:r>
              <a:rPr lang="de-DE" b="1" dirty="0"/>
              <a:t>Nachteile / Herausforderungen</a:t>
            </a:r>
          </a:p>
        </p:txBody>
      </p:sp>
      <p:cxnSp>
        <p:nvCxnSpPr>
          <p:cNvPr id="36" name="Gerade Verbindung 35">
            <a:extLst>
              <a:ext uri="{FF2B5EF4-FFF2-40B4-BE49-F238E27FC236}">
                <a16:creationId xmlns:a16="http://schemas.microsoft.com/office/drawing/2014/main" id="{635DB4EB-3CAB-8546-A6F7-61C3CE55129B}"/>
              </a:ext>
            </a:extLst>
          </p:cNvPr>
          <p:cNvCxnSpPr>
            <a:cxnSpLocks/>
          </p:cNvCxnSpPr>
          <p:nvPr/>
        </p:nvCxnSpPr>
        <p:spPr>
          <a:xfrm>
            <a:off x="5928547" y="2493430"/>
            <a:ext cx="0" cy="2816352"/>
          </a:xfrm>
          <a:prstGeom prst="line">
            <a:avLst/>
          </a:prstGeom>
        </p:spPr>
        <p:style>
          <a:lnRef idx="2">
            <a:schemeClr val="accent1"/>
          </a:lnRef>
          <a:fillRef idx="0">
            <a:schemeClr val="accent1"/>
          </a:fillRef>
          <a:effectRef idx="1">
            <a:schemeClr val="accent1"/>
          </a:effectRef>
          <a:fontRef idx="minor">
            <a:schemeClr val="tx1"/>
          </a:fontRef>
        </p:style>
      </p:cxnSp>
      <p:sp>
        <p:nvSpPr>
          <p:cNvPr id="37" name="Rechteck 36">
            <a:extLst>
              <a:ext uri="{FF2B5EF4-FFF2-40B4-BE49-F238E27FC236}">
                <a16:creationId xmlns:a16="http://schemas.microsoft.com/office/drawing/2014/main" id="{D82A6366-E69C-3543-9AD7-8BE0D39097C3}"/>
              </a:ext>
            </a:extLst>
          </p:cNvPr>
          <p:cNvSpPr/>
          <p:nvPr/>
        </p:nvSpPr>
        <p:spPr>
          <a:xfrm>
            <a:off x="1471123" y="2493430"/>
            <a:ext cx="3897500" cy="28163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platzhalter 9">
            <a:extLst>
              <a:ext uri="{FF2B5EF4-FFF2-40B4-BE49-F238E27FC236}">
                <a16:creationId xmlns:a16="http://schemas.microsoft.com/office/drawing/2014/main" id="{763DD56A-E7C0-2B40-9068-27EA5BA166D2}"/>
              </a:ext>
            </a:extLst>
          </p:cNvPr>
          <p:cNvSpPr txBox="1">
            <a:spLocks/>
          </p:cNvSpPr>
          <p:nvPr/>
        </p:nvSpPr>
        <p:spPr>
          <a:xfrm>
            <a:off x="1544274" y="2680438"/>
            <a:ext cx="3909691" cy="2726880"/>
          </a:xfrm>
          <a:prstGeom prst="rect">
            <a:avLst/>
          </a:prstGeom>
        </p:spPr>
        <p:txBody>
          <a:bodyPr vert="horz" wrap="square" lIns="0" tIns="0" rIns="0" bIns="0" rtlCol="0">
            <a:noAutofit/>
          </a:bodyPr>
          <a:lstStyle>
            <a:lvl1pPr marL="241300" indent="-228600" algn="l" defTabSz="914400" rtl="0" eaLnBrk="1" latinLnBrk="0" hangingPunct="1">
              <a:lnSpc>
                <a:spcPts val="3000"/>
              </a:lnSpc>
              <a:spcBef>
                <a:spcPts val="1100"/>
              </a:spcBef>
              <a:buClr>
                <a:srgbClr val="FF7900"/>
              </a:buClr>
              <a:buFontTx/>
              <a:buAutoNum type="arabicPeriod"/>
              <a:tabLst>
                <a:tab pos="241300" algn="l"/>
              </a:tabLst>
              <a:defRPr lang="de-DE" sz="1600" kern="1200" dirty="0" smtClean="0">
                <a:solidFill>
                  <a:srgbClr val="003358"/>
                </a:solidFill>
                <a:latin typeface="Arial"/>
                <a:ea typeface="+mn-ea"/>
                <a:cs typeface="Arial"/>
              </a:defRPr>
            </a:lvl1pPr>
            <a:lvl2pPr marL="417830" indent="-189230" algn="l" defTabSz="914400" rtl="0" eaLnBrk="1" latinLnBrk="0" hangingPunct="1">
              <a:lnSpc>
                <a:spcPts val="3000"/>
              </a:lnSpc>
              <a:spcBef>
                <a:spcPts val="1100"/>
              </a:spcBef>
              <a:buFont typeface="Arial" panose="020B0604020202020204" pitchFamily="34" charset="0"/>
              <a:buChar char="•"/>
              <a:tabLst>
                <a:tab pos="418465" algn="l"/>
              </a:tabLst>
              <a:defRPr lang="de-DE" sz="1600" kern="1200" dirty="0" smtClean="0">
                <a:solidFill>
                  <a:srgbClr val="003358"/>
                </a:solidFill>
                <a:latin typeface="Arial"/>
                <a:ea typeface="+mn-ea"/>
                <a:cs typeface="Arial"/>
              </a:defRPr>
            </a:lvl2pPr>
            <a:lvl3pPr marL="8572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3pPr>
            <a:lvl4pPr marL="12001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4pPr>
            <a:lvl5pPr marL="1543050" indent="-171450" algn="l" defTabSz="914400" rtl="0" eaLnBrk="1" latinLnBrk="0" hangingPunct="1">
              <a:lnSpc>
                <a:spcPct val="100000"/>
              </a:lnSpc>
              <a:spcBef>
                <a:spcPts val="375"/>
              </a:spcBef>
              <a:buFont typeface="Arial" panose="020B0604020202020204" pitchFamily="34" charset="0"/>
              <a:buChar char="•"/>
              <a:defRPr lang="de-DE" sz="1600" kern="1200" dirty="0">
                <a:solidFill>
                  <a:srgbClr val="003358"/>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de-DE" sz="1200" b="1" dirty="0"/>
              <a:t>Dichte und der Permanenz </a:t>
            </a:r>
          </a:p>
          <a:p>
            <a:pPr marL="285750" indent="-285750">
              <a:lnSpc>
                <a:spcPct val="100000"/>
              </a:lnSpc>
              <a:buFont typeface="Arial" panose="020B0604020202020204" pitchFamily="34" charset="0"/>
              <a:buChar char="•"/>
            </a:pPr>
            <a:r>
              <a:rPr lang="de-DE" sz="1200" b="1" dirty="0"/>
              <a:t>Technische Manipulationen (z.B. Zeitlupen,  Zoom, Einfrieren, ...)</a:t>
            </a:r>
          </a:p>
          <a:p>
            <a:pPr marL="285750" indent="-285750">
              <a:lnSpc>
                <a:spcPct val="100000"/>
              </a:lnSpc>
              <a:buFont typeface="Arial" panose="020B0604020202020204" pitchFamily="34" charset="0"/>
              <a:buChar char="•"/>
            </a:pPr>
            <a:r>
              <a:rPr lang="de-DE" sz="1200" b="1" dirty="0"/>
              <a:t>Hohe Validität und </a:t>
            </a:r>
            <a:r>
              <a:rPr lang="de-DE" sz="1200" b="1" dirty="0">
                <a:solidFill>
                  <a:schemeClr val="tx1"/>
                </a:solidFill>
              </a:rPr>
              <a:t>Intersubjektivität</a:t>
            </a:r>
          </a:p>
          <a:p>
            <a:pPr marL="285750" indent="-285750">
              <a:lnSpc>
                <a:spcPct val="100000"/>
              </a:lnSpc>
              <a:buFont typeface="Arial" panose="020B0604020202020204" pitchFamily="34" charset="0"/>
              <a:buChar char="•"/>
            </a:pPr>
            <a:r>
              <a:rPr lang="de-DE" sz="1200" b="1" dirty="0"/>
              <a:t>Nahezu unbegrenzte Aufnahmekapazität </a:t>
            </a:r>
          </a:p>
          <a:p>
            <a:pPr marL="285750" indent="-285750">
              <a:lnSpc>
                <a:spcPct val="100000"/>
              </a:lnSpc>
              <a:buFont typeface="Arial" panose="020B0604020202020204" pitchFamily="34" charset="0"/>
              <a:buChar char="•"/>
            </a:pPr>
            <a:r>
              <a:rPr lang="de-DE" sz="1200" b="1" dirty="0"/>
              <a:t>Multiperspektivität</a:t>
            </a:r>
          </a:p>
          <a:p>
            <a:pPr marL="285750" indent="-285750">
              <a:lnSpc>
                <a:spcPct val="100000"/>
              </a:lnSpc>
              <a:buFont typeface="Arial" panose="020B0604020202020204" pitchFamily="34" charset="0"/>
              <a:buChar char="•"/>
            </a:pPr>
            <a:r>
              <a:rPr lang="de-DE" sz="1200" b="1" dirty="0"/>
              <a:t>„ungewöhnliche“ Beobachtungspositionen</a:t>
            </a:r>
          </a:p>
          <a:p>
            <a:pPr marL="285750" indent="-285750">
              <a:lnSpc>
                <a:spcPct val="100000"/>
              </a:lnSpc>
              <a:buFont typeface="Arial" panose="020B0604020202020204" pitchFamily="34" charset="0"/>
              <a:buChar char="•"/>
            </a:pPr>
            <a:r>
              <a:rPr lang="de-DE" sz="1200" dirty="0"/>
              <a:t>„</a:t>
            </a:r>
            <a:r>
              <a:rPr lang="de-DE" sz="1200" b="1" dirty="0"/>
              <a:t>gefährliche und/oder seltene“ Situationen</a:t>
            </a:r>
          </a:p>
          <a:p>
            <a:pPr marL="285750" indent="-285750">
              <a:lnSpc>
                <a:spcPct val="100000"/>
              </a:lnSpc>
              <a:buFont typeface="Arial" panose="020B0604020202020204" pitchFamily="34" charset="0"/>
              <a:buChar char="•"/>
            </a:pPr>
            <a:endParaRPr lang="de-DE" sz="1200" b="1" dirty="0"/>
          </a:p>
        </p:txBody>
      </p:sp>
      <p:sp>
        <p:nvSpPr>
          <p:cNvPr id="39" name="Oval 38">
            <a:extLst>
              <a:ext uri="{FF2B5EF4-FFF2-40B4-BE49-F238E27FC236}">
                <a16:creationId xmlns:a16="http://schemas.microsoft.com/office/drawing/2014/main" id="{5CE200C9-1BF0-9A4C-A100-7D0DD7EBC966}"/>
              </a:ext>
            </a:extLst>
          </p:cNvPr>
          <p:cNvSpPr/>
          <p:nvPr/>
        </p:nvSpPr>
        <p:spPr>
          <a:xfrm>
            <a:off x="7765841" y="4928490"/>
            <a:ext cx="237067" cy="23706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012E63D9-BE66-A34C-ACC1-86ADE43F379E}"/>
              </a:ext>
            </a:extLst>
          </p:cNvPr>
          <p:cNvSpPr txBox="1"/>
          <p:nvPr/>
        </p:nvSpPr>
        <p:spPr>
          <a:xfrm>
            <a:off x="7791857" y="4855481"/>
            <a:ext cx="191911" cy="369332"/>
          </a:xfrm>
          <a:prstGeom prst="rect">
            <a:avLst/>
          </a:prstGeom>
          <a:noFill/>
        </p:spPr>
        <p:txBody>
          <a:bodyPr wrap="square" rtlCol="0">
            <a:spAutoFit/>
          </a:bodyPr>
          <a:lstStyle/>
          <a:p>
            <a:pPr algn="ctr"/>
            <a:r>
              <a:rPr lang="de-DE" dirty="0"/>
              <a:t>+</a:t>
            </a:r>
          </a:p>
        </p:txBody>
      </p:sp>
      <p:sp>
        <p:nvSpPr>
          <p:cNvPr id="41" name="Oval 40">
            <a:extLst>
              <a:ext uri="{FF2B5EF4-FFF2-40B4-BE49-F238E27FC236}">
                <a16:creationId xmlns:a16="http://schemas.microsoft.com/office/drawing/2014/main" id="{5B9BA203-926F-B644-9B84-1EECC84DBA2D}"/>
              </a:ext>
            </a:extLst>
          </p:cNvPr>
          <p:cNvSpPr/>
          <p:nvPr/>
        </p:nvSpPr>
        <p:spPr>
          <a:xfrm>
            <a:off x="3929826" y="2647857"/>
            <a:ext cx="237067" cy="23706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AC9E3FB1-0D90-FB4E-AC0B-2BC7659AB913}"/>
              </a:ext>
            </a:extLst>
          </p:cNvPr>
          <p:cNvSpPr txBox="1"/>
          <p:nvPr/>
        </p:nvSpPr>
        <p:spPr>
          <a:xfrm>
            <a:off x="3955842" y="2574848"/>
            <a:ext cx="191911" cy="369332"/>
          </a:xfrm>
          <a:prstGeom prst="rect">
            <a:avLst/>
          </a:prstGeom>
          <a:noFill/>
        </p:spPr>
        <p:txBody>
          <a:bodyPr wrap="square" rtlCol="0">
            <a:spAutoFit/>
          </a:bodyPr>
          <a:lstStyle/>
          <a:p>
            <a:pPr algn="ctr"/>
            <a:r>
              <a:rPr lang="de-DE" dirty="0"/>
              <a:t>+</a:t>
            </a:r>
          </a:p>
        </p:txBody>
      </p:sp>
      <p:sp>
        <p:nvSpPr>
          <p:cNvPr id="43" name="Oval 42">
            <a:extLst>
              <a:ext uri="{FF2B5EF4-FFF2-40B4-BE49-F238E27FC236}">
                <a16:creationId xmlns:a16="http://schemas.microsoft.com/office/drawing/2014/main" id="{6546FBE1-00CA-954C-A89E-9FEE8D26781C}"/>
              </a:ext>
            </a:extLst>
          </p:cNvPr>
          <p:cNvSpPr/>
          <p:nvPr/>
        </p:nvSpPr>
        <p:spPr>
          <a:xfrm>
            <a:off x="4536928" y="3492170"/>
            <a:ext cx="237067" cy="23706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extLst>
              <a:ext uri="{FF2B5EF4-FFF2-40B4-BE49-F238E27FC236}">
                <a16:creationId xmlns:a16="http://schemas.microsoft.com/office/drawing/2014/main" id="{0E63CB76-260A-D841-8D4C-9A43159A8FFE}"/>
              </a:ext>
            </a:extLst>
          </p:cNvPr>
          <p:cNvSpPr txBox="1"/>
          <p:nvPr/>
        </p:nvSpPr>
        <p:spPr>
          <a:xfrm>
            <a:off x="4562944" y="3419161"/>
            <a:ext cx="191911" cy="369332"/>
          </a:xfrm>
          <a:prstGeom prst="rect">
            <a:avLst/>
          </a:prstGeom>
          <a:noFill/>
        </p:spPr>
        <p:txBody>
          <a:bodyPr wrap="square" rtlCol="0">
            <a:spAutoFit/>
          </a:bodyPr>
          <a:lstStyle/>
          <a:p>
            <a:pPr algn="ctr"/>
            <a:r>
              <a:rPr lang="de-DE" dirty="0"/>
              <a:t>+</a:t>
            </a:r>
          </a:p>
        </p:txBody>
      </p:sp>
      <p:sp>
        <p:nvSpPr>
          <p:cNvPr id="45" name="Oval 44">
            <a:extLst>
              <a:ext uri="{FF2B5EF4-FFF2-40B4-BE49-F238E27FC236}">
                <a16:creationId xmlns:a16="http://schemas.microsoft.com/office/drawing/2014/main" id="{255FB37D-1FDF-C14E-85A0-0046DE4A6235}"/>
              </a:ext>
            </a:extLst>
          </p:cNvPr>
          <p:cNvSpPr/>
          <p:nvPr/>
        </p:nvSpPr>
        <p:spPr>
          <a:xfrm>
            <a:off x="7925638" y="4592511"/>
            <a:ext cx="237067"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FB91EA8B-8666-6B48-93FB-EC7279F71EAE}"/>
              </a:ext>
            </a:extLst>
          </p:cNvPr>
          <p:cNvSpPr txBox="1"/>
          <p:nvPr/>
        </p:nvSpPr>
        <p:spPr>
          <a:xfrm>
            <a:off x="7951654" y="4504512"/>
            <a:ext cx="191911" cy="369332"/>
          </a:xfrm>
          <a:prstGeom prst="rect">
            <a:avLst/>
          </a:prstGeom>
          <a:noFill/>
        </p:spPr>
        <p:txBody>
          <a:bodyPr wrap="square" rtlCol="0">
            <a:spAutoFit/>
          </a:bodyPr>
          <a:lstStyle/>
          <a:p>
            <a:pPr algn="ctr"/>
            <a:r>
              <a:rPr lang="de-DE" dirty="0"/>
              <a:t>-</a:t>
            </a:r>
          </a:p>
        </p:txBody>
      </p:sp>
      <p:sp>
        <p:nvSpPr>
          <p:cNvPr id="47" name="Oval 46">
            <a:extLst>
              <a:ext uri="{FF2B5EF4-FFF2-40B4-BE49-F238E27FC236}">
                <a16:creationId xmlns:a16="http://schemas.microsoft.com/office/drawing/2014/main" id="{3C0770D7-1074-B34D-8C3E-F1F4B079E9EC}"/>
              </a:ext>
            </a:extLst>
          </p:cNvPr>
          <p:cNvSpPr/>
          <p:nvPr/>
        </p:nvSpPr>
        <p:spPr>
          <a:xfrm>
            <a:off x="7466244" y="2670342"/>
            <a:ext cx="237067"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BCA5ACFB-A4F1-BB4B-9291-B9C34206D73A}"/>
              </a:ext>
            </a:extLst>
          </p:cNvPr>
          <p:cNvSpPr txBox="1"/>
          <p:nvPr/>
        </p:nvSpPr>
        <p:spPr>
          <a:xfrm>
            <a:off x="7492260" y="2582343"/>
            <a:ext cx="191911" cy="369332"/>
          </a:xfrm>
          <a:prstGeom prst="rect">
            <a:avLst/>
          </a:prstGeom>
          <a:noFill/>
        </p:spPr>
        <p:txBody>
          <a:bodyPr wrap="square" rtlCol="0">
            <a:spAutoFit/>
          </a:bodyPr>
          <a:lstStyle/>
          <a:p>
            <a:pPr algn="ctr"/>
            <a:r>
              <a:rPr lang="de-DE" dirty="0"/>
              <a:t>-</a:t>
            </a:r>
          </a:p>
        </p:txBody>
      </p:sp>
      <p:sp>
        <p:nvSpPr>
          <p:cNvPr id="49" name="Oval 48">
            <a:extLst>
              <a:ext uri="{FF2B5EF4-FFF2-40B4-BE49-F238E27FC236}">
                <a16:creationId xmlns:a16="http://schemas.microsoft.com/office/drawing/2014/main" id="{5B0FBCE6-023B-6F48-AE1A-830A3F4ED787}"/>
              </a:ext>
            </a:extLst>
          </p:cNvPr>
          <p:cNvSpPr/>
          <p:nvPr/>
        </p:nvSpPr>
        <p:spPr>
          <a:xfrm>
            <a:off x="9520710" y="3969348"/>
            <a:ext cx="237067"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906B1733-94F7-3440-8B64-4D136CD59925}"/>
              </a:ext>
            </a:extLst>
          </p:cNvPr>
          <p:cNvSpPr txBox="1"/>
          <p:nvPr/>
        </p:nvSpPr>
        <p:spPr>
          <a:xfrm>
            <a:off x="9546726" y="3881349"/>
            <a:ext cx="191911" cy="369332"/>
          </a:xfrm>
          <a:prstGeom prst="rect">
            <a:avLst/>
          </a:prstGeom>
          <a:noFill/>
        </p:spPr>
        <p:txBody>
          <a:bodyPr wrap="square" rtlCol="0">
            <a:spAutoFit/>
          </a:bodyPr>
          <a:lstStyle/>
          <a:p>
            <a:pPr algn="ctr"/>
            <a:r>
              <a:rPr lang="de-DE" dirty="0"/>
              <a:t>-</a:t>
            </a:r>
          </a:p>
        </p:txBody>
      </p:sp>
      <p:sp>
        <p:nvSpPr>
          <p:cNvPr id="51" name="Oval 50">
            <a:extLst>
              <a:ext uri="{FF2B5EF4-FFF2-40B4-BE49-F238E27FC236}">
                <a16:creationId xmlns:a16="http://schemas.microsoft.com/office/drawing/2014/main" id="{8522F045-AA85-BF41-A5E0-F4C2BECF7C0E}"/>
              </a:ext>
            </a:extLst>
          </p:cNvPr>
          <p:cNvSpPr/>
          <p:nvPr/>
        </p:nvSpPr>
        <p:spPr>
          <a:xfrm>
            <a:off x="7631250" y="4280988"/>
            <a:ext cx="237067" cy="23706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a:extLst>
              <a:ext uri="{FF2B5EF4-FFF2-40B4-BE49-F238E27FC236}">
                <a16:creationId xmlns:a16="http://schemas.microsoft.com/office/drawing/2014/main" id="{17C77CE2-FCC8-D643-AF21-1D7800A7D3B7}"/>
              </a:ext>
            </a:extLst>
          </p:cNvPr>
          <p:cNvSpPr txBox="1"/>
          <p:nvPr/>
        </p:nvSpPr>
        <p:spPr>
          <a:xfrm>
            <a:off x="7657266" y="4207979"/>
            <a:ext cx="191911" cy="369332"/>
          </a:xfrm>
          <a:prstGeom prst="rect">
            <a:avLst/>
          </a:prstGeom>
          <a:noFill/>
        </p:spPr>
        <p:txBody>
          <a:bodyPr wrap="square" rtlCol="0">
            <a:spAutoFit/>
          </a:bodyPr>
          <a:lstStyle/>
          <a:p>
            <a:pPr algn="ctr"/>
            <a:r>
              <a:rPr lang="de-DE" dirty="0"/>
              <a:t>?</a:t>
            </a:r>
          </a:p>
        </p:txBody>
      </p:sp>
      <p:sp>
        <p:nvSpPr>
          <p:cNvPr id="2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2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854675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sz="4000" dirty="0"/>
              <a:t>Wozu 360°-Videos (in der Lehrer*</a:t>
            </a:r>
            <a:r>
              <a:rPr lang="de-DE" sz="4000" dirty="0" err="1"/>
              <a:t>innenbildung</a:t>
            </a:r>
            <a:r>
              <a:rPr lang="de-DE" sz="4000" dirty="0"/>
              <a:t>)?</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pic>
        <p:nvPicPr>
          <p:cNvPr id="27" name="Grafik 26">
            <a:extLst>
              <a:ext uri="{FF2B5EF4-FFF2-40B4-BE49-F238E27FC236}">
                <a16:creationId xmlns:a16="http://schemas.microsoft.com/office/drawing/2014/main" id="{38C8BDA2-31EA-E14B-8277-6D85FE63E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850" y="2913417"/>
            <a:ext cx="2363664" cy="1906540"/>
          </a:xfrm>
          <a:prstGeom prst="rect">
            <a:avLst/>
          </a:prstGeom>
        </p:spPr>
      </p:pic>
      <p:pic>
        <p:nvPicPr>
          <p:cNvPr id="28" name="Grafik 27">
            <a:extLst>
              <a:ext uri="{FF2B5EF4-FFF2-40B4-BE49-F238E27FC236}">
                <a16:creationId xmlns:a16="http://schemas.microsoft.com/office/drawing/2014/main" id="{B74CF656-7C2A-B34F-90FF-0DE4521D1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8569" y="2998144"/>
            <a:ext cx="2363664" cy="1819910"/>
          </a:xfrm>
          <a:prstGeom prst="rect">
            <a:avLst/>
          </a:prstGeom>
        </p:spPr>
      </p:pic>
      <p:sp>
        <p:nvSpPr>
          <p:cNvPr id="30" name="Rechteck 29">
            <a:extLst>
              <a:ext uri="{FF2B5EF4-FFF2-40B4-BE49-F238E27FC236}">
                <a16:creationId xmlns:a16="http://schemas.microsoft.com/office/drawing/2014/main" id="{E640EB91-F2C4-1942-93F8-2B481058ECF5}"/>
              </a:ext>
            </a:extLst>
          </p:cNvPr>
          <p:cNvSpPr/>
          <p:nvPr/>
        </p:nvSpPr>
        <p:spPr>
          <a:xfrm>
            <a:off x="4709656" y="2286868"/>
            <a:ext cx="2818508" cy="312161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feld 30">
            <a:extLst>
              <a:ext uri="{FF2B5EF4-FFF2-40B4-BE49-F238E27FC236}">
                <a16:creationId xmlns:a16="http://schemas.microsoft.com/office/drawing/2014/main" id="{77F2F910-4D56-3B4C-9A88-425EDF977BE1}"/>
              </a:ext>
            </a:extLst>
          </p:cNvPr>
          <p:cNvSpPr txBox="1"/>
          <p:nvPr/>
        </p:nvSpPr>
        <p:spPr>
          <a:xfrm>
            <a:off x="4994754" y="1870982"/>
            <a:ext cx="2248309" cy="369332"/>
          </a:xfrm>
          <a:prstGeom prst="rect">
            <a:avLst/>
          </a:prstGeom>
          <a:noFill/>
        </p:spPr>
        <p:txBody>
          <a:bodyPr wrap="none" rtlCol="0">
            <a:spAutoFit/>
          </a:bodyPr>
          <a:lstStyle/>
          <a:p>
            <a:pPr algn="ctr"/>
            <a:r>
              <a:rPr lang="de-DE" b="1" dirty="0"/>
              <a:t>Neue Fragestellungen</a:t>
            </a:r>
          </a:p>
        </p:txBody>
      </p:sp>
      <p:sp>
        <p:nvSpPr>
          <p:cNvPr id="32" name="Textfeld 31">
            <a:extLst>
              <a:ext uri="{FF2B5EF4-FFF2-40B4-BE49-F238E27FC236}">
                <a16:creationId xmlns:a16="http://schemas.microsoft.com/office/drawing/2014/main" id="{7CD9ADB0-6BF2-C54E-BD40-386D8AB3E309}"/>
              </a:ext>
            </a:extLst>
          </p:cNvPr>
          <p:cNvSpPr txBox="1"/>
          <p:nvPr/>
        </p:nvSpPr>
        <p:spPr>
          <a:xfrm>
            <a:off x="4781185" y="2236483"/>
            <a:ext cx="2772896" cy="32085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dirty="0"/>
              <a:t>Rolle der Immersion?</a:t>
            </a:r>
          </a:p>
          <a:p>
            <a:pPr marL="285750" indent="-285750">
              <a:lnSpc>
                <a:spcPct val="150000"/>
              </a:lnSpc>
              <a:buFont typeface="Arial" panose="020B0604020202020204" pitchFamily="34" charset="0"/>
              <a:buChar char="•"/>
            </a:pPr>
            <a:r>
              <a:rPr lang="de-DE" dirty="0"/>
              <a:t>Rolle der Emotionen?</a:t>
            </a:r>
          </a:p>
          <a:p>
            <a:pPr marL="285750" indent="-285750">
              <a:lnSpc>
                <a:spcPct val="150000"/>
              </a:lnSpc>
              <a:buFont typeface="Arial" panose="020B0604020202020204" pitchFamily="34" charset="0"/>
              <a:buChar char="•"/>
            </a:pPr>
            <a:r>
              <a:rPr lang="de-DE" dirty="0"/>
              <a:t>Rolle des </a:t>
            </a:r>
            <a:r>
              <a:rPr lang="de-DE" dirty="0" err="1"/>
              <a:t>Workloads</a:t>
            </a:r>
            <a:r>
              <a:rPr lang="de-DE" dirty="0"/>
              <a:t>?</a:t>
            </a:r>
          </a:p>
          <a:p>
            <a:pPr marL="285750" indent="-285750">
              <a:lnSpc>
                <a:spcPct val="150000"/>
              </a:lnSpc>
              <a:buFont typeface="Arial" panose="020B0604020202020204" pitchFamily="34" charset="0"/>
              <a:buChar char="•"/>
            </a:pPr>
            <a:r>
              <a:rPr lang="de-DE" dirty="0"/>
              <a:t>Rolle der Räumlichkeit ?</a:t>
            </a:r>
          </a:p>
          <a:p>
            <a:pPr marL="285750" indent="-285750">
              <a:lnSpc>
                <a:spcPct val="150000"/>
              </a:lnSpc>
              <a:buFont typeface="Arial" panose="020B0604020202020204" pitchFamily="34" charset="0"/>
              <a:buChar char="•"/>
            </a:pPr>
            <a:r>
              <a:rPr lang="de-DE" dirty="0"/>
              <a:t>Rolle des </a:t>
            </a:r>
            <a:r>
              <a:rPr lang="de-DE" dirty="0" err="1"/>
              <a:t>Tonraums</a:t>
            </a:r>
            <a:r>
              <a:rPr lang="de-DE" dirty="0"/>
              <a:t>? </a:t>
            </a:r>
          </a:p>
          <a:p>
            <a:pPr marL="285750" indent="-285750">
              <a:lnSpc>
                <a:spcPct val="150000"/>
              </a:lnSpc>
              <a:buFont typeface="Arial" panose="020B0604020202020204" pitchFamily="34" charset="0"/>
              <a:buChar char="•"/>
            </a:pPr>
            <a:r>
              <a:rPr lang="de-DE" dirty="0"/>
              <a:t>Rolle der Perspektive?</a:t>
            </a:r>
            <a:br>
              <a:rPr lang="de-DE" dirty="0"/>
            </a:br>
            <a:r>
              <a:rPr lang="de-DE" sz="300" dirty="0"/>
              <a:t> </a:t>
            </a:r>
            <a:endParaRPr lang="de-DE" dirty="0"/>
          </a:p>
          <a:p>
            <a:pPr marL="285750" indent="-285750">
              <a:buFont typeface="Arial" panose="020B0604020202020204" pitchFamily="34" charset="0"/>
              <a:buChar char="•"/>
            </a:pPr>
            <a:r>
              <a:rPr lang="de-DE" dirty="0"/>
              <a:t>Herausforderungen für die Analyse?</a:t>
            </a:r>
          </a:p>
        </p:txBody>
      </p:sp>
      <p:sp>
        <p:nvSpPr>
          <p:cNvPr id="53" name="Pfeil nach rechts 52">
            <a:extLst>
              <a:ext uri="{FF2B5EF4-FFF2-40B4-BE49-F238E27FC236}">
                <a16:creationId xmlns:a16="http://schemas.microsoft.com/office/drawing/2014/main" id="{63188151-3179-5C4D-88AC-A6D9CB4A1F75}"/>
              </a:ext>
            </a:extLst>
          </p:cNvPr>
          <p:cNvSpPr/>
          <p:nvPr/>
        </p:nvSpPr>
        <p:spPr>
          <a:xfrm rot="9740296">
            <a:off x="4340454" y="3632429"/>
            <a:ext cx="340228"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Pfeil nach rechts 53">
            <a:extLst>
              <a:ext uri="{FF2B5EF4-FFF2-40B4-BE49-F238E27FC236}">
                <a16:creationId xmlns:a16="http://schemas.microsoft.com/office/drawing/2014/main" id="{AF6AD509-0D6C-9C4C-941F-5BB4C0B76FF3}"/>
              </a:ext>
            </a:extLst>
          </p:cNvPr>
          <p:cNvSpPr/>
          <p:nvPr/>
        </p:nvSpPr>
        <p:spPr>
          <a:xfrm rot="20700000">
            <a:off x="4349336" y="3389269"/>
            <a:ext cx="340228"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Pfeil nach rechts 54">
            <a:extLst>
              <a:ext uri="{FF2B5EF4-FFF2-40B4-BE49-F238E27FC236}">
                <a16:creationId xmlns:a16="http://schemas.microsoft.com/office/drawing/2014/main" id="{225FDC65-5F21-1047-B6DD-98C0AB69E87D}"/>
              </a:ext>
            </a:extLst>
          </p:cNvPr>
          <p:cNvSpPr/>
          <p:nvPr/>
        </p:nvSpPr>
        <p:spPr>
          <a:xfrm rot="11879469" flipH="1">
            <a:off x="7575464" y="3659463"/>
            <a:ext cx="333711" cy="185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Pfeil nach rechts 55">
            <a:extLst>
              <a:ext uri="{FF2B5EF4-FFF2-40B4-BE49-F238E27FC236}">
                <a16:creationId xmlns:a16="http://schemas.microsoft.com/office/drawing/2014/main" id="{44E9B473-BF3B-B243-BEB5-2F0D0AD01929}"/>
              </a:ext>
            </a:extLst>
          </p:cNvPr>
          <p:cNvSpPr/>
          <p:nvPr/>
        </p:nvSpPr>
        <p:spPr>
          <a:xfrm rot="1239173" flipH="1">
            <a:off x="7579931" y="3401285"/>
            <a:ext cx="333711" cy="185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6"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996257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p:txBody>
          <a:bodyPr/>
          <a:lstStyle/>
          <a:p>
            <a:r>
              <a:rPr lang="de-DE" dirty="0">
                <a:solidFill>
                  <a:srgbClr val="2F5597"/>
                </a:solidFill>
              </a:rPr>
              <a:t>Fragestellung 1: Unterschiede zwischen den Videotypen</a:t>
            </a:r>
          </a:p>
        </p:txBody>
      </p:sp>
      <p:sp>
        <p:nvSpPr>
          <p:cNvPr id="3" name="Inhaltsplatzhalter 2"/>
          <p:cNvSpPr>
            <a:spLocks noGrp="1"/>
          </p:cNvSpPr>
          <p:nvPr>
            <p:ph sz="half" idx="2"/>
          </p:nvPr>
        </p:nvSpPr>
        <p:spPr/>
        <p:txBody>
          <a:bodyPr>
            <a:normAutofit/>
          </a:bodyPr>
          <a:lstStyle/>
          <a:p>
            <a:pPr marL="627063" indent="-627063">
              <a:buFont typeface="+mj-lt"/>
              <a:buAutoNum type="arabicPeriod"/>
            </a:pPr>
            <a:r>
              <a:rPr lang="de-DE" sz="3200" dirty="0"/>
              <a:t>Unterscheiden sich die beiden Videotypen in Bezug auf </a:t>
            </a:r>
          </a:p>
          <a:p>
            <a:pPr marL="987425" lvl="1" indent="-360363"/>
            <a:r>
              <a:rPr lang="de-DE" sz="2800" dirty="0"/>
              <a:t>Immersion</a:t>
            </a:r>
          </a:p>
          <a:p>
            <a:pPr marL="987425" lvl="1" indent="-360363"/>
            <a:r>
              <a:rPr lang="de-DE" sz="2800" dirty="0"/>
              <a:t>erlebte Emotionen</a:t>
            </a:r>
          </a:p>
          <a:p>
            <a:pPr marL="987425" lvl="1" indent="-360363"/>
            <a:r>
              <a:rPr lang="de-DE" sz="2800" dirty="0"/>
              <a:t>kognitiven </a:t>
            </a:r>
            <a:r>
              <a:rPr lang="de-DE" sz="2800" dirty="0" err="1"/>
              <a:t>Workload</a:t>
            </a:r>
            <a:r>
              <a:rPr lang="de-DE" sz="2800" dirty="0"/>
              <a:t> </a:t>
            </a:r>
          </a:p>
          <a:p>
            <a:pPr marL="987425" lvl="1" indent="-360363"/>
            <a:r>
              <a:rPr lang="de-DE" sz="2800" dirty="0"/>
              <a:t>die Analyse von Klassenführung?</a:t>
            </a:r>
          </a:p>
          <a:p>
            <a:pPr marL="914400" indent="-914400">
              <a:buFont typeface="+mj-lt"/>
              <a:buAutoNum type="arabicPeriod"/>
            </a:pPr>
            <a:endParaRPr lang="de-DE" sz="4000" dirty="0"/>
          </a:p>
          <a:p>
            <a:pPr marL="0" indent="0">
              <a:buNone/>
            </a:pPr>
            <a:endParaRPr lang="de-DE" sz="2000" dirty="0"/>
          </a:p>
          <a:p>
            <a:pPr marL="0" indent="0">
              <a:buNone/>
            </a:pPr>
            <a:endParaRPr lang="de-DE" sz="2000" dirty="0"/>
          </a:p>
        </p:txBody>
      </p:sp>
      <p:sp>
        <p:nvSpPr>
          <p:cNvPr id="5" name="Textplatzhalter 4"/>
          <p:cNvSpPr>
            <a:spLocks noGrp="1"/>
          </p:cNvSpPr>
          <p:nvPr>
            <p:ph type="body" sz="quarter" idx="3"/>
          </p:nvPr>
        </p:nvSpPr>
        <p:spPr/>
        <p:txBody>
          <a:bodyPr anchor="ctr"/>
          <a:lstStyle/>
          <a:p>
            <a:r>
              <a:rPr lang="de-DE" dirty="0">
                <a:solidFill>
                  <a:srgbClr val="2F5597"/>
                </a:solidFill>
              </a:rPr>
              <a:t>Fragestellung 2: Mediationshypothesen</a:t>
            </a:r>
          </a:p>
        </p:txBody>
      </p:sp>
      <p:sp>
        <p:nvSpPr>
          <p:cNvPr id="6" name="Inhaltsplatzhalter 5"/>
          <p:cNvSpPr>
            <a:spLocks noGrp="1"/>
          </p:cNvSpPr>
          <p:nvPr>
            <p:ph sz="quarter" idx="4"/>
          </p:nvPr>
        </p:nvSpPr>
        <p:spPr/>
        <p:txBody>
          <a:bodyPr/>
          <a:lstStyle/>
          <a:p>
            <a:pPr marL="684212" indent="-514350">
              <a:buFont typeface="+mj-lt"/>
              <a:buAutoNum type="arabicPeriod" startAt="2"/>
            </a:pPr>
            <a:r>
              <a:rPr lang="de-DE" dirty="0"/>
              <a:t>Wird der Zusammenhang zwischen </a:t>
            </a:r>
            <a:r>
              <a:rPr lang="de-DE" dirty="0" err="1"/>
              <a:t>Videotyp</a:t>
            </a:r>
            <a:r>
              <a:rPr lang="de-DE" dirty="0"/>
              <a:t> und Analyse von KF </a:t>
            </a:r>
            <a:r>
              <a:rPr lang="de-DE" dirty="0" err="1"/>
              <a:t>mediiert</a:t>
            </a:r>
            <a:r>
              <a:rPr lang="de-DE" dirty="0"/>
              <a:t> durch </a:t>
            </a:r>
          </a:p>
          <a:p>
            <a:pPr marL="1084262" lvl="1" indent="-457200"/>
            <a:r>
              <a:rPr lang="de-DE" dirty="0"/>
              <a:t>Immersion</a:t>
            </a:r>
          </a:p>
          <a:p>
            <a:pPr marL="1084262" lvl="1" indent="-457200"/>
            <a:r>
              <a:rPr lang="de-DE" dirty="0"/>
              <a:t>erlebte Emotionen </a:t>
            </a:r>
          </a:p>
          <a:p>
            <a:pPr marL="1084262" lvl="1" indent="-457200"/>
            <a:r>
              <a:rPr lang="de-DE" dirty="0"/>
              <a:t>dem kognitiven </a:t>
            </a:r>
            <a:r>
              <a:rPr lang="de-DE" dirty="0" err="1"/>
              <a:t>Workload</a:t>
            </a:r>
            <a:r>
              <a:rPr lang="de-DE" dirty="0"/>
              <a:t>?</a:t>
            </a:r>
          </a:p>
        </p:txBody>
      </p:sp>
      <p:sp>
        <p:nvSpPr>
          <p:cNvPr id="2" name="Titel 1"/>
          <p:cNvSpPr>
            <a:spLocks noGrp="1"/>
          </p:cNvSpPr>
          <p:nvPr>
            <p:ph type="title"/>
          </p:nvPr>
        </p:nvSpPr>
        <p:spPr/>
        <p:txBody>
          <a:bodyPr>
            <a:normAutofit/>
          </a:bodyPr>
          <a:lstStyle/>
          <a:p>
            <a:r>
              <a:rPr lang="de-DE" sz="4000" dirty="0">
                <a:solidFill>
                  <a:schemeClr val="accent5">
                    <a:lumMod val="75000"/>
                  </a:schemeClr>
                </a:solidFill>
              </a:rPr>
              <a:t>360°-Videos in der Lehrer*</a:t>
            </a:r>
            <a:r>
              <a:rPr lang="de-DE" sz="4000" dirty="0" err="1">
                <a:solidFill>
                  <a:schemeClr val="accent5">
                    <a:lumMod val="75000"/>
                  </a:schemeClr>
                </a:solidFill>
              </a:rPr>
              <a:t>innenbildung</a:t>
            </a:r>
            <a:endParaRPr lang="de-DE" sz="4000"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365077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a:t>1. Unterschiede</a:t>
            </a:r>
          </a:p>
        </p:txBody>
      </p:sp>
      <p:sp>
        <p:nvSpPr>
          <p:cNvPr id="4" name="Textplatzhalter 3"/>
          <p:cNvSpPr>
            <a:spLocks noGrp="1"/>
          </p:cNvSpPr>
          <p:nvPr>
            <p:ph type="body" sz="quarter" idx="3"/>
          </p:nvPr>
        </p:nvSpPr>
        <p:spPr/>
        <p:txBody>
          <a:bodyPr/>
          <a:lstStyle/>
          <a:p>
            <a:r>
              <a:rPr lang="de-DE" dirty="0"/>
              <a:t>2. Mediationen</a:t>
            </a:r>
          </a:p>
        </p:txBody>
      </p:sp>
      <p:sp>
        <p:nvSpPr>
          <p:cNvPr id="6" name="Titel 5"/>
          <p:cNvSpPr>
            <a:spLocks noGrp="1"/>
          </p:cNvSpPr>
          <p:nvPr>
            <p:ph type="title"/>
          </p:nvPr>
        </p:nvSpPr>
        <p:spPr/>
        <p:txBody>
          <a:bodyPr>
            <a:normAutofit/>
          </a:bodyPr>
          <a:lstStyle/>
          <a:p>
            <a:r>
              <a:rPr lang="de-DE" sz="4000" dirty="0"/>
              <a:t>Fragestellungen &amp; vorsichtige Annahmen</a:t>
            </a: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graphicFrame>
        <p:nvGraphicFramePr>
          <p:cNvPr id="10" name="Inhaltsplatzhalter 9"/>
          <p:cNvGraphicFramePr>
            <a:graphicFrameLocks noGrp="1"/>
          </p:cNvGraphicFramePr>
          <p:nvPr>
            <p:ph sz="half" idx="2"/>
            <p:extLst>
              <p:ext uri="{D42A27DB-BD31-4B8C-83A1-F6EECF244321}">
                <p14:modId xmlns:p14="http://schemas.microsoft.com/office/powerpoint/2010/main" val="4075965027"/>
              </p:ext>
            </p:extLst>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1236133" y="2782711"/>
            <a:ext cx="632178" cy="1484489"/>
          </a:xfrm>
          <a:prstGeom prst="roundRect">
            <a:avLst/>
          </a:prstGeom>
          <a:noFill/>
          <a:ln w="57150">
            <a:solidFill>
              <a:srgbClr val="11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11"/>
          <p:cNvSpPr/>
          <p:nvPr/>
        </p:nvSpPr>
        <p:spPr>
          <a:xfrm>
            <a:off x="3516085" y="2782711"/>
            <a:ext cx="751115" cy="1484489"/>
          </a:xfrm>
          <a:prstGeom prst="roundRect">
            <a:avLst/>
          </a:prstGeom>
          <a:noFill/>
          <a:ln w="57150">
            <a:solidFill>
              <a:srgbClr val="11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Abgerundetes Rechteck 13"/>
          <p:cNvSpPr/>
          <p:nvPr/>
        </p:nvSpPr>
        <p:spPr>
          <a:xfrm>
            <a:off x="6683022" y="5512590"/>
            <a:ext cx="1202267" cy="543013"/>
          </a:xfrm>
          <a:prstGeom prst="roundRect">
            <a:avLst/>
          </a:prstGeom>
          <a:solidFill>
            <a:schemeClr val="bg1"/>
          </a:solid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rgbClr val="2F5597"/>
                </a:solidFill>
                <a:latin typeface="+mj-lt"/>
              </a:rPr>
              <a:t>Videotyp</a:t>
            </a:r>
            <a:endParaRPr lang="de-DE" sz="2000" b="1" dirty="0">
              <a:solidFill>
                <a:srgbClr val="2F5597"/>
              </a:solidFill>
              <a:latin typeface="+mj-lt"/>
            </a:endParaRPr>
          </a:p>
        </p:txBody>
      </p:sp>
      <p:sp>
        <p:nvSpPr>
          <p:cNvPr id="15" name="Abgerundetes Rechteck 14"/>
          <p:cNvSpPr/>
          <p:nvPr/>
        </p:nvSpPr>
        <p:spPr>
          <a:xfrm>
            <a:off x="10176933" y="5512590"/>
            <a:ext cx="1337734" cy="543013"/>
          </a:xfrm>
          <a:prstGeom prst="roundRect">
            <a:avLst/>
          </a:prstGeom>
          <a:solidFill>
            <a:schemeClr val="bg1"/>
          </a:solid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2F5597"/>
                </a:solidFill>
                <a:latin typeface="+mj-lt"/>
              </a:rPr>
              <a:t>KF-Analyse</a:t>
            </a:r>
          </a:p>
        </p:txBody>
      </p:sp>
      <p:cxnSp>
        <p:nvCxnSpPr>
          <p:cNvPr id="17" name="Gerade Verbindung mit Pfeil 16"/>
          <p:cNvCxnSpPr>
            <a:stCxn id="14" idx="3"/>
            <a:endCxn id="15" idx="1"/>
          </p:cNvCxnSpPr>
          <p:nvPr/>
        </p:nvCxnSpPr>
        <p:spPr>
          <a:xfrm>
            <a:off x="7885289" y="5784097"/>
            <a:ext cx="2291644" cy="0"/>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20" name="Abgerundetes Rechteck 19"/>
          <p:cNvSpPr/>
          <p:nvPr/>
        </p:nvSpPr>
        <p:spPr>
          <a:xfrm>
            <a:off x="8331375" y="4104607"/>
            <a:ext cx="1385081" cy="543013"/>
          </a:xfrm>
          <a:prstGeom prst="roundRect">
            <a:avLst/>
          </a:prstGeom>
          <a:solidFill>
            <a:schemeClr val="bg1"/>
          </a:solidFill>
          <a:ln w="57150">
            <a:solidFill>
              <a:srgbClr val="11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3B64"/>
                </a:solidFill>
                <a:latin typeface="+mj-lt"/>
              </a:rPr>
              <a:t>Immersion</a:t>
            </a:r>
          </a:p>
        </p:txBody>
      </p:sp>
      <p:cxnSp>
        <p:nvCxnSpPr>
          <p:cNvPr id="22" name="Gerade Verbindung mit Pfeil 21"/>
          <p:cNvCxnSpPr>
            <a:stCxn id="14" idx="0"/>
            <a:endCxn id="20" idx="1"/>
          </p:cNvCxnSpPr>
          <p:nvPr/>
        </p:nvCxnSpPr>
        <p:spPr>
          <a:xfrm flipV="1">
            <a:off x="7284156" y="4376114"/>
            <a:ext cx="1047219" cy="1136476"/>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20" idx="3"/>
            <a:endCxn id="15" idx="0"/>
          </p:cNvCxnSpPr>
          <p:nvPr/>
        </p:nvCxnSpPr>
        <p:spPr>
          <a:xfrm>
            <a:off x="9716456" y="4376114"/>
            <a:ext cx="1129344" cy="1136476"/>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28" name="Abgerundetes Rechteck 27"/>
          <p:cNvSpPr/>
          <p:nvPr/>
        </p:nvSpPr>
        <p:spPr>
          <a:xfrm>
            <a:off x="8338570" y="3416005"/>
            <a:ext cx="1385081" cy="543013"/>
          </a:xfrm>
          <a:prstGeom prst="roundRect">
            <a:avLst/>
          </a:prstGeom>
          <a:solidFill>
            <a:schemeClr val="bg1"/>
          </a:solidFill>
          <a:ln w="57150">
            <a:solidFill>
              <a:srgbClr val="11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3B64"/>
                </a:solidFill>
                <a:latin typeface="+mj-lt"/>
              </a:rPr>
              <a:t>Emotionen</a:t>
            </a:r>
          </a:p>
        </p:txBody>
      </p:sp>
      <p:cxnSp>
        <p:nvCxnSpPr>
          <p:cNvPr id="32" name="Gerade Verbindung mit Pfeil 31"/>
          <p:cNvCxnSpPr>
            <a:stCxn id="28" idx="3"/>
            <a:endCxn id="15" idx="0"/>
          </p:cNvCxnSpPr>
          <p:nvPr/>
        </p:nvCxnSpPr>
        <p:spPr>
          <a:xfrm>
            <a:off x="9723651" y="3687512"/>
            <a:ext cx="1122149" cy="1825078"/>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14" idx="0"/>
            <a:endCxn id="28" idx="1"/>
          </p:cNvCxnSpPr>
          <p:nvPr/>
        </p:nvCxnSpPr>
        <p:spPr>
          <a:xfrm flipV="1">
            <a:off x="7284156" y="3687512"/>
            <a:ext cx="1054414" cy="1825078"/>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37"/>
          <p:cNvSpPr/>
          <p:nvPr/>
        </p:nvSpPr>
        <p:spPr>
          <a:xfrm>
            <a:off x="8331375" y="2696624"/>
            <a:ext cx="1385081" cy="543013"/>
          </a:xfrm>
          <a:prstGeom prst="roundRect">
            <a:avLst/>
          </a:prstGeom>
          <a:solidFill>
            <a:schemeClr val="bg1"/>
          </a:solidFill>
          <a:ln w="57150">
            <a:solidFill>
              <a:srgbClr val="459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rgbClr val="4597A0"/>
                </a:solidFill>
                <a:latin typeface="+mj-lt"/>
              </a:rPr>
              <a:t>Workload</a:t>
            </a:r>
            <a:endParaRPr lang="de-DE" sz="2000" b="1" dirty="0">
              <a:solidFill>
                <a:srgbClr val="4597A0"/>
              </a:solidFill>
              <a:latin typeface="+mj-lt"/>
            </a:endParaRPr>
          </a:p>
        </p:txBody>
      </p:sp>
      <p:cxnSp>
        <p:nvCxnSpPr>
          <p:cNvPr id="39" name="Gerade Verbindung mit Pfeil 38"/>
          <p:cNvCxnSpPr>
            <a:stCxn id="38" idx="3"/>
            <a:endCxn id="15" idx="0"/>
          </p:cNvCxnSpPr>
          <p:nvPr/>
        </p:nvCxnSpPr>
        <p:spPr>
          <a:xfrm>
            <a:off x="9716456" y="2968131"/>
            <a:ext cx="1129344" cy="2544459"/>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a:stCxn id="14" idx="0"/>
            <a:endCxn id="38" idx="1"/>
          </p:cNvCxnSpPr>
          <p:nvPr/>
        </p:nvCxnSpPr>
        <p:spPr>
          <a:xfrm flipV="1">
            <a:off x="7284156" y="2968131"/>
            <a:ext cx="1047219" cy="2544459"/>
          </a:xfrm>
          <a:prstGeom prst="straightConnector1">
            <a:avLst/>
          </a:prstGeom>
          <a:ln w="28575">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9927568" y="3125287"/>
            <a:ext cx="400755" cy="461665"/>
          </a:xfrm>
          <a:prstGeom prst="rect">
            <a:avLst/>
          </a:prstGeom>
          <a:noFill/>
        </p:spPr>
        <p:txBody>
          <a:bodyPr wrap="square" rtlCol="0">
            <a:spAutoFit/>
          </a:bodyPr>
          <a:lstStyle/>
          <a:p>
            <a:r>
              <a:rPr lang="de-DE" sz="2400" b="1" dirty="0">
                <a:solidFill>
                  <a:srgbClr val="4597A0"/>
                </a:solidFill>
                <a:sym typeface="Symbol" panose="05050102010706020507" pitchFamily="18" charset="2"/>
              </a:rPr>
              <a:t>+</a:t>
            </a:r>
            <a:endParaRPr lang="de-DE" b="1" dirty="0">
              <a:solidFill>
                <a:srgbClr val="4597A0"/>
              </a:solidFill>
            </a:endParaRPr>
          </a:p>
        </p:txBody>
      </p:sp>
      <p:sp>
        <p:nvSpPr>
          <p:cNvPr id="26" name="Textfeld 25"/>
          <p:cNvSpPr txBox="1"/>
          <p:nvPr/>
        </p:nvSpPr>
        <p:spPr>
          <a:xfrm>
            <a:off x="7873081" y="3125287"/>
            <a:ext cx="400755" cy="461665"/>
          </a:xfrm>
          <a:prstGeom prst="rect">
            <a:avLst/>
          </a:prstGeom>
          <a:noFill/>
        </p:spPr>
        <p:txBody>
          <a:bodyPr wrap="square" rtlCol="0">
            <a:spAutoFit/>
          </a:bodyPr>
          <a:lstStyle/>
          <a:p>
            <a:r>
              <a:rPr lang="de-DE" sz="2400" b="1" dirty="0">
                <a:solidFill>
                  <a:srgbClr val="113B64"/>
                </a:solidFill>
                <a:sym typeface="Symbol" panose="05050102010706020507" pitchFamily="18" charset="2"/>
              </a:rPr>
              <a:t>+</a:t>
            </a:r>
            <a:endParaRPr lang="de-DE" b="1" dirty="0">
              <a:solidFill>
                <a:srgbClr val="113B64"/>
              </a:solidFill>
            </a:endParaRPr>
          </a:p>
        </p:txBody>
      </p:sp>
      <p:sp>
        <p:nvSpPr>
          <p:cNvPr id="27" name="Textfeld 26"/>
          <p:cNvSpPr txBox="1"/>
          <p:nvPr/>
        </p:nvSpPr>
        <p:spPr>
          <a:xfrm>
            <a:off x="9880373" y="3705901"/>
            <a:ext cx="400755" cy="461665"/>
          </a:xfrm>
          <a:prstGeom prst="rect">
            <a:avLst/>
          </a:prstGeom>
          <a:noFill/>
        </p:spPr>
        <p:txBody>
          <a:bodyPr wrap="square" rtlCol="0">
            <a:spAutoFit/>
          </a:bodyPr>
          <a:lstStyle/>
          <a:p>
            <a:r>
              <a:rPr lang="de-DE" sz="2400" b="1" dirty="0">
                <a:solidFill>
                  <a:srgbClr val="113B64"/>
                </a:solidFill>
                <a:sym typeface="Symbol" panose="05050102010706020507" pitchFamily="18" charset="2"/>
              </a:rPr>
              <a:t>+</a:t>
            </a:r>
            <a:endParaRPr lang="de-DE" b="1" dirty="0">
              <a:solidFill>
                <a:srgbClr val="113B64"/>
              </a:solidFill>
            </a:endParaRPr>
          </a:p>
        </p:txBody>
      </p:sp>
      <p:sp>
        <p:nvSpPr>
          <p:cNvPr id="29" name="Textfeld 28"/>
          <p:cNvSpPr txBox="1"/>
          <p:nvPr/>
        </p:nvSpPr>
        <p:spPr>
          <a:xfrm>
            <a:off x="7885289" y="3705901"/>
            <a:ext cx="400755" cy="461665"/>
          </a:xfrm>
          <a:prstGeom prst="rect">
            <a:avLst/>
          </a:prstGeom>
          <a:noFill/>
        </p:spPr>
        <p:txBody>
          <a:bodyPr wrap="square" rtlCol="0">
            <a:spAutoFit/>
          </a:bodyPr>
          <a:lstStyle/>
          <a:p>
            <a:r>
              <a:rPr lang="de-DE" sz="2400" b="1" dirty="0">
                <a:solidFill>
                  <a:srgbClr val="113B64"/>
                </a:solidFill>
                <a:sym typeface="Symbol" panose="05050102010706020507" pitchFamily="18" charset="2"/>
              </a:rPr>
              <a:t>+</a:t>
            </a:r>
            <a:endParaRPr lang="de-DE" b="1" dirty="0">
              <a:solidFill>
                <a:srgbClr val="113B64"/>
              </a:solidFill>
            </a:endParaRPr>
          </a:p>
        </p:txBody>
      </p:sp>
      <p:sp>
        <p:nvSpPr>
          <p:cNvPr id="30" name="Textfeld 29"/>
          <p:cNvSpPr txBox="1"/>
          <p:nvPr/>
        </p:nvSpPr>
        <p:spPr>
          <a:xfrm>
            <a:off x="9850512" y="4225301"/>
            <a:ext cx="400755" cy="461665"/>
          </a:xfrm>
          <a:prstGeom prst="rect">
            <a:avLst/>
          </a:prstGeom>
          <a:noFill/>
        </p:spPr>
        <p:txBody>
          <a:bodyPr wrap="square" rtlCol="0">
            <a:spAutoFit/>
          </a:bodyPr>
          <a:lstStyle/>
          <a:p>
            <a:r>
              <a:rPr lang="de-DE" sz="2400" b="1" dirty="0">
                <a:solidFill>
                  <a:srgbClr val="113B64"/>
                </a:solidFill>
                <a:sym typeface="Symbol" panose="05050102010706020507" pitchFamily="18" charset="2"/>
              </a:rPr>
              <a:t>+</a:t>
            </a:r>
            <a:endParaRPr lang="de-DE" b="1" dirty="0">
              <a:solidFill>
                <a:srgbClr val="113B64"/>
              </a:solidFill>
            </a:endParaRPr>
          </a:p>
        </p:txBody>
      </p:sp>
      <p:sp>
        <p:nvSpPr>
          <p:cNvPr id="31" name="Textfeld 30"/>
          <p:cNvSpPr txBox="1"/>
          <p:nvPr/>
        </p:nvSpPr>
        <p:spPr>
          <a:xfrm>
            <a:off x="7885289" y="4275637"/>
            <a:ext cx="400755" cy="461665"/>
          </a:xfrm>
          <a:prstGeom prst="rect">
            <a:avLst/>
          </a:prstGeom>
          <a:noFill/>
        </p:spPr>
        <p:txBody>
          <a:bodyPr wrap="square" rtlCol="0">
            <a:spAutoFit/>
          </a:bodyPr>
          <a:lstStyle/>
          <a:p>
            <a:r>
              <a:rPr lang="de-DE" sz="2400" b="1" dirty="0">
                <a:solidFill>
                  <a:srgbClr val="113B64"/>
                </a:solidFill>
                <a:sym typeface="Symbol" panose="05050102010706020507" pitchFamily="18" charset="2"/>
              </a:rPr>
              <a:t>+</a:t>
            </a:r>
            <a:endParaRPr lang="de-DE" b="1" dirty="0">
              <a:solidFill>
                <a:srgbClr val="113B64"/>
              </a:solidFill>
            </a:endParaRPr>
          </a:p>
        </p:txBody>
      </p:sp>
      <p:sp>
        <p:nvSpPr>
          <p:cNvPr id="33" name="Textplatzhalter 1"/>
          <p:cNvSpPr txBox="1">
            <a:spLocks/>
          </p:cNvSpPr>
          <p:nvPr/>
        </p:nvSpPr>
        <p:spPr>
          <a:xfrm>
            <a:off x="4787119" y="2523857"/>
            <a:ext cx="538843" cy="88854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6000" dirty="0">
                <a:solidFill>
                  <a:srgbClr val="113B64"/>
                </a:solidFill>
              </a:rPr>
              <a:t>?</a:t>
            </a:r>
            <a:endParaRPr lang="de-DE" dirty="0">
              <a:solidFill>
                <a:srgbClr val="113B64"/>
              </a:solidFill>
            </a:endParaRPr>
          </a:p>
        </p:txBody>
      </p:sp>
      <p:sp>
        <p:nvSpPr>
          <p:cNvPr id="36" name="Textplatzhalter 1"/>
          <p:cNvSpPr txBox="1">
            <a:spLocks/>
          </p:cNvSpPr>
          <p:nvPr/>
        </p:nvSpPr>
        <p:spPr>
          <a:xfrm>
            <a:off x="2496367" y="2523857"/>
            <a:ext cx="538843" cy="88854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6000" dirty="0">
                <a:solidFill>
                  <a:srgbClr val="113B64"/>
                </a:solidFill>
              </a:rPr>
              <a:t>?</a:t>
            </a:r>
            <a:endParaRPr lang="de-DE" dirty="0">
              <a:solidFill>
                <a:srgbClr val="113B64"/>
              </a:solidFill>
            </a:endParaRPr>
          </a:p>
        </p:txBody>
      </p:sp>
      <p:sp>
        <p:nvSpPr>
          <p:cNvPr id="34"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3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65406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3"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Studie: Methode</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2" name="Grafik 11" descr="Becherglas">
            <a:extLst>
              <a:ext uri="{FF2B5EF4-FFF2-40B4-BE49-F238E27FC236}">
                <a16:creationId xmlns:a16="http://schemas.microsoft.com/office/drawing/2014/main" id="{1ECBB10C-E908-8B47-9B30-260F76C4E7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94136" y="1993219"/>
            <a:ext cx="2871562" cy="2871562"/>
          </a:xfrm>
          <a:prstGeom prst="rect">
            <a:avLst/>
          </a:prstGeom>
        </p:spPr>
      </p:pic>
      <p:sp>
        <p:nvSpPr>
          <p:cNvPr id="15" name="Textfeld 14">
            <a:extLst>
              <a:ext uri="{FF2B5EF4-FFF2-40B4-BE49-F238E27FC236}">
                <a16:creationId xmlns:a16="http://schemas.microsoft.com/office/drawing/2014/main" id="{96AA8666-77C1-334D-83C9-E563BCDE136D}"/>
              </a:ext>
            </a:extLst>
          </p:cNvPr>
          <p:cNvSpPr txBox="1"/>
          <p:nvPr/>
        </p:nvSpPr>
        <p:spPr>
          <a:xfrm>
            <a:off x="5199007" y="3289833"/>
            <a:ext cx="3776290" cy="1015663"/>
          </a:xfrm>
          <a:prstGeom prst="rect">
            <a:avLst/>
          </a:prstGeom>
          <a:noFill/>
        </p:spPr>
        <p:txBody>
          <a:bodyPr wrap="none" rtlCol="0">
            <a:spAutoFit/>
          </a:bodyPr>
          <a:lstStyle/>
          <a:p>
            <a:r>
              <a:rPr lang="de-DE" sz="6000" dirty="0"/>
              <a:t>Experiment</a:t>
            </a:r>
          </a:p>
        </p:txBody>
      </p:sp>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326232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normAutofit/>
          </a:bodyPr>
          <a:lstStyle/>
          <a:p>
            <a:r>
              <a:rPr lang="de-DE" dirty="0"/>
              <a:t>Methode: Experiment</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20" name="Grafik 19" descr="Videokamera">
            <a:extLst>
              <a:ext uri="{FF2B5EF4-FFF2-40B4-BE49-F238E27FC236}">
                <a16:creationId xmlns:a16="http://schemas.microsoft.com/office/drawing/2014/main" id="{4227D6C5-0FAC-4148-ACF3-3E3DFCA59F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91370" y="1801590"/>
            <a:ext cx="3064367" cy="3064367"/>
          </a:xfrm>
          <a:prstGeom prst="rect">
            <a:avLst/>
          </a:prstGeom>
        </p:spPr>
      </p:pic>
      <p:pic>
        <p:nvPicPr>
          <p:cNvPr id="39" name="Grafik 38">
            <a:extLst>
              <a:ext uri="{FF2B5EF4-FFF2-40B4-BE49-F238E27FC236}">
                <a16:creationId xmlns:a16="http://schemas.microsoft.com/office/drawing/2014/main" id="{CEEE65DE-2A31-404A-A211-AE0E9F475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742" y="2149642"/>
            <a:ext cx="2558715" cy="2558715"/>
          </a:xfrm>
          <a:prstGeom prst="rect">
            <a:avLst/>
          </a:prstGeom>
        </p:spPr>
      </p:pic>
      <p:sp>
        <p:nvSpPr>
          <p:cNvPr id="40" name="Textfeld 39">
            <a:extLst>
              <a:ext uri="{FF2B5EF4-FFF2-40B4-BE49-F238E27FC236}">
                <a16:creationId xmlns:a16="http://schemas.microsoft.com/office/drawing/2014/main" id="{53637DEA-CED6-3043-8869-EAB764470DEC}"/>
              </a:ext>
            </a:extLst>
          </p:cNvPr>
          <p:cNvSpPr txBox="1"/>
          <p:nvPr/>
        </p:nvSpPr>
        <p:spPr>
          <a:xfrm>
            <a:off x="5810264" y="3475786"/>
            <a:ext cx="1071201" cy="923330"/>
          </a:xfrm>
          <a:prstGeom prst="rect">
            <a:avLst/>
          </a:prstGeom>
          <a:noFill/>
        </p:spPr>
        <p:txBody>
          <a:bodyPr wrap="square" rtlCol="0">
            <a:spAutoFit/>
          </a:bodyPr>
          <a:lstStyle/>
          <a:p>
            <a:r>
              <a:rPr lang="de-DE" sz="5400" dirty="0"/>
              <a:t>vs.</a:t>
            </a:r>
          </a:p>
        </p:txBody>
      </p:sp>
      <p:sp>
        <p:nvSpPr>
          <p:cNvPr id="41" name="Textfeld 40">
            <a:extLst>
              <a:ext uri="{FF2B5EF4-FFF2-40B4-BE49-F238E27FC236}">
                <a16:creationId xmlns:a16="http://schemas.microsoft.com/office/drawing/2014/main" id="{2FF84336-20C5-C842-81BF-B931C0994ED2}"/>
              </a:ext>
            </a:extLst>
          </p:cNvPr>
          <p:cNvSpPr txBox="1"/>
          <p:nvPr/>
        </p:nvSpPr>
        <p:spPr>
          <a:xfrm>
            <a:off x="2646381" y="4965401"/>
            <a:ext cx="2077436" cy="369332"/>
          </a:xfrm>
          <a:prstGeom prst="rect">
            <a:avLst/>
          </a:prstGeom>
          <a:noFill/>
        </p:spPr>
        <p:txBody>
          <a:bodyPr wrap="square" rtlCol="0">
            <a:spAutoFit/>
          </a:bodyPr>
          <a:lstStyle/>
          <a:p>
            <a:pPr algn="ctr"/>
            <a:r>
              <a:rPr lang="de-DE" dirty="0"/>
              <a:t>360°-Video</a:t>
            </a:r>
          </a:p>
        </p:txBody>
      </p:sp>
      <p:sp>
        <p:nvSpPr>
          <p:cNvPr id="42" name="Textfeld 41">
            <a:extLst>
              <a:ext uri="{FF2B5EF4-FFF2-40B4-BE49-F238E27FC236}">
                <a16:creationId xmlns:a16="http://schemas.microsoft.com/office/drawing/2014/main" id="{D9DB7F4A-31A9-6445-A067-595B3EB76123}"/>
              </a:ext>
            </a:extLst>
          </p:cNvPr>
          <p:cNvSpPr txBox="1"/>
          <p:nvPr/>
        </p:nvSpPr>
        <p:spPr>
          <a:xfrm>
            <a:off x="6949105" y="4890873"/>
            <a:ext cx="3064367" cy="369332"/>
          </a:xfrm>
          <a:prstGeom prst="rect">
            <a:avLst/>
          </a:prstGeom>
          <a:noFill/>
        </p:spPr>
        <p:txBody>
          <a:bodyPr wrap="square" rtlCol="0">
            <a:spAutoFit/>
          </a:bodyPr>
          <a:lstStyle/>
          <a:p>
            <a:pPr algn="ctr"/>
            <a:r>
              <a:rPr lang="de-DE" dirty="0"/>
              <a:t>Klassisches Video</a:t>
            </a: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4161137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Design</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cxnSp>
        <p:nvCxnSpPr>
          <p:cNvPr id="33" name="Gerade Verbindung 32">
            <a:extLst>
              <a:ext uri="{FF2B5EF4-FFF2-40B4-BE49-F238E27FC236}">
                <a16:creationId xmlns:a16="http://schemas.microsoft.com/office/drawing/2014/main" id="{B4393DC2-93BC-5743-85DB-F46CA4EE0042}"/>
              </a:ext>
            </a:extLst>
          </p:cNvPr>
          <p:cNvCxnSpPr/>
          <p:nvPr/>
        </p:nvCxnSpPr>
        <p:spPr>
          <a:xfrm>
            <a:off x="6069496" y="2115421"/>
            <a:ext cx="0" cy="27813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C27E547F-FBD6-CE47-9A7F-530BEF21A720}"/>
              </a:ext>
            </a:extLst>
          </p:cNvPr>
          <p:cNvSpPr txBox="1"/>
          <p:nvPr/>
        </p:nvSpPr>
        <p:spPr>
          <a:xfrm>
            <a:off x="2383860" y="1730701"/>
            <a:ext cx="1959191" cy="769441"/>
          </a:xfrm>
          <a:prstGeom prst="rect">
            <a:avLst/>
          </a:prstGeom>
          <a:noFill/>
        </p:spPr>
        <p:txBody>
          <a:bodyPr wrap="none" rtlCol="0">
            <a:spAutoFit/>
          </a:bodyPr>
          <a:lstStyle/>
          <a:p>
            <a:r>
              <a:rPr lang="de-DE" sz="4400" dirty="0">
                <a:latin typeface="+mj-lt"/>
              </a:rPr>
              <a:t>Video 1</a:t>
            </a:r>
          </a:p>
        </p:txBody>
      </p:sp>
      <p:sp>
        <p:nvSpPr>
          <p:cNvPr id="32" name="Textfeld 31">
            <a:extLst>
              <a:ext uri="{FF2B5EF4-FFF2-40B4-BE49-F238E27FC236}">
                <a16:creationId xmlns:a16="http://schemas.microsoft.com/office/drawing/2014/main" id="{9E231F96-4EC1-0641-B039-3FE7D7F119A2}"/>
              </a:ext>
            </a:extLst>
          </p:cNvPr>
          <p:cNvSpPr txBox="1"/>
          <p:nvPr/>
        </p:nvSpPr>
        <p:spPr>
          <a:xfrm>
            <a:off x="8286272" y="1730701"/>
            <a:ext cx="1903085" cy="769441"/>
          </a:xfrm>
          <a:prstGeom prst="rect">
            <a:avLst/>
          </a:prstGeom>
          <a:noFill/>
        </p:spPr>
        <p:txBody>
          <a:bodyPr wrap="none" rtlCol="0">
            <a:spAutoFit/>
          </a:bodyPr>
          <a:lstStyle/>
          <a:p>
            <a:r>
              <a:rPr lang="de-DE" sz="4400" dirty="0">
                <a:latin typeface="+mj-lt"/>
              </a:rPr>
              <a:t>Video 2</a:t>
            </a:r>
          </a:p>
        </p:txBody>
      </p:sp>
      <p:sp>
        <p:nvSpPr>
          <p:cNvPr id="4" name="Textfeld 3">
            <a:extLst>
              <a:ext uri="{FF2B5EF4-FFF2-40B4-BE49-F238E27FC236}">
                <a16:creationId xmlns:a16="http://schemas.microsoft.com/office/drawing/2014/main" id="{68D0B9AE-C6EE-D148-BDAB-51564FDBB27D}"/>
              </a:ext>
            </a:extLst>
          </p:cNvPr>
          <p:cNvSpPr txBox="1"/>
          <p:nvPr/>
        </p:nvSpPr>
        <p:spPr>
          <a:xfrm>
            <a:off x="1678396" y="2600896"/>
            <a:ext cx="2390654" cy="369332"/>
          </a:xfrm>
          <a:prstGeom prst="rect">
            <a:avLst/>
          </a:prstGeom>
          <a:noFill/>
        </p:spPr>
        <p:txBody>
          <a:bodyPr wrap="none" rtlCol="0">
            <a:spAutoFit/>
          </a:bodyPr>
          <a:lstStyle/>
          <a:p>
            <a:r>
              <a:rPr lang="de-DE" dirty="0"/>
              <a:t>Thema: Klassenführung</a:t>
            </a:r>
          </a:p>
        </p:txBody>
      </p:sp>
      <p:sp>
        <p:nvSpPr>
          <p:cNvPr id="42" name="Textfeld 41">
            <a:extLst>
              <a:ext uri="{FF2B5EF4-FFF2-40B4-BE49-F238E27FC236}">
                <a16:creationId xmlns:a16="http://schemas.microsoft.com/office/drawing/2014/main" id="{AE903EDD-4747-8549-822B-4FBDDFDF7FE8}"/>
              </a:ext>
            </a:extLst>
          </p:cNvPr>
          <p:cNvSpPr txBox="1"/>
          <p:nvPr/>
        </p:nvSpPr>
        <p:spPr>
          <a:xfrm>
            <a:off x="7064343" y="2593233"/>
            <a:ext cx="4575420" cy="369332"/>
          </a:xfrm>
          <a:prstGeom prst="rect">
            <a:avLst/>
          </a:prstGeom>
          <a:noFill/>
        </p:spPr>
        <p:txBody>
          <a:bodyPr wrap="none" rtlCol="0">
            <a:spAutoFit/>
          </a:bodyPr>
          <a:lstStyle/>
          <a:p>
            <a:r>
              <a:rPr lang="de-DE" dirty="0"/>
              <a:t>Thema: Individuelle Förderung einer Schülerin </a:t>
            </a:r>
          </a:p>
        </p:txBody>
      </p:sp>
      <p:pic>
        <p:nvPicPr>
          <p:cNvPr id="43" name="Grafik 42" descr="Stoppuhr">
            <a:extLst>
              <a:ext uri="{FF2B5EF4-FFF2-40B4-BE49-F238E27FC236}">
                <a16:creationId xmlns:a16="http://schemas.microsoft.com/office/drawing/2014/main" id="{C3D22580-51F4-EB4F-92BD-E5E30523F9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61997" y="5367042"/>
            <a:ext cx="517690" cy="517690"/>
          </a:xfrm>
          <a:prstGeom prst="rect">
            <a:avLst/>
          </a:prstGeom>
        </p:spPr>
      </p:pic>
      <p:pic>
        <p:nvPicPr>
          <p:cNvPr id="44" name="Grafik 43" descr="Stoppuhr">
            <a:extLst>
              <a:ext uri="{FF2B5EF4-FFF2-40B4-BE49-F238E27FC236}">
                <a16:creationId xmlns:a16="http://schemas.microsoft.com/office/drawing/2014/main" id="{9053817C-496D-544B-8AA2-DAF8843EC5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643730" y="5371548"/>
            <a:ext cx="517690" cy="517690"/>
          </a:xfrm>
          <a:prstGeom prst="rect">
            <a:avLst/>
          </a:prstGeom>
        </p:spPr>
      </p:pic>
      <p:sp>
        <p:nvSpPr>
          <p:cNvPr id="10" name="Textfeld 9">
            <a:extLst>
              <a:ext uri="{FF2B5EF4-FFF2-40B4-BE49-F238E27FC236}">
                <a16:creationId xmlns:a16="http://schemas.microsoft.com/office/drawing/2014/main" id="{4039B141-B99E-C44E-B6C6-CC8E05EAE56B}"/>
              </a:ext>
            </a:extLst>
          </p:cNvPr>
          <p:cNvSpPr txBox="1"/>
          <p:nvPr/>
        </p:nvSpPr>
        <p:spPr>
          <a:xfrm>
            <a:off x="4879687" y="5451972"/>
            <a:ext cx="1067921" cy="369332"/>
          </a:xfrm>
          <a:prstGeom prst="rect">
            <a:avLst/>
          </a:prstGeom>
          <a:noFill/>
        </p:spPr>
        <p:txBody>
          <a:bodyPr wrap="none" rtlCol="0">
            <a:spAutoFit/>
          </a:bodyPr>
          <a:lstStyle/>
          <a:p>
            <a:r>
              <a:rPr lang="de-DE" dirty="0"/>
              <a:t>5:32 min.</a:t>
            </a:r>
          </a:p>
        </p:txBody>
      </p:sp>
      <p:sp>
        <p:nvSpPr>
          <p:cNvPr id="45" name="Textfeld 44">
            <a:extLst>
              <a:ext uri="{FF2B5EF4-FFF2-40B4-BE49-F238E27FC236}">
                <a16:creationId xmlns:a16="http://schemas.microsoft.com/office/drawing/2014/main" id="{80BC7924-C0F0-2C4A-988E-781C5BD4EED3}"/>
              </a:ext>
            </a:extLst>
          </p:cNvPr>
          <p:cNvSpPr txBox="1"/>
          <p:nvPr/>
        </p:nvSpPr>
        <p:spPr>
          <a:xfrm>
            <a:off x="10161420" y="5442574"/>
            <a:ext cx="1067921" cy="369332"/>
          </a:xfrm>
          <a:prstGeom prst="rect">
            <a:avLst/>
          </a:prstGeom>
          <a:noFill/>
        </p:spPr>
        <p:txBody>
          <a:bodyPr wrap="none" rtlCol="0">
            <a:spAutoFit/>
          </a:bodyPr>
          <a:lstStyle/>
          <a:p>
            <a:r>
              <a:rPr lang="de-DE" dirty="0"/>
              <a:t>6:32 min.</a:t>
            </a:r>
          </a:p>
        </p:txBody>
      </p:sp>
      <p:pic>
        <p:nvPicPr>
          <p:cNvPr id="6" name="Grafik 5" descr="Ein Bild, das drinnen, Decke, Wand, Boden enthält.&#10;&#10;&#10;&#10;Automatisch generierte Beschreibung">
            <a:extLst>
              <a:ext uri="{FF2B5EF4-FFF2-40B4-BE49-F238E27FC236}">
                <a16:creationId xmlns:a16="http://schemas.microsoft.com/office/drawing/2014/main" id="{903B35EC-D438-144A-ACCD-D8AE3D5B4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053" y="3203236"/>
            <a:ext cx="3466605" cy="2163806"/>
          </a:xfrm>
          <a:prstGeom prst="rect">
            <a:avLst/>
          </a:prstGeom>
        </p:spPr>
      </p:pic>
      <p:pic>
        <p:nvPicPr>
          <p:cNvPr id="13" name="Grafik 12" descr="Ein Bild, das drinnen, Wand, Decke, Tisch enthält.&#10;&#10;&#10;&#10;Automatisch generierte Beschreibung">
            <a:extLst>
              <a:ext uri="{FF2B5EF4-FFF2-40B4-BE49-F238E27FC236}">
                <a16:creationId xmlns:a16="http://schemas.microsoft.com/office/drawing/2014/main" id="{FADDF0B0-8BBA-9443-AF49-29CB28BEA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517" y="3203236"/>
            <a:ext cx="3466594" cy="2155345"/>
          </a:xfrm>
          <a:prstGeom prst="rect">
            <a:avLst/>
          </a:prstGeom>
        </p:spPr>
      </p:pic>
      <p:sp>
        <p:nvSpPr>
          <p:cNvPr id="19"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20"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735534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p>
            <a:r>
              <a:rPr lang="de-DE" dirty="0">
                <a:solidFill>
                  <a:schemeClr val="accent1">
                    <a:lumMod val="50000"/>
                  </a:schemeClr>
                </a:solidFill>
              </a:rPr>
              <a:t>Videos in der </a:t>
            </a:r>
            <a:r>
              <a:rPr lang="de-DE" dirty="0"/>
              <a:t>Lehrer*</a:t>
            </a:r>
            <a:r>
              <a:rPr lang="de-DE" dirty="0" err="1"/>
              <a:t>innenbildung</a:t>
            </a:r>
            <a:endParaRPr lang="de-DE" dirty="0">
              <a:solidFill>
                <a:schemeClr val="accent1">
                  <a:lumMod val="50000"/>
                </a:schemeClr>
              </a:solidFill>
            </a:endParaRPr>
          </a:p>
        </p:txBody>
      </p:sp>
      <p:sp>
        <p:nvSpPr>
          <p:cNvPr id="3" name="Inhaltsplatzhalter 2"/>
          <p:cNvSpPr>
            <a:spLocks noGrp="1"/>
          </p:cNvSpPr>
          <p:nvPr>
            <p:ph idx="1"/>
          </p:nvPr>
        </p:nvSpPr>
        <p:spPr>
          <a:xfrm>
            <a:off x="838200" y="2743199"/>
            <a:ext cx="10515600" cy="3433763"/>
          </a:xfrm>
        </p:spPr>
        <p:txBody>
          <a:bodyPr/>
          <a:lstStyle/>
          <a:p>
            <a:pPr marL="0" indent="0" algn="ctr">
              <a:buNone/>
            </a:pPr>
            <a:endParaRPr lang="de-DE" dirty="0"/>
          </a:p>
          <a:p>
            <a:pPr marL="0" indent="0" algn="ctr">
              <a:buNone/>
            </a:pPr>
            <a:r>
              <a:rPr lang="de-DE" sz="4000" dirty="0"/>
              <a:t>... sind manchmal gut und manchmal nicht! </a:t>
            </a:r>
          </a:p>
        </p:txBody>
      </p:sp>
      <p:sp>
        <p:nvSpPr>
          <p:cNvPr id="24" name="Foliennummernplatzhalter 8">
            <a:extLst>
              <a:ext uri="{FF2B5EF4-FFF2-40B4-BE49-F238E27FC236}">
                <a16:creationId xmlns:a16="http://schemas.microsoft.com/office/drawing/2014/main" id="{1BD8B1D7-A8D3-D542-8C15-C23497FD2A9B}"/>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9"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0"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4228920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Design</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898226" y="3039235"/>
            <a:ext cx="951018" cy="951018"/>
          </a:xfrm>
          <a:prstGeom prst="rect">
            <a:avLst/>
          </a:prstGeom>
        </p:spPr>
      </p:pic>
      <p:pic>
        <p:nvPicPr>
          <p:cNvPr id="16" name="Grafik 15" descr="Gruppe">
            <a:extLst>
              <a:ext uri="{FF2B5EF4-FFF2-40B4-BE49-F238E27FC236}">
                <a16:creationId xmlns:a16="http://schemas.microsoft.com/office/drawing/2014/main" id="{900E1041-D637-914A-A4C8-B92C243AA2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85197" y="3039235"/>
            <a:ext cx="951018" cy="951018"/>
          </a:xfrm>
          <a:prstGeom prst="rect">
            <a:avLst/>
          </a:prstGeom>
        </p:spPr>
      </p:pic>
      <p:pic>
        <p:nvPicPr>
          <p:cNvPr id="17" name="Grafik 16" descr="Gruppe">
            <a:extLst>
              <a:ext uri="{FF2B5EF4-FFF2-40B4-BE49-F238E27FC236}">
                <a16:creationId xmlns:a16="http://schemas.microsoft.com/office/drawing/2014/main" id="{6C562F49-6293-3B46-9014-7F0EC77AF6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249826" y="3039235"/>
            <a:ext cx="951018" cy="951018"/>
          </a:xfrm>
          <a:prstGeom prst="rect">
            <a:avLst/>
          </a:prstGeom>
        </p:spPr>
      </p:pic>
      <p:pic>
        <p:nvPicPr>
          <p:cNvPr id="19" name="Grafik 18" descr="Gruppe">
            <a:extLst>
              <a:ext uri="{FF2B5EF4-FFF2-40B4-BE49-F238E27FC236}">
                <a16:creationId xmlns:a16="http://schemas.microsoft.com/office/drawing/2014/main" id="{E21114A4-1D8D-2E42-8D95-5FAC9B46F1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836561" y="3039235"/>
            <a:ext cx="951018" cy="951018"/>
          </a:xfrm>
          <a:prstGeom prst="rect">
            <a:avLst/>
          </a:prstGeom>
        </p:spPr>
      </p:pic>
      <p:sp>
        <p:nvSpPr>
          <p:cNvPr id="13" name="Textfeld 12">
            <a:extLst>
              <a:ext uri="{FF2B5EF4-FFF2-40B4-BE49-F238E27FC236}">
                <a16:creationId xmlns:a16="http://schemas.microsoft.com/office/drawing/2014/main" id="{C28B469C-56D2-0F43-A37D-8E30B88EA639}"/>
              </a:ext>
            </a:extLst>
          </p:cNvPr>
          <p:cNvSpPr txBox="1"/>
          <p:nvPr/>
        </p:nvSpPr>
        <p:spPr>
          <a:xfrm>
            <a:off x="1695504" y="4065832"/>
            <a:ext cx="1356462" cy="369332"/>
          </a:xfrm>
          <a:prstGeom prst="rect">
            <a:avLst/>
          </a:prstGeom>
          <a:noFill/>
        </p:spPr>
        <p:txBody>
          <a:bodyPr wrap="none" rtlCol="0">
            <a:spAutoFit/>
          </a:bodyPr>
          <a:lstStyle/>
          <a:p>
            <a:r>
              <a:rPr lang="de-DE" dirty="0"/>
              <a:t>V1	V2</a:t>
            </a:r>
          </a:p>
        </p:txBody>
      </p:sp>
      <p:sp>
        <p:nvSpPr>
          <p:cNvPr id="22" name="Textfeld 21">
            <a:extLst>
              <a:ext uri="{FF2B5EF4-FFF2-40B4-BE49-F238E27FC236}">
                <a16:creationId xmlns:a16="http://schemas.microsoft.com/office/drawing/2014/main" id="{0CB08721-0C70-B84D-9468-547C804D438A}"/>
              </a:ext>
            </a:extLst>
          </p:cNvPr>
          <p:cNvSpPr txBox="1"/>
          <p:nvPr/>
        </p:nvSpPr>
        <p:spPr>
          <a:xfrm>
            <a:off x="4182475" y="4065832"/>
            <a:ext cx="1356462" cy="369332"/>
          </a:xfrm>
          <a:prstGeom prst="rect">
            <a:avLst/>
          </a:prstGeom>
          <a:noFill/>
        </p:spPr>
        <p:txBody>
          <a:bodyPr wrap="none" rtlCol="0">
            <a:spAutoFit/>
          </a:bodyPr>
          <a:lstStyle/>
          <a:p>
            <a:r>
              <a:rPr lang="de-DE" dirty="0"/>
              <a:t>V1	V2</a:t>
            </a:r>
          </a:p>
        </p:txBody>
      </p:sp>
      <p:sp>
        <p:nvSpPr>
          <p:cNvPr id="23" name="Textfeld 22">
            <a:extLst>
              <a:ext uri="{FF2B5EF4-FFF2-40B4-BE49-F238E27FC236}">
                <a16:creationId xmlns:a16="http://schemas.microsoft.com/office/drawing/2014/main" id="{BD7C39AE-A734-B84C-AE54-E49203BEE06C}"/>
              </a:ext>
            </a:extLst>
          </p:cNvPr>
          <p:cNvSpPr txBox="1"/>
          <p:nvPr/>
        </p:nvSpPr>
        <p:spPr>
          <a:xfrm>
            <a:off x="6633839" y="4065832"/>
            <a:ext cx="1356462" cy="369332"/>
          </a:xfrm>
          <a:prstGeom prst="rect">
            <a:avLst/>
          </a:prstGeom>
          <a:noFill/>
        </p:spPr>
        <p:txBody>
          <a:bodyPr wrap="none" rtlCol="0">
            <a:spAutoFit/>
          </a:bodyPr>
          <a:lstStyle/>
          <a:p>
            <a:r>
              <a:rPr lang="de-DE" dirty="0"/>
              <a:t>V2	V1</a:t>
            </a:r>
          </a:p>
        </p:txBody>
      </p:sp>
      <p:sp>
        <p:nvSpPr>
          <p:cNvPr id="24" name="Textfeld 23">
            <a:extLst>
              <a:ext uri="{FF2B5EF4-FFF2-40B4-BE49-F238E27FC236}">
                <a16:creationId xmlns:a16="http://schemas.microsoft.com/office/drawing/2014/main" id="{F41DF1B4-666B-BE42-B025-EF3783AEDA9A}"/>
              </a:ext>
            </a:extLst>
          </p:cNvPr>
          <p:cNvSpPr txBox="1"/>
          <p:nvPr/>
        </p:nvSpPr>
        <p:spPr>
          <a:xfrm>
            <a:off x="9047104" y="4065832"/>
            <a:ext cx="1356462" cy="369332"/>
          </a:xfrm>
          <a:prstGeom prst="rect">
            <a:avLst/>
          </a:prstGeom>
          <a:noFill/>
        </p:spPr>
        <p:txBody>
          <a:bodyPr wrap="none" rtlCol="0">
            <a:spAutoFit/>
          </a:bodyPr>
          <a:lstStyle/>
          <a:p>
            <a:r>
              <a:rPr lang="de-DE" dirty="0"/>
              <a:t>V2	V1</a:t>
            </a:r>
          </a:p>
        </p:txBody>
      </p:sp>
      <p:sp>
        <p:nvSpPr>
          <p:cNvPr id="25" name="Textfeld 24">
            <a:extLst>
              <a:ext uri="{FF2B5EF4-FFF2-40B4-BE49-F238E27FC236}">
                <a16:creationId xmlns:a16="http://schemas.microsoft.com/office/drawing/2014/main" id="{B835D972-06EB-A945-AB65-02D87523993A}"/>
              </a:ext>
            </a:extLst>
          </p:cNvPr>
          <p:cNvSpPr txBox="1"/>
          <p:nvPr/>
        </p:nvSpPr>
        <p:spPr>
          <a:xfrm>
            <a:off x="1615228" y="4435164"/>
            <a:ext cx="1794081" cy="369332"/>
          </a:xfrm>
          <a:prstGeom prst="rect">
            <a:avLst/>
          </a:prstGeom>
          <a:noFill/>
        </p:spPr>
        <p:txBody>
          <a:bodyPr wrap="none" rtlCol="0">
            <a:spAutoFit/>
          </a:bodyPr>
          <a:lstStyle/>
          <a:p>
            <a:r>
              <a:rPr lang="de-DE" dirty="0"/>
              <a:t>360°      klassisch</a:t>
            </a:r>
          </a:p>
        </p:txBody>
      </p:sp>
      <p:sp>
        <p:nvSpPr>
          <p:cNvPr id="26" name="Textfeld 25">
            <a:extLst>
              <a:ext uri="{FF2B5EF4-FFF2-40B4-BE49-F238E27FC236}">
                <a16:creationId xmlns:a16="http://schemas.microsoft.com/office/drawing/2014/main" id="{9C2006DE-DE1D-CF4A-A24F-399B5F7C67CC}"/>
              </a:ext>
            </a:extLst>
          </p:cNvPr>
          <p:cNvSpPr txBox="1"/>
          <p:nvPr/>
        </p:nvSpPr>
        <p:spPr>
          <a:xfrm>
            <a:off x="6569382" y="4435164"/>
            <a:ext cx="1794081" cy="369332"/>
          </a:xfrm>
          <a:prstGeom prst="rect">
            <a:avLst/>
          </a:prstGeom>
          <a:noFill/>
        </p:spPr>
        <p:txBody>
          <a:bodyPr wrap="none" rtlCol="0">
            <a:spAutoFit/>
          </a:bodyPr>
          <a:lstStyle/>
          <a:p>
            <a:r>
              <a:rPr lang="de-DE" dirty="0"/>
              <a:t>360°      klassisch</a:t>
            </a:r>
          </a:p>
        </p:txBody>
      </p:sp>
      <p:sp>
        <p:nvSpPr>
          <p:cNvPr id="27" name="Textfeld 26">
            <a:extLst>
              <a:ext uri="{FF2B5EF4-FFF2-40B4-BE49-F238E27FC236}">
                <a16:creationId xmlns:a16="http://schemas.microsoft.com/office/drawing/2014/main" id="{849F77BA-042D-B645-90AF-D51A8C0BD746}"/>
              </a:ext>
            </a:extLst>
          </p:cNvPr>
          <p:cNvSpPr txBox="1"/>
          <p:nvPr/>
        </p:nvSpPr>
        <p:spPr>
          <a:xfrm>
            <a:off x="3993320" y="4433367"/>
            <a:ext cx="1704313" cy="369332"/>
          </a:xfrm>
          <a:prstGeom prst="rect">
            <a:avLst/>
          </a:prstGeom>
          <a:noFill/>
        </p:spPr>
        <p:txBody>
          <a:bodyPr wrap="none" rtlCol="0">
            <a:spAutoFit/>
          </a:bodyPr>
          <a:lstStyle/>
          <a:p>
            <a:r>
              <a:rPr lang="de-DE" dirty="0"/>
              <a:t>Klassisch     360°</a:t>
            </a:r>
          </a:p>
        </p:txBody>
      </p:sp>
      <p:sp>
        <p:nvSpPr>
          <p:cNvPr id="28" name="Textfeld 27">
            <a:extLst>
              <a:ext uri="{FF2B5EF4-FFF2-40B4-BE49-F238E27FC236}">
                <a16:creationId xmlns:a16="http://schemas.microsoft.com/office/drawing/2014/main" id="{F1A79766-A015-1E4C-9971-43DC396CD32A}"/>
              </a:ext>
            </a:extLst>
          </p:cNvPr>
          <p:cNvSpPr txBox="1"/>
          <p:nvPr/>
        </p:nvSpPr>
        <p:spPr>
          <a:xfrm>
            <a:off x="8841796" y="4433367"/>
            <a:ext cx="1704313" cy="369332"/>
          </a:xfrm>
          <a:prstGeom prst="rect">
            <a:avLst/>
          </a:prstGeom>
          <a:noFill/>
        </p:spPr>
        <p:txBody>
          <a:bodyPr wrap="none" rtlCol="0">
            <a:spAutoFit/>
          </a:bodyPr>
          <a:lstStyle/>
          <a:p>
            <a:r>
              <a:rPr lang="de-DE" dirty="0"/>
              <a:t>Klassisch     360°</a:t>
            </a:r>
          </a:p>
        </p:txBody>
      </p:sp>
      <p:sp>
        <p:nvSpPr>
          <p:cNvPr id="15" name="Textfeld 14">
            <a:extLst>
              <a:ext uri="{FF2B5EF4-FFF2-40B4-BE49-F238E27FC236}">
                <a16:creationId xmlns:a16="http://schemas.microsoft.com/office/drawing/2014/main" id="{C92AC89D-2A49-CA45-990E-DAE1DAD840EA}"/>
              </a:ext>
            </a:extLst>
          </p:cNvPr>
          <p:cNvSpPr txBox="1"/>
          <p:nvPr/>
        </p:nvSpPr>
        <p:spPr>
          <a:xfrm>
            <a:off x="1845410" y="2274878"/>
            <a:ext cx="1077539" cy="646331"/>
          </a:xfrm>
          <a:prstGeom prst="rect">
            <a:avLst/>
          </a:prstGeom>
          <a:noFill/>
        </p:spPr>
        <p:txBody>
          <a:bodyPr wrap="none" rtlCol="0">
            <a:spAutoFit/>
          </a:bodyPr>
          <a:lstStyle/>
          <a:p>
            <a:pPr algn="ctr"/>
            <a:r>
              <a:rPr lang="de-DE" dirty="0"/>
              <a:t>Gruppe A</a:t>
            </a:r>
          </a:p>
          <a:p>
            <a:pPr algn="ctr"/>
            <a:r>
              <a:rPr lang="de-DE" dirty="0" err="1"/>
              <a:t>n</a:t>
            </a:r>
            <a:r>
              <a:rPr lang="de-DE" dirty="0"/>
              <a:t>=15</a:t>
            </a:r>
          </a:p>
        </p:txBody>
      </p:sp>
      <p:sp>
        <p:nvSpPr>
          <p:cNvPr id="29" name="Textfeld 28">
            <a:extLst>
              <a:ext uri="{FF2B5EF4-FFF2-40B4-BE49-F238E27FC236}">
                <a16:creationId xmlns:a16="http://schemas.microsoft.com/office/drawing/2014/main" id="{9D67EAD4-98FD-4E45-B7D8-A365AB1233C0}"/>
              </a:ext>
            </a:extLst>
          </p:cNvPr>
          <p:cNvSpPr txBox="1"/>
          <p:nvPr/>
        </p:nvSpPr>
        <p:spPr>
          <a:xfrm>
            <a:off x="4296775" y="2274878"/>
            <a:ext cx="1069524" cy="646331"/>
          </a:xfrm>
          <a:prstGeom prst="rect">
            <a:avLst/>
          </a:prstGeom>
          <a:noFill/>
        </p:spPr>
        <p:txBody>
          <a:bodyPr wrap="none" rtlCol="0">
            <a:spAutoFit/>
          </a:bodyPr>
          <a:lstStyle/>
          <a:p>
            <a:pPr algn="ctr"/>
            <a:r>
              <a:rPr lang="de-DE" dirty="0"/>
              <a:t>Gruppe B</a:t>
            </a:r>
          </a:p>
          <a:p>
            <a:pPr algn="ctr"/>
            <a:r>
              <a:rPr lang="de-DE" dirty="0" err="1"/>
              <a:t>n</a:t>
            </a:r>
            <a:r>
              <a:rPr lang="de-DE" dirty="0"/>
              <a:t>=15</a:t>
            </a:r>
          </a:p>
        </p:txBody>
      </p:sp>
      <p:sp>
        <p:nvSpPr>
          <p:cNvPr id="30" name="Textfeld 29">
            <a:extLst>
              <a:ext uri="{FF2B5EF4-FFF2-40B4-BE49-F238E27FC236}">
                <a16:creationId xmlns:a16="http://schemas.microsoft.com/office/drawing/2014/main" id="{AA8B9814-E139-774A-BCAB-7D68928DE874}"/>
              </a:ext>
            </a:extLst>
          </p:cNvPr>
          <p:cNvSpPr txBox="1"/>
          <p:nvPr/>
        </p:nvSpPr>
        <p:spPr>
          <a:xfrm>
            <a:off x="6786240" y="2274878"/>
            <a:ext cx="1067920" cy="646331"/>
          </a:xfrm>
          <a:prstGeom prst="rect">
            <a:avLst/>
          </a:prstGeom>
          <a:noFill/>
        </p:spPr>
        <p:txBody>
          <a:bodyPr wrap="none" rtlCol="0">
            <a:spAutoFit/>
          </a:bodyPr>
          <a:lstStyle/>
          <a:p>
            <a:pPr algn="ctr"/>
            <a:r>
              <a:rPr lang="de-DE" dirty="0"/>
              <a:t>Gruppe C</a:t>
            </a:r>
          </a:p>
          <a:p>
            <a:pPr algn="ctr"/>
            <a:r>
              <a:rPr lang="de-DE" dirty="0" err="1"/>
              <a:t>n</a:t>
            </a:r>
            <a:r>
              <a:rPr lang="de-DE" dirty="0"/>
              <a:t>=14</a:t>
            </a:r>
          </a:p>
        </p:txBody>
      </p:sp>
      <p:sp>
        <p:nvSpPr>
          <p:cNvPr id="31" name="Textfeld 30">
            <a:extLst>
              <a:ext uri="{FF2B5EF4-FFF2-40B4-BE49-F238E27FC236}">
                <a16:creationId xmlns:a16="http://schemas.microsoft.com/office/drawing/2014/main" id="{DB0D2BC5-01CC-3E4B-ADCB-BCE682789AB4}"/>
              </a:ext>
            </a:extLst>
          </p:cNvPr>
          <p:cNvSpPr txBox="1"/>
          <p:nvPr/>
        </p:nvSpPr>
        <p:spPr>
          <a:xfrm>
            <a:off x="9199505" y="2274878"/>
            <a:ext cx="1087156" cy="646331"/>
          </a:xfrm>
          <a:prstGeom prst="rect">
            <a:avLst/>
          </a:prstGeom>
          <a:noFill/>
        </p:spPr>
        <p:txBody>
          <a:bodyPr wrap="none" rtlCol="0">
            <a:spAutoFit/>
          </a:bodyPr>
          <a:lstStyle/>
          <a:p>
            <a:pPr algn="ctr"/>
            <a:r>
              <a:rPr lang="de-DE" dirty="0"/>
              <a:t>Gruppe D</a:t>
            </a:r>
          </a:p>
          <a:p>
            <a:pPr algn="ctr"/>
            <a:r>
              <a:rPr lang="de-DE" dirty="0" err="1"/>
              <a:t>n</a:t>
            </a:r>
            <a:r>
              <a:rPr lang="de-DE" dirty="0"/>
              <a:t>=15</a:t>
            </a:r>
          </a:p>
        </p:txBody>
      </p:sp>
      <p:cxnSp>
        <p:nvCxnSpPr>
          <p:cNvPr id="33" name="Gerade Verbindung 32">
            <a:extLst>
              <a:ext uri="{FF2B5EF4-FFF2-40B4-BE49-F238E27FC236}">
                <a16:creationId xmlns:a16="http://schemas.microsoft.com/office/drawing/2014/main" id="{B4393DC2-93BC-5743-85DB-F46CA4EE0042}"/>
              </a:ext>
            </a:extLst>
          </p:cNvPr>
          <p:cNvCxnSpPr/>
          <p:nvPr/>
        </p:nvCxnSpPr>
        <p:spPr>
          <a:xfrm>
            <a:off x="3657600" y="2247900"/>
            <a:ext cx="0" cy="27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E2E7994-6E5F-7644-9D22-51B503C7C92D}"/>
              </a:ext>
            </a:extLst>
          </p:cNvPr>
          <p:cNvCxnSpPr/>
          <p:nvPr/>
        </p:nvCxnSpPr>
        <p:spPr>
          <a:xfrm>
            <a:off x="6145970" y="2247900"/>
            <a:ext cx="0" cy="27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DFFC0ED2-636B-724D-ABFF-0DD962206DC8}"/>
              </a:ext>
            </a:extLst>
          </p:cNvPr>
          <p:cNvCxnSpPr/>
          <p:nvPr/>
        </p:nvCxnSpPr>
        <p:spPr>
          <a:xfrm>
            <a:off x="8534400" y="2247900"/>
            <a:ext cx="0" cy="27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D9B56209-4150-9A47-8E3A-1810AC21E5FC}"/>
              </a:ext>
            </a:extLst>
          </p:cNvPr>
          <p:cNvCxnSpPr/>
          <p:nvPr/>
        </p:nvCxnSpPr>
        <p:spPr>
          <a:xfrm>
            <a:off x="2278485" y="4099992"/>
            <a:ext cx="0" cy="666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98A1B0D5-8D5A-0D42-A6ED-C5ECFDD10E98}"/>
              </a:ext>
            </a:extLst>
          </p:cNvPr>
          <p:cNvCxnSpPr/>
          <p:nvPr/>
        </p:nvCxnSpPr>
        <p:spPr>
          <a:xfrm>
            <a:off x="5013106" y="4135949"/>
            <a:ext cx="0" cy="666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34F55516-F68D-DB45-8CBC-02DD499B01BA}"/>
              </a:ext>
            </a:extLst>
          </p:cNvPr>
          <p:cNvCxnSpPr/>
          <p:nvPr/>
        </p:nvCxnSpPr>
        <p:spPr>
          <a:xfrm>
            <a:off x="7247405" y="4113759"/>
            <a:ext cx="0" cy="666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7BD727CB-0B10-C74F-B7F5-42A60BB78C5F}"/>
              </a:ext>
            </a:extLst>
          </p:cNvPr>
          <p:cNvCxnSpPr/>
          <p:nvPr/>
        </p:nvCxnSpPr>
        <p:spPr>
          <a:xfrm>
            <a:off x="9876433" y="4113759"/>
            <a:ext cx="0" cy="666750"/>
          </a:xfrm>
          <a:prstGeom prst="line">
            <a:avLst/>
          </a:prstGeom>
        </p:spPr>
        <p:style>
          <a:lnRef idx="1">
            <a:schemeClr val="accent1"/>
          </a:lnRef>
          <a:fillRef idx="0">
            <a:schemeClr val="accent1"/>
          </a:fillRef>
          <a:effectRef idx="0">
            <a:schemeClr val="accent1"/>
          </a:effectRef>
          <a:fontRef idx="minor">
            <a:schemeClr val="tx1"/>
          </a:fontRef>
        </p:style>
      </p:cxnSp>
      <p:sp>
        <p:nvSpPr>
          <p:cNvPr id="3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36"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83416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Stichprobe</a:t>
            </a:r>
            <a:endParaRPr lang="de-DE" dirty="0">
              <a:solidFill>
                <a:schemeClr val="accent5">
                  <a:lumMod val="75000"/>
                </a:schemeClr>
              </a:solidFill>
            </a:endParaRPr>
          </a:p>
        </p:txBody>
      </p:sp>
      <p:sp>
        <p:nvSpPr>
          <p:cNvPr id="3" name="Inhaltsplatzhalter 2"/>
          <p:cNvSpPr>
            <a:spLocks noGrp="1"/>
          </p:cNvSpPr>
          <p:nvPr>
            <p:ph idx="1"/>
          </p:nvPr>
        </p:nvSpPr>
        <p:spPr>
          <a:xfrm>
            <a:off x="2462045" y="2465521"/>
            <a:ext cx="5557839" cy="3152731"/>
          </a:xfrm>
        </p:spPr>
        <p:txBody>
          <a:bodyPr>
            <a:normAutofit fontScale="92500" lnSpcReduction="20000"/>
          </a:bodyPr>
          <a:lstStyle/>
          <a:p>
            <a:pPr marL="0" indent="0">
              <a:buNone/>
            </a:pPr>
            <a:endParaRPr lang="de-DE" b="1" dirty="0"/>
          </a:p>
          <a:p>
            <a:pPr lvl="1">
              <a:lnSpc>
                <a:spcPct val="150000"/>
              </a:lnSpc>
            </a:pPr>
            <a:r>
              <a:rPr lang="de-DE" dirty="0"/>
              <a:t>N:	59 Stud. der Uni. Erfurt</a:t>
            </a:r>
          </a:p>
          <a:p>
            <a:pPr lvl="1">
              <a:lnSpc>
                <a:spcPct val="150000"/>
              </a:lnSpc>
            </a:pPr>
            <a:r>
              <a:rPr lang="de-DE" dirty="0"/>
              <a:t>Alter: 	Ø</a:t>
            </a:r>
            <a:r>
              <a:rPr lang="de-DE" b="1" dirty="0"/>
              <a:t> </a:t>
            </a:r>
            <a:r>
              <a:rPr lang="de-DE" dirty="0"/>
              <a:t>21.41 Jahre  </a:t>
            </a:r>
            <a:r>
              <a:rPr lang="de-DE" sz="1400" dirty="0"/>
              <a:t>(min. 18 J. / max. 34 J.)</a:t>
            </a:r>
            <a:endParaRPr lang="de-DE" dirty="0"/>
          </a:p>
          <a:p>
            <a:pPr lvl="1">
              <a:lnSpc>
                <a:spcPct val="170000"/>
              </a:lnSpc>
            </a:pPr>
            <a:r>
              <a:rPr lang="de-DE" dirty="0"/>
              <a:t>Sem.:	Ø</a:t>
            </a:r>
            <a:r>
              <a:rPr lang="de-DE" b="1" dirty="0"/>
              <a:t> </a:t>
            </a:r>
            <a:r>
              <a:rPr lang="de-DE" dirty="0"/>
              <a:t>3.93</a:t>
            </a:r>
          </a:p>
          <a:p>
            <a:pPr lvl="1">
              <a:lnSpc>
                <a:spcPct val="120000"/>
              </a:lnSpc>
            </a:pPr>
            <a:r>
              <a:rPr lang="de-DE" dirty="0"/>
              <a:t>Bildung:	FHS-Reife:	1x</a:t>
            </a:r>
            <a:br>
              <a:rPr lang="de-DE" dirty="0"/>
            </a:br>
            <a:r>
              <a:rPr lang="de-DE" dirty="0"/>
              <a:t>		AHS-Reife:	45x			HS-Abschluss:	3x</a:t>
            </a: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 name="Grafik 4" descr="Mann">
            <a:extLst>
              <a:ext uri="{FF2B5EF4-FFF2-40B4-BE49-F238E27FC236}">
                <a16:creationId xmlns:a16="http://schemas.microsoft.com/office/drawing/2014/main" id="{D42A8EF6-42AC-0648-A06E-E860D909228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94771" y="1668334"/>
            <a:ext cx="914400" cy="914400"/>
          </a:xfrm>
          <a:prstGeom prst="rect">
            <a:avLst/>
          </a:prstGeom>
        </p:spPr>
      </p:pic>
      <p:pic>
        <p:nvPicPr>
          <p:cNvPr id="10" name="Grafik 9" descr="Frau">
            <a:extLst>
              <a:ext uri="{FF2B5EF4-FFF2-40B4-BE49-F238E27FC236}">
                <a16:creationId xmlns:a16="http://schemas.microsoft.com/office/drawing/2014/main" id="{F3D6B716-C6F3-FE42-9A92-97B9406719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94771" y="3006636"/>
            <a:ext cx="914400" cy="914400"/>
          </a:xfrm>
          <a:prstGeom prst="rect">
            <a:avLst/>
          </a:prstGeom>
        </p:spPr>
      </p:pic>
      <p:sp>
        <p:nvSpPr>
          <p:cNvPr id="12" name="Textfeld 11">
            <a:extLst>
              <a:ext uri="{FF2B5EF4-FFF2-40B4-BE49-F238E27FC236}">
                <a16:creationId xmlns:a16="http://schemas.microsoft.com/office/drawing/2014/main" id="{0B4C5FAE-FF71-F242-B8F7-76F8DA3C5BE6}"/>
              </a:ext>
            </a:extLst>
          </p:cNvPr>
          <p:cNvSpPr txBox="1"/>
          <p:nvPr/>
        </p:nvSpPr>
        <p:spPr>
          <a:xfrm>
            <a:off x="9415813" y="1647934"/>
            <a:ext cx="2214814" cy="3970318"/>
          </a:xfrm>
          <a:prstGeom prst="rect">
            <a:avLst/>
          </a:prstGeom>
          <a:noFill/>
        </p:spPr>
        <p:txBody>
          <a:bodyPr wrap="square" rtlCol="0">
            <a:spAutoFit/>
          </a:bodyPr>
          <a:lstStyle/>
          <a:p>
            <a:r>
              <a:rPr lang="de-DE" dirty="0">
                <a:latin typeface="+mj-lt"/>
              </a:rPr>
              <a:t>N:	10 </a:t>
            </a:r>
          </a:p>
          <a:p>
            <a:r>
              <a:rPr lang="de-DE" dirty="0">
                <a:latin typeface="+mj-lt"/>
              </a:rPr>
              <a:t>Alter: 	 Ø 21.40 J.</a:t>
            </a:r>
          </a:p>
          <a:p>
            <a:r>
              <a:rPr lang="de-DE" dirty="0">
                <a:latin typeface="+mj-lt"/>
              </a:rPr>
              <a:t>Sem.:	 Ø 3.7</a:t>
            </a:r>
          </a:p>
          <a:p>
            <a:endParaRPr lang="de-DE" dirty="0">
              <a:latin typeface="+mj-lt"/>
            </a:endParaRPr>
          </a:p>
          <a:p>
            <a:endParaRPr lang="de-DE" dirty="0">
              <a:latin typeface="+mj-lt"/>
            </a:endParaRPr>
          </a:p>
          <a:p>
            <a:r>
              <a:rPr lang="de-DE" dirty="0">
                <a:latin typeface="+mj-lt"/>
              </a:rPr>
              <a:t>N:	48 </a:t>
            </a:r>
          </a:p>
          <a:p>
            <a:r>
              <a:rPr lang="de-DE" dirty="0">
                <a:latin typeface="+mj-lt"/>
              </a:rPr>
              <a:t>Alter: 	 Ø 21.44 J.</a:t>
            </a:r>
          </a:p>
          <a:p>
            <a:r>
              <a:rPr lang="de-DE" dirty="0">
                <a:latin typeface="+mj-lt"/>
              </a:rPr>
              <a:t>Sem.:	 Ø 4.00</a:t>
            </a:r>
          </a:p>
          <a:p>
            <a:endParaRPr lang="de-DE" dirty="0">
              <a:latin typeface="+mj-lt"/>
            </a:endParaRPr>
          </a:p>
          <a:p>
            <a:endParaRPr lang="de-DE" dirty="0">
              <a:latin typeface="+mj-lt"/>
            </a:endParaRPr>
          </a:p>
          <a:p>
            <a:r>
              <a:rPr lang="de-DE" dirty="0">
                <a:latin typeface="+mj-lt"/>
              </a:rPr>
              <a:t>N:	1 </a:t>
            </a:r>
          </a:p>
          <a:p>
            <a:r>
              <a:rPr lang="de-DE" dirty="0">
                <a:latin typeface="+mj-lt"/>
              </a:rPr>
              <a:t>Alter: 	20 J.</a:t>
            </a:r>
          </a:p>
          <a:p>
            <a:r>
              <a:rPr lang="de-DE" dirty="0">
                <a:latin typeface="+mj-lt"/>
              </a:rPr>
              <a:t>Sem.:	3</a:t>
            </a:r>
          </a:p>
          <a:p>
            <a:endParaRPr lang="de-DE" dirty="0">
              <a:latin typeface="+mj-lt"/>
            </a:endParaRPr>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1864" y="3240354"/>
            <a:ext cx="1350181" cy="1350181"/>
          </a:xfrm>
          <a:prstGeom prst="rect">
            <a:avLst/>
          </a:prstGeom>
        </p:spPr>
      </p:pic>
      <p:cxnSp>
        <p:nvCxnSpPr>
          <p:cNvPr id="20" name="Gerade Verbindung 19">
            <a:extLst>
              <a:ext uri="{FF2B5EF4-FFF2-40B4-BE49-F238E27FC236}">
                <a16:creationId xmlns:a16="http://schemas.microsoft.com/office/drawing/2014/main" id="{F32588E2-3A1F-5E47-9A2D-DF6F5EE86589}"/>
              </a:ext>
            </a:extLst>
          </p:cNvPr>
          <p:cNvCxnSpPr/>
          <p:nvPr/>
        </p:nvCxnSpPr>
        <p:spPr>
          <a:xfrm>
            <a:off x="8019884" y="1577975"/>
            <a:ext cx="0" cy="393085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Grafik 20" descr="Frau">
            <a:extLst>
              <a:ext uri="{FF2B5EF4-FFF2-40B4-BE49-F238E27FC236}">
                <a16:creationId xmlns:a16="http://schemas.microsoft.com/office/drawing/2014/main" id="{EC4C277E-2199-A74C-AB5F-A924E6D1E7DE}"/>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1423"/>
          <a:stretch/>
        </p:blipFill>
        <p:spPr>
          <a:xfrm>
            <a:off x="8326143" y="4390663"/>
            <a:ext cx="444188" cy="914400"/>
          </a:xfrm>
          <a:prstGeom prst="rect">
            <a:avLst/>
          </a:prstGeom>
        </p:spPr>
      </p:pic>
      <p:pic>
        <p:nvPicPr>
          <p:cNvPr id="22" name="Grafik 21" descr="Mann">
            <a:extLst>
              <a:ext uri="{FF2B5EF4-FFF2-40B4-BE49-F238E27FC236}">
                <a16:creationId xmlns:a16="http://schemas.microsoft.com/office/drawing/2014/main" id="{E403FB49-6DBB-D646-9989-CF1CB3B4FCAA}"/>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423"/>
          <a:stretch/>
        </p:blipFill>
        <p:spPr>
          <a:xfrm>
            <a:off x="8915085" y="4391538"/>
            <a:ext cx="444189" cy="914400"/>
          </a:xfrm>
          <a:prstGeom prst="rect">
            <a:avLst/>
          </a:prstGeom>
        </p:spPr>
      </p:pic>
      <p:sp>
        <p:nvSpPr>
          <p:cNvPr id="23" name="Textfeld 22">
            <a:extLst>
              <a:ext uri="{FF2B5EF4-FFF2-40B4-BE49-F238E27FC236}">
                <a16:creationId xmlns:a16="http://schemas.microsoft.com/office/drawing/2014/main" id="{49FC2760-110C-DF4C-8778-7790C30BE8FE}"/>
              </a:ext>
            </a:extLst>
          </p:cNvPr>
          <p:cNvSpPr txBox="1"/>
          <p:nvPr/>
        </p:nvSpPr>
        <p:spPr>
          <a:xfrm>
            <a:off x="8698855" y="4602116"/>
            <a:ext cx="292068" cy="369332"/>
          </a:xfrm>
          <a:prstGeom prst="rect">
            <a:avLst/>
          </a:prstGeom>
          <a:noFill/>
        </p:spPr>
        <p:txBody>
          <a:bodyPr wrap="none" rtlCol="0">
            <a:spAutoFit/>
          </a:bodyPr>
          <a:lstStyle/>
          <a:p>
            <a:r>
              <a:rPr lang="de-DE" dirty="0"/>
              <a:t>?</a:t>
            </a:r>
          </a:p>
        </p:txBody>
      </p:sp>
      <p:sp>
        <p:nvSpPr>
          <p:cNvPr id="24" name="Textfeld 23">
            <a:extLst>
              <a:ext uri="{FF2B5EF4-FFF2-40B4-BE49-F238E27FC236}">
                <a16:creationId xmlns:a16="http://schemas.microsoft.com/office/drawing/2014/main" id="{C13794B1-E2A7-D24E-9AC7-C8154F3E4D77}"/>
              </a:ext>
            </a:extLst>
          </p:cNvPr>
          <p:cNvSpPr txBox="1"/>
          <p:nvPr/>
        </p:nvSpPr>
        <p:spPr>
          <a:xfrm>
            <a:off x="956691" y="2280855"/>
            <a:ext cx="968022" cy="369332"/>
          </a:xfrm>
          <a:prstGeom prst="rect">
            <a:avLst/>
          </a:prstGeom>
          <a:noFill/>
        </p:spPr>
        <p:txBody>
          <a:bodyPr wrap="none" rtlCol="0">
            <a:spAutoFit/>
          </a:bodyPr>
          <a:lstStyle/>
          <a:p>
            <a:r>
              <a:rPr lang="de-DE" dirty="0"/>
              <a:t>Gesamt:</a:t>
            </a:r>
          </a:p>
        </p:txBody>
      </p:sp>
      <p:sp>
        <p:nvSpPr>
          <p:cNvPr id="16"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299354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pic>
        <p:nvPicPr>
          <p:cNvPr id="75" name="Grafik 74" descr="Laptop">
            <a:extLst>
              <a:ext uri="{FF2B5EF4-FFF2-40B4-BE49-F238E27FC236}">
                <a16:creationId xmlns:a16="http://schemas.microsoft.com/office/drawing/2014/main" id="{3CD90606-5B59-E043-B740-AC6BA650C4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03046" y="2426387"/>
            <a:ext cx="1104181" cy="1104181"/>
          </a:xfrm>
          <a:prstGeom prst="rect">
            <a:avLst/>
          </a:prstGeom>
        </p:spPr>
      </p:pic>
      <p:pic>
        <p:nvPicPr>
          <p:cNvPr id="81" name="Grafik 80" descr="Kopfhörer">
            <a:extLst>
              <a:ext uri="{FF2B5EF4-FFF2-40B4-BE49-F238E27FC236}">
                <a16:creationId xmlns:a16="http://schemas.microsoft.com/office/drawing/2014/main" id="{57C8ED44-FCE5-BD42-B014-CCC6DD19AC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07268" y="2564473"/>
            <a:ext cx="915606" cy="915606"/>
          </a:xfrm>
          <a:prstGeom prst="rect">
            <a:avLst/>
          </a:prstGeom>
        </p:spPr>
      </p:pic>
      <p:pic>
        <p:nvPicPr>
          <p:cNvPr id="4" name="Grafik 3" descr="Wiedergeben">
            <a:extLst>
              <a:ext uri="{FF2B5EF4-FFF2-40B4-BE49-F238E27FC236}">
                <a16:creationId xmlns:a16="http://schemas.microsoft.com/office/drawing/2014/main" id="{6B0EE3B5-74B2-6E4B-84D8-22FCAB1524E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833263" y="2814636"/>
            <a:ext cx="268797" cy="268797"/>
          </a:xfrm>
          <a:prstGeom prst="rect">
            <a:avLst/>
          </a:prstGeom>
        </p:spPr>
      </p:pic>
      <p:sp>
        <p:nvSpPr>
          <p:cNvPr id="5" name="Textfeld 4">
            <a:extLst>
              <a:ext uri="{FF2B5EF4-FFF2-40B4-BE49-F238E27FC236}">
                <a16:creationId xmlns:a16="http://schemas.microsoft.com/office/drawing/2014/main" id="{413608DB-7D1C-6A4B-AEC1-7B89D58434EE}"/>
              </a:ext>
            </a:extLst>
          </p:cNvPr>
          <p:cNvSpPr txBox="1"/>
          <p:nvPr/>
        </p:nvSpPr>
        <p:spPr>
          <a:xfrm>
            <a:off x="8778165" y="2840124"/>
            <a:ext cx="259309" cy="523220"/>
          </a:xfrm>
          <a:prstGeom prst="rect">
            <a:avLst/>
          </a:prstGeom>
          <a:noFill/>
        </p:spPr>
        <p:txBody>
          <a:bodyPr wrap="square" rtlCol="0">
            <a:spAutoFit/>
          </a:bodyPr>
          <a:lstStyle/>
          <a:p>
            <a:r>
              <a:rPr lang="de-DE" sz="2800" b="1" dirty="0"/>
              <a:t>+</a:t>
            </a:r>
          </a:p>
        </p:txBody>
      </p:sp>
      <p:sp>
        <p:nvSpPr>
          <p:cNvPr id="6" name="Pfeil nach unten 5">
            <a:extLst>
              <a:ext uri="{FF2B5EF4-FFF2-40B4-BE49-F238E27FC236}">
                <a16:creationId xmlns:a16="http://schemas.microsoft.com/office/drawing/2014/main" id="{2ED185F0-2730-574D-9475-8D21A05DE8AC}"/>
              </a:ext>
            </a:extLst>
          </p:cNvPr>
          <p:cNvSpPr/>
          <p:nvPr/>
        </p:nvSpPr>
        <p:spPr>
          <a:xfrm>
            <a:off x="8615810" y="3677478"/>
            <a:ext cx="600776" cy="5232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5" name="Grafik 24" descr="Dokument">
            <a:extLst>
              <a:ext uri="{FF2B5EF4-FFF2-40B4-BE49-F238E27FC236}">
                <a16:creationId xmlns:a16="http://schemas.microsoft.com/office/drawing/2014/main" id="{690F11EA-D6ED-9544-A7D2-5462F12BDC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512995" y="4460411"/>
            <a:ext cx="915606" cy="915606"/>
          </a:xfrm>
          <a:prstGeom prst="rect">
            <a:avLst/>
          </a:prstGeom>
        </p:spPr>
      </p:pic>
      <p:sp>
        <p:nvSpPr>
          <p:cNvPr id="10" name="Textfeld 9">
            <a:extLst>
              <a:ext uri="{FF2B5EF4-FFF2-40B4-BE49-F238E27FC236}">
                <a16:creationId xmlns:a16="http://schemas.microsoft.com/office/drawing/2014/main" id="{FD697370-8DA9-D241-B761-ACB922EBEB21}"/>
              </a:ext>
            </a:extLst>
          </p:cNvPr>
          <p:cNvSpPr txBox="1"/>
          <p:nvPr/>
        </p:nvSpPr>
        <p:spPr>
          <a:xfrm>
            <a:off x="10547170" y="1922714"/>
            <a:ext cx="1058944" cy="276999"/>
          </a:xfrm>
          <a:prstGeom prst="rect">
            <a:avLst/>
          </a:prstGeom>
          <a:noFill/>
        </p:spPr>
        <p:txBody>
          <a:bodyPr wrap="square" rtlCol="0">
            <a:spAutoFit/>
          </a:bodyPr>
          <a:lstStyle/>
          <a:p>
            <a:r>
              <a:rPr lang="de-DE" sz="1200" dirty="0"/>
              <a:t>Ca. 2 Std.</a:t>
            </a:r>
          </a:p>
        </p:txBody>
      </p:sp>
      <p:cxnSp>
        <p:nvCxnSpPr>
          <p:cNvPr id="12" name="Gerade Verbindung 11">
            <a:extLst>
              <a:ext uri="{FF2B5EF4-FFF2-40B4-BE49-F238E27FC236}">
                <a16:creationId xmlns:a16="http://schemas.microsoft.com/office/drawing/2014/main" id="{6369CF5E-25CE-5D40-90FE-7C844885E6B8}"/>
              </a:ext>
            </a:extLst>
          </p:cNvPr>
          <p:cNvCxnSpPr/>
          <p:nvPr/>
        </p:nvCxnSpPr>
        <p:spPr>
          <a:xfrm>
            <a:off x="6677891" y="1822443"/>
            <a:ext cx="0" cy="3779652"/>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fik 28" descr="Laptop">
            <a:extLst>
              <a:ext uri="{FF2B5EF4-FFF2-40B4-BE49-F238E27FC236}">
                <a16:creationId xmlns:a16="http://schemas.microsoft.com/office/drawing/2014/main" id="{35B0411B-ECEF-2F46-B399-E839ACD695B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6152" y="2402914"/>
            <a:ext cx="829070" cy="829070"/>
          </a:xfrm>
          <a:prstGeom prst="rect">
            <a:avLst/>
          </a:prstGeom>
        </p:spPr>
      </p:pic>
      <p:pic>
        <p:nvPicPr>
          <p:cNvPr id="14" name="Grafik 13">
            <a:extLst>
              <a:ext uri="{FF2B5EF4-FFF2-40B4-BE49-F238E27FC236}">
                <a16:creationId xmlns:a16="http://schemas.microsoft.com/office/drawing/2014/main" id="{909E7182-DA51-F941-8C26-C1277E3562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068" y="2661819"/>
            <a:ext cx="255239" cy="255239"/>
          </a:xfrm>
          <a:prstGeom prst="rect">
            <a:avLst/>
          </a:prstGeom>
        </p:spPr>
      </p:pic>
      <p:sp>
        <p:nvSpPr>
          <p:cNvPr id="15" name="Textfeld 14">
            <a:extLst>
              <a:ext uri="{FF2B5EF4-FFF2-40B4-BE49-F238E27FC236}">
                <a16:creationId xmlns:a16="http://schemas.microsoft.com/office/drawing/2014/main" id="{E2F5B470-F23E-934B-898D-0A8AC91037F0}"/>
              </a:ext>
            </a:extLst>
          </p:cNvPr>
          <p:cNvSpPr txBox="1"/>
          <p:nvPr/>
        </p:nvSpPr>
        <p:spPr>
          <a:xfrm>
            <a:off x="1265801" y="1745739"/>
            <a:ext cx="3364832" cy="461665"/>
          </a:xfrm>
          <a:prstGeom prst="rect">
            <a:avLst/>
          </a:prstGeom>
          <a:noFill/>
        </p:spPr>
        <p:txBody>
          <a:bodyPr wrap="none" rtlCol="0">
            <a:spAutoFit/>
          </a:bodyPr>
          <a:lstStyle/>
          <a:p>
            <a:r>
              <a:rPr lang="de-DE" sz="2400" dirty="0"/>
              <a:t>Teil 1: </a:t>
            </a:r>
            <a:r>
              <a:rPr lang="de-DE" sz="2400" dirty="0" err="1"/>
              <a:t>Spatial</a:t>
            </a:r>
            <a:r>
              <a:rPr lang="de-DE" sz="2400" dirty="0"/>
              <a:t> </a:t>
            </a:r>
            <a:r>
              <a:rPr lang="de-DE" sz="2400" dirty="0" err="1"/>
              <a:t>Ability</a:t>
            </a:r>
            <a:r>
              <a:rPr lang="de-DE" sz="2400" dirty="0"/>
              <a:t> Tests</a:t>
            </a:r>
          </a:p>
        </p:txBody>
      </p:sp>
      <p:sp>
        <p:nvSpPr>
          <p:cNvPr id="16" name="Textfeld 15">
            <a:extLst>
              <a:ext uri="{FF2B5EF4-FFF2-40B4-BE49-F238E27FC236}">
                <a16:creationId xmlns:a16="http://schemas.microsoft.com/office/drawing/2014/main" id="{6DC3B0EF-387D-2641-9928-8C8636424554}"/>
              </a:ext>
            </a:extLst>
          </p:cNvPr>
          <p:cNvSpPr txBox="1"/>
          <p:nvPr/>
        </p:nvSpPr>
        <p:spPr>
          <a:xfrm>
            <a:off x="1920710" y="2468540"/>
            <a:ext cx="3523529" cy="646331"/>
          </a:xfrm>
          <a:prstGeom prst="rect">
            <a:avLst/>
          </a:prstGeom>
          <a:noFill/>
        </p:spPr>
        <p:txBody>
          <a:bodyPr wrap="none" rtlCol="0">
            <a:spAutoFit/>
          </a:bodyPr>
          <a:lstStyle/>
          <a:p>
            <a:r>
              <a:rPr lang="de-DE" i="1" dirty="0" err="1"/>
              <a:t>Spatial</a:t>
            </a:r>
            <a:r>
              <a:rPr lang="de-DE" i="1" dirty="0"/>
              <a:t> </a:t>
            </a:r>
            <a:r>
              <a:rPr lang="de-DE" i="1" dirty="0" err="1"/>
              <a:t>Visualization</a:t>
            </a:r>
            <a:r>
              <a:rPr lang="de-DE" i="1" dirty="0"/>
              <a:t> </a:t>
            </a:r>
            <a:endParaRPr lang="de-DE" dirty="0"/>
          </a:p>
          <a:p>
            <a:r>
              <a:rPr lang="de-DE" dirty="0"/>
              <a:t>Paper </a:t>
            </a:r>
            <a:r>
              <a:rPr lang="de-DE" dirty="0" err="1"/>
              <a:t>Folding</a:t>
            </a:r>
            <a:r>
              <a:rPr lang="de-DE" dirty="0"/>
              <a:t> Test</a:t>
            </a:r>
            <a:r>
              <a:rPr lang="de-DE" sz="1400" dirty="0"/>
              <a:t> (Ekstrom et al., 1976 )</a:t>
            </a:r>
          </a:p>
        </p:txBody>
      </p:sp>
      <p:sp>
        <p:nvSpPr>
          <p:cNvPr id="38" name="Textfeld 37">
            <a:extLst>
              <a:ext uri="{FF2B5EF4-FFF2-40B4-BE49-F238E27FC236}">
                <a16:creationId xmlns:a16="http://schemas.microsoft.com/office/drawing/2014/main" id="{0CDC6484-F3FE-384D-AE3C-980A4C7B8A06}"/>
              </a:ext>
            </a:extLst>
          </p:cNvPr>
          <p:cNvSpPr txBox="1"/>
          <p:nvPr/>
        </p:nvSpPr>
        <p:spPr>
          <a:xfrm>
            <a:off x="1935403" y="3262748"/>
            <a:ext cx="3542829" cy="646331"/>
          </a:xfrm>
          <a:prstGeom prst="rect">
            <a:avLst/>
          </a:prstGeom>
          <a:noFill/>
        </p:spPr>
        <p:txBody>
          <a:bodyPr wrap="none" rtlCol="0">
            <a:spAutoFit/>
          </a:bodyPr>
          <a:lstStyle/>
          <a:p>
            <a:r>
              <a:rPr lang="de-DE" i="1" dirty="0"/>
              <a:t>Mental Rotation (2D)</a:t>
            </a:r>
            <a:endParaRPr lang="de-DE" dirty="0"/>
          </a:p>
          <a:p>
            <a:r>
              <a:rPr lang="de-DE" dirty="0"/>
              <a:t>Card Rotation Test </a:t>
            </a:r>
            <a:r>
              <a:rPr lang="de-DE" sz="1400" dirty="0"/>
              <a:t>(Ekstrom et al., 1976 )</a:t>
            </a:r>
            <a:endParaRPr lang="de-DE" dirty="0"/>
          </a:p>
        </p:txBody>
      </p:sp>
      <p:sp>
        <p:nvSpPr>
          <p:cNvPr id="39" name="Textfeld 38">
            <a:extLst>
              <a:ext uri="{FF2B5EF4-FFF2-40B4-BE49-F238E27FC236}">
                <a16:creationId xmlns:a16="http://schemas.microsoft.com/office/drawing/2014/main" id="{71854B8E-82F4-6743-83C9-78A7E4A7C9F2}"/>
              </a:ext>
            </a:extLst>
          </p:cNvPr>
          <p:cNvSpPr txBox="1"/>
          <p:nvPr/>
        </p:nvSpPr>
        <p:spPr>
          <a:xfrm>
            <a:off x="1937532" y="4044448"/>
            <a:ext cx="3922741" cy="646331"/>
          </a:xfrm>
          <a:prstGeom prst="rect">
            <a:avLst/>
          </a:prstGeom>
          <a:noFill/>
        </p:spPr>
        <p:txBody>
          <a:bodyPr wrap="none" rtlCol="0">
            <a:spAutoFit/>
          </a:bodyPr>
          <a:lstStyle/>
          <a:p>
            <a:r>
              <a:rPr lang="de-DE" i="1" dirty="0"/>
              <a:t>Mental Rotation (3D)</a:t>
            </a:r>
            <a:endParaRPr lang="de-DE" dirty="0"/>
          </a:p>
          <a:p>
            <a:r>
              <a:rPr lang="de-DE" dirty="0"/>
              <a:t>Cube </a:t>
            </a:r>
            <a:r>
              <a:rPr lang="de-DE" dirty="0" err="1"/>
              <a:t>Comparison</a:t>
            </a:r>
            <a:r>
              <a:rPr lang="de-DE" dirty="0"/>
              <a:t> Test </a:t>
            </a:r>
            <a:r>
              <a:rPr lang="de-DE" sz="1400" dirty="0"/>
              <a:t>(Ekstrom et al., 1976 )</a:t>
            </a:r>
            <a:endParaRPr lang="de-DE" dirty="0"/>
          </a:p>
        </p:txBody>
      </p:sp>
      <p:pic>
        <p:nvPicPr>
          <p:cNvPr id="40" name="Grafik 39" descr="Stoppuhr">
            <a:extLst>
              <a:ext uri="{FF2B5EF4-FFF2-40B4-BE49-F238E27FC236}">
                <a16:creationId xmlns:a16="http://schemas.microsoft.com/office/drawing/2014/main" id="{76DB1A40-DB37-AA44-9014-EACEF937D4D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859822" y="1861456"/>
            <a:ext cx="274301" cy="274301"/>
          </a:xfrm>
          <a:prstGeom prst="rect">
            <a:avLst/>
          </a:prstGeom>
        </p:spPr>
      </p:pic>
      <p:sp>
        <p:nvSpPr>
          <p:cNvPr id="41" name="Textfeld 40">
            <a:extLst>
              <a:ext uri="{FF2B5EF4-FFF2-40B4-BE49-F238E27FC236}">
                <a16:creationId xmlns:a16="http://schemas.microsoft.com/office/drawing/2014/main" id="{905ED461-35B9-8247-B5EB-6721BEFD68A2}"/>
              </a:ext>
            </a:extLst>
          </p:cNvPr>
          <p:cNvSpPr txBox="1"/>
          <p:nvPr/>
        </p:nvSpPr>
        <p:spPr>
          <a:xfrm>
            <a:off x="5078521" y="1861456"/>
            <a:ext cx="1331075" cy="276999"/>
          </a:xfrm>
          <a:prstGeom prst="rect">
            <a:avLst/>
          </a:prstGeom>
          <a:noFill/>
        </p:spPr>
        <p:txBody>
          <a:bodyPr wrap="square" rtlCol="0">
            <a:spAutoFit/>
          </a:bodyPr>
          <a:lstStyle/>
          <a:p>
            <a:r>
              <a:rPr lang="de-DE" sz="1200" dirty="0"/>
              <a:t>Je 5-6 min.</a:t>
            </a:r>
          </a:p>
        </p:txBody>
      </p:sp>
      <p:sp>
        <p:nvSpPr>
          <p:cNvPr id="42" name="Textfeld 41">
            <a:extLst>
              <a:ext uri="{FF2B5EF4-FFF2-40B4-BE49-F238E27FC236}">
                <a16:creationId xmlns:a16="http://schemas.microsoft.com/office/drawing/2014/main" id="{650753D2-FBE2-4A49-8F9C-2AB708C40BE0}"/>
              </a:ext>
            </a:extLst>
          </p:cNvPr>
          <p:cNvSpPr txBox="1"/>
          <p:nvPr/>
        </p:nvSpPr>
        <p:spPr>
          <a:xfrm>
            <a:off x="7682339" y="1802922"/>
            <a:ext cx="2416239" cy="461665"/>
          </a:xfrm>
          <a:prstGeom prst="rect">
            <a:avLst/>
          </a:prstGeom>
          <a:noFill/>
        </p:spPr>
        <p:txBody>
          <a:bodyPr wrap="none" rtlCol="0">
            <a:spAutoFit/>
          </a:bodyPr>
          <a:lstStyle/>
          <a:p>
            <a:r>
              <a:rPr lang="de-DE" sz="2400" dirty="0"/>
              <a:t>Teil 2: Experiment</a:t>
            </a:r>
          </a:p>
        </p:txBody>
      </p:sp>
      <p:pic>
        <p:nvPicPr>
          <p:cNvPr id="32" name="Grafik 31" descr="Laptop">
            <a:extLst>
              <a:ext uri="{FF2B5EF4-FFF2-40B4-BE49-F238E27FC236}">
                <a16:creationId xmlns:a16="http://schemas.microsoft.com/office/drawing/2014/main" id="{E13678EB-FC36-F249-B1AA-2723B0CBFA7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6152" y="3140460"/>
            <a:ext cx="829070" cy="829070"/>
          </a:xfrm>
          <a:prstGeom prst="rect">
            <a:avLst/>
          </a:prstGeom>
        </p:spPr>
      </p:pic>
      <p:pic>
        <p:nvPicPr>
          <p:cNvPr id="33" name="Grafik 32">
            <a:extLst>
              <a:ext uri="{FF2B5EF4-FFF2-40B4-BE49-F238E27FC236}">
                <a16:creationId xmlns:a16="http://schemas.microsoft.com/office/drawing/2014/main" id="{E408EBA4-CC91-DB4D-9DFA-31B16024FD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068" y="3384284"/>
            <a:ext cx="255239" cy="255239"/>
          </a:xfrm>
          <a:prstGeom prst="rect">
            <a:avLst/>
          </a:prstGeom>
        </p:spPr>
      </p:pic>
      <p:pic>
        <p:nvPicPr>
          <p:cNvPr id="43" name="Grafik 42" descr="Laptop">
            <a:extLst>
              <a:ext uri="{FF2B5EF4-FFF2-40B4-BE49-F238E27FC236}">
                <a16:creationId xmlns:a16="http://schemas.microsoft.com/office/drawing/2014/main" id="{D096E318-A73F-4541-83FC-06E51CF674C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6152" y="3878006"/>
            <a:ext cx="829070" cy="829070"/>
          </a:xfrm>
          <a:prstGeom prst="rect">
            <a:avLst/>
          </a:prstGeom>
        </p:spPr>
      </p:pic>
      <p:pic>
        <p:nvPicPr>
          <p:cNvPr id="44" name="Grafik 43">
            <a:extLst>
              <a:ext uri="{FF2B5EF4-FFF2-40B4-BE49-F238E27FC236}">
                <a16:creationId xmlns:a16="http://schemas.microsoft.com/office/drawing/2014/main" id="{7AD5C5F9-99ED-F14A-9E61-1AD1343D73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068" y="4140140"/>
            <a:ext cx="255239" cy="255239"/>
          </a:xfrm>
          <a:prstGeom prst="rect">
            <a:avLst/>
          </a:prstGeom>
        </p:spPr>
      </p:pic>
      <p:sp>
        <p:nvSpPr>
          <p:cNvPr id="3" name="Textfeld 2">
            <a:extLst>
              <a:ext uri="{FF2B5EF4-FFF2-40B4-BE49-F238E27FC236}">
                <a16:creationId xmlns:a16="http://schemas.microsoft.com/office/drawing/2014/main" id="{61F5861F-4D29-BB48-A30A-6BF85DCA8583}"/>
              </a:ext>
            </a:extLst>
          </p:cNvPr>
          <p:cNvSpPr txBox="1"/>
          <p:nvPr/>
        </p:nvSpPr>
        <p:spPr>
          <a:xfrm>
            <a:off x="1927457" y="4804614"/>
            <a:ext cx="4230645" cy="1138773"/>
          </a:xfrm>
          <a:prstGeom prst="rect">
            <a:avLst/>
          </a:prstGeom>
          <a:noFill/>
        </p:spPr>
        <p:txBody>
          <a:bodyPr wrap="none" rtlCol="0">
            <a:spAutoFit/>
          </a:bodyPr>
          <a:lstStyle/>
          <a:p>
            <a:r>
              <a:rPr lang="de-DE" i="1" dirty="0" err="1"/>
              <a:t>Spatial</a:t>
            </a:r>
            <a:r>
              <a:rPr lang="de-DE" i="1" dirty="0"/>
              <a:t> Orientation </a:t>
            </a:r>
            <a:r>
              <a:rPr lang="de-DE" sz="1400" dirty="0"/>
              <a:t> </a:t>
            </a:r>
          </a:p>
          <a:p>
            <a:r>
              <a:rPr lang="en" dirty="0"/>
              <a:t>Perspective Taking/</a:t>
            </a:r>
          </a:p>
          <a:p>
            <a:r>
              <a:rPr lang="en" dirty="0"/>
              <a:t>Spatial Orientation Test</a:t>
            </a:r>
          </a:p>
          <a:p>
            <a:r>
              <a:rPr lang="de-DE" sz="1400" dirty="0"/>
              <a:t>(Hegarty &amp; Waller, 2004; </a:t>
            </a:r>
            <a:r>
              <a:rPr lang="de-DE" sz="1400" dirty="0" err="1"/>
              <a:t>Kozhevnikov</a:t>
            </a:r>
            <a:r>
              <a:rPr lang="de-DE" sz="1400" dirty="0"/>
              <a:t> &amp; Hegarty, 2001 )</a:t>
            </a:r>
          </a:p>
        </p:txBody>
      </p:sp>
      <p:pic>
        <p:nvPicPr>
          <p:cNvPr id="46" name="Grafik 45" descr="Laptop">
            <a:extLst>
              <a:ext uri="{FF2B5EF4-FFF2-40B4-BE49-F238E27FC236}">
                <a16:creationId xmlns:a16="http://schemas.microsoft.com/office/drawing/2014/main" id="{CFDDBF96-C6D1-2643-B24A-668292D5F2D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6152" y="4615552"/>
            <a:ext cx="829070" cy="829070"/>
          </a:xfrm>
          <a:prstGeom prst="rect">
            <a:avLst/>
          </a:prstGeom>
        </p:spPr>
      </p:pic>
      <p:pic>
        <p:nvPicPr>
          <p:cNvPr id="47" name="Grafik 46">
            <a:extLst>
              <a:ext uri="{FF2B5EF4-FFF2-40B4-BE49-F238E27FC236}">
                <a16:creationId xmlns:a16="http://schemas.microsoft.com/office/drawing/2014/main" id="{979C3681-A9A9-E044-8CE2-640A863460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068" y="4857832"/>
            <a:ext cx="255239" cy="255239"/>
          </a:xfrm>
          <a:prstGeom prst="rect">
            <a:avLst/>
          </a:prstGeom>
        </p:spPr>
      </p:pic>
      <p:pic>
        <p:nvPicPr>
          <p:cNvPr id="48" name="Grafik 47" descr="Stoppuhr">
            <a:extLst>
              <a:ext uri="{FF2B5EF4-FFF2-40B4-BE49-F238E27FC236}">
                <a16:creationId xmlns:a16="http://schemas.microsoft.com/office/drawing/2014/main" id="{F92DF01E-A46B-764A-A97A-F55F9742DBF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322874" y="1936058"/>
            <a:ext cx="274301" cy="274301"/>
          </a:xfrm>
          <a:prstGeom prst="rect">
            <a:avLst/>
          </a:prstGeom>
        </p:spPr>
      </p:pic>
      <p:sp>
        <p:nvSpPr>
          <p:cNvPr id="3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34"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389548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2" name="Grafik 51" descr="Lineal">
            <a:extLst>
              <a:ext uri="{FF2B5EF4-FFF2-40B4-BE49-F238E27FC236}">
                <a16:creationId xmlns:a16="http://schemas.microsoft.com/office/drawing/2014/main" id="{F9BA2919-FD11-654E-A633-06FD6FE0DF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214021" y="3371363"/>
            <a:ext cx="485511" cy="485511"/>
          </a:xfrm>
          <a:prstGeom prst="rect">
            <a:avLst/>
          </a:prstGeom>
        </p:spPr>
      </p:pic>
      <p:pic>
        <p:nvPicPr>
          <p:cNvPr id="54" name="Grafik 53" descr="Balkendiagramm">
            <a:extLst>
              <a:ext uri="{FF2B5EF4-FFF2-40B4-BE49-F238E27FC236}">
                <a16:creationId xmlns:a16="http://schemas.microsoft.com/office/drawing/2014/main" id="{6D768C9A-32A3-F544-BA29-5A194D3968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214021" y="2592636"/>
            <a:ext cx="530555" cy="530555"/>
          </a:xfrm>
          <a:prstGeom prst="rect">
            <a:avLst/>
          </a:prstGeom>
        </p:spPr>
      </p:pic>
      <p:pic>
        <p:nvPicPr>
          <p:cNvPr id="62" name="Grafik 61" descr="Kleiner Pinsel">
            <a:extLst>
              <a:ext uri="{FF2B5EF4-FFF2-40B4-BE49-F238E27FC236}">
                <a16:creationId xmlns:a16="http://schemas.microsoft.com/office/drawing/2014/main" id="{34DB7D5C-B069-3046-9481-CA878968EC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214021" y="4107502"/>
            <a:ext cx="485511" cy="485511"/>
          </a:xfrm>
          <a:prstGeom prst="rect">
            <a:avLst/>
          </a:prstGeom>
        </p:spPr>
      </p:pic>
      <p:pic>
        <p:nvPicPr>
          <p:cNvPr id="64" name="Grafik 63" descr="Tanzen">
            <a:extLst>
              <a:ext uri="{FF2B5EF4-FFF2-40B4-BE49-F238E27FC236}">
                <a16:creationId xmlns:a16="http://schemas.microsoft.com/office/drawing/2014/main" id="{901A0020-02CD-D543-9A29-4C3A3F567CD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394377" y="3146339"/>
            <a:ext cx="645731" cy="645731"/>
          </a:xfrm>
          <a:prstGeom prst="rect">
            <a:avLst/>
          </a:prstGeom>
        </p:spPr>
      </p:pic>
      <p:pic>
        <p:nvPicPr>
          <p:cNvPr id="77" name="Grafik 76" descr="Dokument">
            <a:extLst>
              <a:ext uri="{FF2B5EF4-FFF2-40B4-BE49-F238E27FC236}">
                <a16:creationId xmlns:a16="http://schemas.microsoft.com/office/drawing/2014/main" id="{15DF2CBD-0200-A643-82E6-781BC9359B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94507" y="4644835"/>
            <a:ext cx="601691" cy="601691"/>
          </a:xfrm>
          <a:prstGeom prst="rect">
            <a:avLst/>
          </a:prstGeom>
        </p:spPr>
      </p:pic>
      <p:sp>
        <p:nvSpPr>
          <p:cNvPr id="82" name="Textfeld 81">
            <a:extLst>
              <a:ext uri="{FF2B5EF4-FFF2-40B4-BE49-F238E27FC236}">
                <a16:creationId xmlns:a16="http://schemas.microsoft.com/office/drawing/2014/main" id="{6A16E948-7AFF-B845-93AE-866690484708}"/>
              </a:ext>
            </a:extLst>
          </p:cNvPr>
          <p:cNvSpPr txBox="1"/>
          <p:nvPr/>
        </p:nvSpPr>
        <p:spPr>
          <a:xfrm>
            <a:off x="8189804" y="4893535"/>
            <a:ext cx="1568763" cy="369332"/>
          </a:xfrm>
          <a:prstGeom prst="rect">
            <a:avLst/>
          </a:prstGeom>
          <a:noFill/>
        </p:spPr>
        <p:txBody>
          <a:bodyPr wrap="none" rtlCol="0">
            <a:spAutoFit/>
          </a:bodyPr>
          <a:lstStyle/>
          <a:p>
            <a:r>
              <a:rPr lang="de-DE" dirty="0">
                <a:latin typeface="+mj-lt"/>
              </a:rPr>
              <a:t>Klickprotokolle</a:t>
            </a:r>
          </a:p>
        </p:txBody>
      </p:sp>
      <p:sp>
        <p:nvSpPr>
          <p:cNvPr id="84" name="Textfeld 83">
            <a:extLst>
              <a:ext uri="{FF2B5EF4-FFF2-40B4-BE49-F238E27FC236}">
                <a16:creationId xmlns:a16="http://schemas.microsoft.com/office/drawing/2014/main" id="{11A71654-4AB8-5341-97EE-2A40D11A98C3}"/>
              </a:ext>
            </a:extLst>
          </p:cNvPr>
          <p:cNvSpPr txBox="1"/>
          <p:nvPr/>
        </p:nvSpPr>
        <p:spPr>
          <a:xfrm>
            <a:off x="8189804" y="4145394"/>
            <a:ext cx="2938177" cy="369332"/>
          </a:xfrm>
          <a:prstGeom prst="rect">
            <a:avLst/>
          </a:prstGeom>
          <a:noFill/>
        </p:spPr>
        <p:txBody>
          <a:bodyPr wrap="none" rtlCol="0">
            <a:spAutoFit/>
          </a:bodyPr>
          <a:lstStyle/>
          <a:p>
            <a:r>
              <a:rPr lang="de-DE" dirty="0">
                <a:latin typeface="+mj-lt"/>
              </a:rPr>
              <a:t>Zeichenaufgabe (Raumskizze)</a:t>
            </a:r>
          </a:p>
        </p:txBody>
      </p:sp>
      <p:sp>
        <p:nvSpPr>
          <p:cNvPr id="85" name="Textfeld 84">
            <a:extLst>
              <a:ext uri="{FF2B5EF4-FFF2-40B4-BE49-F238E27FC236}">
                <a16:creationId xmlns:a16="http://schemas.microsoft.com/office/drawing/2014/main" id="{16D00B9A-603F-BE41-BFE0-EBA1B7C2EF67}"/>
              </a:ext>
            </a:extLst>
          </p:cNvPr>
          <p:cNvSpPr txBox="1"/>
          <p:nvPr/>
        </p:nvSpPr>
        <p:spPr>
          <a:xfrm>
            <a:off x="8189804" y="3397254"/>
            <a:ext cx="1386598" cy="369332"/>
          </a:xfrm>
          <a:prstGeom prst="rect">
            <a:avLst/>
          </a:prstGeom>
          <a:noFill/>
        </p:spPr>
        <p:txBody>
          <a:bodyPr wrap="none" rtlCol="0">
            <a:spAutoFit/>
          </a:bodyPr>
          <a:lstStyle/>
          <a:p>
            <a:r>
              <a:rPr lang="de-DE" dirty="0">
                <a:latin typeface="+mj-lt"/>
              </a:rPr>
              <a:t>Schätzfragen</a:t>
            </a:r>
          </a:p>
        </p:txBody>
      </p:sp>
      <p:sp>
        <p:nvSpPr>
          <p:cNvPr id="86" name="Textfeld 85">
            <a:extLst>
              <a:ext uri="{FF2B5EF4-FFF2-40B4-BE49-F238E27FC236}">
                <a16:creationId xmlns:a16="http://schemas.microsoft.com/office/drawing/2014/main" id="{AE84BF9F-BEFF-4648-B21F-92B1F29AFCAD}"/>
              </a:ext>
            </a:extLst>
          </p:cNvPr>
          <p:cNvSpPr txBox="1"/>
          <p:nvPr/>
        </p:nvSpPr>
        <p:spPr>
          <a:xfrm>
            <a:off x="8189804" y="2649114"/>
            <a:ext cx="868636" cy="369332"/>
          </a:xfrm>
          <a:prstGeom prst="rect">
            <a:avLst/>
          </a:prstGeom>
          <a:noFill/>
        </p:spPr>
        <p:txBody>
          <a:bodyPr wrap="none" rtlCol="0">
            <a:spAutoFit/>
          </a:bodyPr>
          <a:lstStyle/>
          <a:p>
            <a:r>
              <a:rPr lang="de-DE" dirty="0">
                <a:latin typeface="+mj-lt"/>
              </a:rPr>
              <a:t>Ratings</a:t>
            </a:r>
          </a:p>
        </p:txBody>
      </p:sp>
      <p:sp>
        <p:nvSpPr>
          <p:cNvPr id="87" name="Textfeld 86">
            <a:extLst>
              <a:ext uri="{FF2B5EF4-FFF2-40B4-BE49-F238E27FC236}">
                <a16:creationId xmlns:a16="http://schemas.microsoft.com/office/drawing/2014/main" id="{42F4D4EE-1D84-9B48-8D6B-475C05CED562}"/>
              </a:ext>
            </a:extLst>
          </p:cNvPr>
          <p:cNvSpPr txBox="1"/>
          <p:nvPr/>
        </p:nvSpPr>
        <p:spPr>
          <a:xfrm>
            <a:off x="2494818" y="4782601"/>
            <a:ext cx="2472343" cy="369332"/>
          </a:xfrm>
          <a:prstGeom prst="rect">
            <a:avLst/>
          </a:prstGeom>
          <a:noFill/>
        </p:spPr>
        <p:txBody>
          <a:bodyPr wrap="none" rtlCol="0">
            <a:spAutoFit/>
          </a:bodyPr>
          <a:lstStyle/>
          <a:p>
            <a:r>
              <a:rPr lang="de-DE" dirty="0">
                <a:latin typeface="+mj-lt"/>
              </a:rPr>
              <a:t>Beobachtungsprotokolle</a:t>
            </a:r>
          </a:p>
        </p:txBody>
      </p:sp>
      <p:sp>
        <p:nvSpPr>
          <p:cNvPr id="88" name="Textfeld 87">
            <a:extLst>
              <a:ext uri="{FF2B5EF4-FFF2-40B4-BE49-F238E27FC236}">
                <a16:creationId xmlns:a16="http://schemas.microsoft.com/office/drawing/2014/main" id="{B5DB8F73-9C47-3645-9253-7FF98A37E5C3}"/>
              </a:ext>
            </a:extLst>
          </p:cNvPr>
          <p:cNvSpPr txBox="1"/>
          <p:nvPr/>
        </p:nvSpPr>
        <p:spPr>
          <a:xfrm>
            <a:off x="2494818" y="4033787"/>
            <a:ext cx="1093504" cy="369332"/>
          </a:xfrm>
          <a:prstGeom prst="rect">
            <a:avLst/>
          </a:prstGeom>
          <a:noFill/>
        </p:spPr>
        <p:txBody>
          <a:bodyPr wrap="none" rtlCol="0">
            <a:spAutoFit/>
          </a:bodyPr>
          <a:lstStyle/>
          <a:p>
            <a:r>
              <a:rPr lang="de-DE" dirty="0" err="1">
                <a:latin typeface="+mj-lt"/>
              </a:rPr>
              <a:t>Workload</a:t>
            </a:r>
            <a:endParaRPr lang="de-DE" dirty="0">
              <a:latin typeface="+mj-lt"/>
            </a:endParaRPr>
          </a:p>
        </p:txBody>
      </p:sp>
      <p:sp>
        <p:nvSpPr>
          <p:cNvPr id="89" name="Textfeld 88">
            <a:extLst>
              <a:ext uri="{FF2B5EF4-FFF2-40B4-BE49-F238E27FC236}">
                <a16:creationId xmlns:a16="http://schemas.microsoft.com/office/drawing/2014/main" id="{D96C17AB-EBC5-894F-AFC3-956B7D022CB5}"/>
              </a:ext>
            </a:extLst>
          </p:cNvPr>
          <p:cNvSpPr txBox="1"/>
          <p:nvPr/>
        </p:nvSpPr>
        <p:spPr>
          <a:xfrm>
            <a:off x="2494818" y="3284972"/>
            <a:ext cx="2863413" cy="369332"/>
          </a:xfrm>
          <a:prstGeom prst="rect">
            <a:avLst/>
          </a:prstGeom>
          <a:noFill/>
        </p:spPr>
        <p:txBody>
          <a:bodyPr wrap="none" rtlCol="0">
            <a:spAutoFit/>
          </a:bodyPr>
          <a:lstStyle/>
          <a:p>
            <a:r>
              <a:rPr lang="de-DE" dirty="0">
                <a:latin typeface="+mj-lt"/>
              </a:rPr>
              <a:t>Präsenzerleben (Immersion)</a:t>
            </a:r>
          </a:p>
        </p:txBody>
      </p:sp>
      <p:pic>
        <p:nvPicPr>
          <p:cNvPr id="94" name="Grafik 93" descr="Kopf mit Zahnrädern">
            <a:extLst>
              <a:ext uri="{FF2B5EF4-FFF2-40B4-BE49-F238E27FC236}">
                <a16:creationId xmlns:a16="http://schemas.microsoft.com/office/drawing/2014/main" id="{0808E463-DFA8-F347-A0A2-5D5374D2DB7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394507" y="3917607"/>
            <a:ext cx="601691" cy="601691"/>
          </a:xfrm>
          <a:prstGeom prst="rect">
            <a:avLst/>
          </a:prstGeom>
        </p:spPr>
      </p:pic>
      <p:pic>
        <p:nvPicPr>
          <p:cNvPr id="98" name="Grafik 97">
            <a:extLst>
              <a:ext uri="{FF2B5EF4-FFF2-40B4-BE49-F238E27FC236}">
                <a16:creationId xmlns:a16="http://schemas.microsoft.com/office/drawing/2014/main" id="{09E0169C-9DB7-9A44-9141-B275A896051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27649" y="4909211"/>
            <a:ext cx="157633" cy="157633"/>
          </a:xfrm>
          <a:prstGeom prst="rect">
            <a:avLst/>
          </a:prstGeom>
        </p:spPr>
      </p:pic>
      <p:pic>
        <p:nvPicPr>
          <p:cNvPr id="100" name="Grafik 99" descr="Laptop">
            <a:extLst>
              <a:ext uri="{FF2B5EF4-FFF2-40B4-BE49-F238E27FC236}">
                <a16:creationId xmlns:a16="http://schemas.microsoft.com/office/drawing/2014/main" id="{394FE642-0B7A-C545-A6AD-643A871F17F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7139072" y="4765998"/>
            <a:ext cx="601691" cy="601691"/>
          </a:xfrm>
          <a:prstGeom prst="rect">
            <a:avLst/>
          </a:prstGeom>
        </p:spPr>
      </p:pic>
      <p:cxnSp>
        <p:nvCxnSpPr>
          <p:cNvPr id="104" name="Gerade Verbindung 103">
            <a:extLst>
              <a:ext uri="{FF2B5EF4-FFF2-40B4-BE49-F238E27FC236}">
                <a16:creationId xmlns:a16="http://schemas.microsoft.com/office/drawing/2014/main" id="{9ECC9F95-C04E-C742-A356-248678C7939A}"/>
              </a:ext>
            </a:extLst>
          </p:cNvPr>
          <p:cNvCxnSpPr>
            <a:cxnSpLocks/>
          </p:cNvCxnSpPr>
          <p:nvPr/>
        </p:nvCxnSpPr>
        <p:spPr>
          <a:xfrm>
            <a:off x="6096000" y="2628423"/>
            <a:ext cx="0" cy="262511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B5846067-C224-A843-AD02-DAF154E039DB}"/>
              </a:ext>
            </a:extLst>
          </p:cNvPr>
          <p:cNvSpPr txBox="1"/>
          <p:nvPr/>
        </p:nvSpPr>
        <p:spPr>
          <a:xfrm>
            <a:off x="907649" y="1690688"/>
            <a:ext cx="3773918" cy="461665"/>
          </a:xfrm>
          <a:prstGeom prst="rect">
            <a:avLst/>
          </a:prstGeom>
          <a:noFill/>
        </p:spPr>
        <p:txBody>
          <a:bodyPr wrap="none" rtlCol="0">
            <a:spAutoFit/>
          </a:bodyPr>
          <a:lstStyle/>
          <a:p>
            <a:r>
              <a:rPr lang="de-DE" sz="2400" dirty="0"/>
              <a:t>Frage- / Beobachtungsbogen</a:t>
            </a:r>
          </a:p>
        </p:txBody>
      </p:sp>
      <p:pic>
        <p:nvPicPr>
          <p:cNvPr id="3" name="Grafik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387687" y="2686555"/>
            <a:ext cx="376455" cy="376455"/>
          </a:xfrm>
          <a:prstGeom prst="rect">
            <a:avLst/>
          </a:prstGeom>
        </p:spPr>
      </p:pic>
      <p:pic>
        <p:nvPicPr>
          <p:cNvPr id="4" name="Grafik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38237" y="2578555"/>
            <a:ext cx="451746" cy="451746"/>
          </a:xfrm>
          <a:prstGeom prst="rect">
            <a:avLst/>
          </a:prstGeom>
        </p:spPr>
      </p:pic>
      <p:sp>
        <p:nvSpPr>
          <p:cNvPr id="29" name="Textfeld 28">
            <a:extLst>
              <a:ext uri="{FF2B5EF4-FFF2-40B4-BE49-F238E27FC236}">
                <a16:creationId xmlns:a16="http://schemas.microsoft.com/office/drawing/2014/main" id="{42F4D4EE-1D84-9B48-8D6B-475C05CED562}"/>
              </a:ext>
            </a:extLst>
          </p:cNvPr>
          <p:cNvSpPr txBox="1"/>
          <p:nvPr/>
        </p:nvSpPr>
        <p:spPr>
          <a:xfrm>
            <a:off x="2494818" y="2672379"/>
            <a:ext cx="1990930" cy="369332"/>
          </a:xfrm>
          <a:prstGeom prst="rect">
            <a:avLst/>
          </a:prstGeom>
          <a:noFill/>
        </p:spPr>
        <p:txBody>
          <a:bodyPr wrap="none" rtlCol="0">
            <a:spAutoFit/>
          </a:bodyPr>
          <a:lstStyle/>
          <a:p>
            <a:r>
              <a:rPr lang="de-DE" dirty="0">
                <a:latin typeface="+mj-lt"/>
              </a:rPr>
              <a:t>Erlebte Emotionen</a:t>
            </a:r>
          </a:p>
        </p:txBody>
      </p:sp>
      <p:sp>
        <p:nvSpPr>
          <p:cNvPr id="26"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2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897712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 Messinstrumente</a:t>
            </a:r>
          </a:p>
        </p:txBody>
      </p:sp>
      <p:sp>
        <p:nvSpPr>
          <p:cNvPr id="3" name="Inhaltsplatzhalter 2"/>
          <p:cNvSpPr>
            <a:spLocks noGrp="1"/>
          </p:cNvSpPr>
          <p:nvPr>
            <p:ph idx="1"/>
          </p:nvPr>
        </p:nvSpPr>
        <p:spPr/>
        <p:txBody>
          <a:bodyPr>
            <a:normAutofit fontScale="92500"/>
          </a:bodyPr>
          <a:lstStyle/>
          <a:p>
            <a:pPr lvl="0"/>
            <a:r>
              <a:rPr lang="de-DE" b="1" dirty="0">
                <a:solidFill>
                  <a:srgbClr val="2F5597"/>
                </a:solidFill>
              </a:rPr>
              <a:t>Immersion/ Räumliches Präsenzerleben </a:t>
            </a:r>
            <a:r>
              <a:rPr lang="de-DE" dirty="0">
                <a:solidFill>
                  <a:prstClr val="black"/>
                </a:solidFill>
              </a:rPr>
              <a:t>(Wirth et al., 2008), </a:t>
            </a:r>
            <a:r>
              <a:rPr lang="el-GR" dirty="0">
                <a:solidFill>
                  <a:prstClr val="black"/>
                </a:solidFill>
              </a:rPr>
              <a:t>α</a:t>
            </a:r>
            <a:r>
              <a:rPr lang="de-DE" dirty="0">
                <a:solidFill>
                  <a:prstClr val="black"/>
                </a:solidFill>
                <a:latin typeface="Times New Roman" panose="02020603050405020304" pitchFamily="18" charset="0"/>
                <a:cs typeface="Times New Roman" panose="02020603050405020304" pitchFamily="18" charset="0"/>
              </a:rPr>
              <a:t> </a:t>
            </a:r>
            <a:r>
              <a:rPr lang="de-DE" dirty="0">
                <a:solidFill>
                  <a:prstClr val="black"/>
                </a:solidFill>
              </a:rPr>
              <a:t>= .90</a:t>
            </a:r>
          </a:p>
          <a:p>
            <a:pPr marL="180975" lvl="0" indent="0">
              <a:buNone/>
            </a:pPr>
            <a:r>
              <a:rPr lang="de-DE" i="1" dirty="0">
                <a:solidFill>
                  <a:prstClr val="black"/>
                </a:solidFill>
              </a:rPr>
              <a:t>„Ich hatte den Eindruck, dass ich in das Ges</a:t>
            </a:r>
            <a:r>
              <a:rPr lang="de-DE" i="1" dirty="0"/>
              <a:t>chehen hineintauchen konnte.“</a:t>
            </a:r>
          </a:p>
          <a:p>
            <a:pPr lvl="0"/>
            <a:r>
              <a:rPr lang="de-DE" b="1" dirty="0">
                <a:solidFill>
                  <a:srgbClr val="2F5597"/>
                </a:solidFill>
              </a:rPr>
              <a:t>Positive Emotionen </a:t>
            </a:r>
            <a:r>
              <a:rPr lang="de-DE" dirty="0"/>
              <a:t>(angelehnt an Renaud &amp; </a:t>
            </a:r>
            <a:r>
              <a:rPr lang="de-DE" dirty="0" err="1"/>
              <a:t>Unz</a:t>
            </a:r>
            <a:r>
              <a:rPr lang="de-DE" dirty="0"/>
              <a:t>, 2006), </a:t>
            </a:r>
            <a:r>
              <a:rPr lang="el-GR" dirty="0"/>
              <a:t>α</a:t>
            </a:r>
            <a:r>
              <a:rPr lang="de-DE" dirty="0">
                <a:latin typeface="Times New Roman" panose="02020603050405020304" pitchFamily="18" charset="0"/>
                <a:cs typeface="Times New Roman" panose="02020603050405020304" pitchFamily="18" charset="0"/>
              </a:rPr>
              <a:t> </a:t>
            </a:r>
            <a:r>
              <a:rPr lang="de-DE" dirty="0"/>
              <a:t>= .87</a:t>
            </a:r>
          </a:p>
          <a:p>
            <a:pPr marL="0" indent="265113">
              <a:buNone/>
            </a:pPr>
            <a:r>
              <a:rPr lang="de-DE" i="1" dirty="0"/>
              <a:t>„Das Gesehene hat mir Freude bereitet.“</a:t>
            </a:r>
          </a:p>
          <a:p>
            <a:pPr lvl="0"/>
            <a:r>
              <a:rPr lang="de-DE" b="1" dirty="0">
                <a:solidFill>
                  <a:srgbClr val="2F5597"/>
                </a:solidFill>
              </a:rPr>
              <a:t>Negative Emotionen </a:t>
            </a:r>
            <a:r>
              <a:rPr lang="de-DE" dirty="0"/>
              <a:t>(angelehnt an Renaud &amp; </a:t>
            </a:r>
            <a:r>
              <a:rPr lang="de-DE" dirty="0" err="1"/>
              <a:t>Unz</a:t>
            </a:r>
            <a:r>
              <a:rPr lang="de-DE" dirty="0"/>
              <a:t>, 2006), </a:t>
            </a:r>
            <a:r>
              <a:rPr lang="el-GR" dirty="0"/>
              <a:t>α</a:t>
            </a:r>
            <a:r>
              <a:rPr lang="de-DE" dirty="0">
                <a:latin typeface="Times New Roman" panose="02020603050405020304" pitchFamily="18" charset="0"/>
                <a:cs typeface="Times New Roman" panose="02020603050405020304" pitchFamily="18" charset="0"/>
              </a:rPr>
              <a:t> </a:t>
            </a:r>
            <a:r>
              <a:rPr lang="de-DE" dirty="0"/>
              <a:t>= .65</a:t>
            </a:r>
          </a:p>
          <a:p>
            <a:pPr marL="271463" indent="0">
              <a:buNone/>
            </a:pPr>
            <a:r>
              <a:rPr lang="de-DE" i="1" dirty="0">
                <a:solidFill>
                  <a:prstClr val="black"/>
                </a:solidFill>
              </a:rPr>
              <a:t>„Das Gesehene hat mich verärgert.“</a:t>
            </a:r>
          </a:p>
          <a:p>
            <a:pPr marL="271463" lvl="0" indent="0">
              <a:buNone/>
            </a:pPr>
            <a:endParaRPr lang="de-DE" dirty="0">
              <a:solidFill>
                <a:prstClr val="black"/>
              </a:solidFill>
            </a:endParaRPr>
          </a:p>
          <a:p>
            <a:pPr lvl="0"/>
            <a:r>
              <a:rPr lang="de-DE" b="1" dirty="0">
                <a:solidFill>
                  <a:srgbClr val="4472C4">
                    <a:lumMod val="75000"/>
                  </a:srgbClr>
                </a:solidFill>
              </a:rPr>
              <a:t>Kognitiver </a:t>
            </a:r>
            <a:r>
              <a:rPr lang="de-DE" b="1" dirty="0" err="1">
                <a:solidFill>
                  <a:srgbClr val="4472C4">
                    <a:lumMod val="75000"/>
                  </a:srgbClr>
                </a:solidFill>
              </a:rPr>
              <a:t>Workload</a:t>
            </a:r>
            <a:r>
              <a:rPr lang="de-DE" b="1" dirty="0">
                <a:solidFill>
                  <a:srgbClr val="4472C4">
                    <a:lumMod val="75000"/>
                  </a:srgbClr>
                </a:solidFill>
              </a:rPr>
              <a:t> </a:t>
            </a:r>
            <a:r>
              <a:rPr lang="de-DE" dirty="0">
                <a:solidFill>
                  <a:prstClr val="black"/>
                </a:solidFill>
              </a:rPr>
              <a:t>(NASA-TLX, Hart &amp; </a:t>
            </a:r>
            <a:r>
              <a:rPr lang="de-DE" dirty="0" err="1">
                <a:solidFill>
                  <a:prstClr val="black"/>
                </a:solidFill>
              </a:rPr>
              <a:t>Staveland</a:t>
            </a:r>
            <a:r>
              <a:rPr lang="de-DE" dirty="0">
                <a:solidFill>
                  <a:prstClr val="black"/>
                </a:solidFill>
              </a:rPr>
              <a:t>, 1988)</a:t>
            </a:r>
          </a:p>
          <a:p>
            <a:pPr marL="265113" lvl="0" indent="0">
              <a:buNone/>
            </a:pPr>
            <a:r>
              <a:rPr lang="de-DE" i="1" dirty="0">
                <a:solidFill>
                  <a:prstClr val="black"/>
                </a:solidFill>
              </a:rPr>
              <a:t>„Wie hoch waren die kognitiven Anforderungen dieser Aufgabe</a:t>
            </a:r>
            <a:r>
              <a:rPr lang="de-DE" i="1" dirty="0" smtClean="0">
                <a:solidFill>
                  <a:prstClr val="black"/>
                </a:solidFill>
              </a:rPr>
              <a:t>?“</a:t>
            </a:r>
            <a:endParaRPr lang="de-DE" i="1" dirty="0">
              <a:solidFill>
                <a:prstClr val="black"/>
              </a:solidFill>
            </a:endParaRP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Rechteck 6"/>
          <p:cNvSpPr/>
          <p:nvPr/>
        </p:nvSpPr>
        <p:spPr>
          <a:xfrm rot="16200000">
            <a:off x="9395480" y="2916443"/>
            <a:ext cx="3916640" cy="646331"/>
          </a:xfrm>
          <a:prstGeom prst="rect">
            <a:avLst/>
          </a:prstGeom>
        </p:spPr>
        <p:txBody>
          <a:bodyPr wrap="square">
            <a:spAutoFit/>
          </a:bodyPr>
          <a:lstStyle/>
          <a:p>
            <a:pPr marL="271463" indent="0">
              <a:buNone/>
            </a:pPr>
            <a:r>
              <a:rPr lang="de-DE" i="1" dirty="0"/>
              <a:t>Antwortskala jeweils: 1 - niedrige Ausprägung bis 4 - hohe Ausprägung</a:t>
            </a:r>
          </a:p>
        </p:txBody>
      </p:sp>
      <p:sp>
        <p:nvSpPr>
          <p:cNvPr id="8"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9"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05919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7" name="Titel 1"/>
          <p:cNvSpPr>
            <a:spLocks noGrp="1"/>
          </p:cNvSpPr>
          <p:nvPr>
            <p:ph type="title"/>
          </p:nvPr>
        </p:nvSpPr>
        <p:spPr>
          <a:xfrm>
            <a:off x="838200" y="365125"/>
            <a:ext cx="8805530" cy="1325563"/>
          </a:xfrm>
        </p:spPr>
        <p:txBody>
          <a:bodyPr>
            <a:normAutofit/>
          </a:bodyPr>
          <a:lstStyle/>
          <a:p>
            <a:r>
              <a:rPr lang="de-DE" dirty="0"/>
              <a:t>Methode - Messinstrumente</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026" y="1690688"/>
            <a:ext cx="6326255" cy="3826233"/>
          </a:xfrm>
          <a:prstGeom prst="rect">
            <a:avLst/>
          </a:prstGeom>
        </p:spPr>
      </p:pic>
      <p:sp>
        <p:nvSpPr>
          <p:cNvPr id="9" name="Textfeld 8"/>
          <p:cNvSpPr txBox="1"/>
          <p:nvPr/>
        </p:nvSpPr>
        <p:spPr>
          <a:xfrm>
            <a:off x="7568485" y="2052034"/>
            <a:ext cx="3953814" cy="2246769"/>
          </a:xfrm>
          <a:prstGeom prst="rect">
            <a:avLst/>
          </a:prstGeom>
          <a:noFill/>
          <a:ln w="28575">
            <a:solidFill>
              <a:schemeClr val="accent2">
                <a:lumMod val="75000"/>
              </a:schemeClr>
            </a:solidFill>
          </a:ln>
        </p:spPr>
        <p:txBody>
          <a:bodyPr wrap="square" rtlCol="0">
            <a:spAutoFit/>
          </a:bodyPr>
          <a:lstStyle/>
          <a:p>
            <a:r>
              <a:rPr lang="de-DE" sz="2000" b="1" dirty="0" smtClean="0">
                <a:solidFill>
                  <a:srgbClr val="2F5597"/>
                </a:solidFill>
              </a:rPr>
              <a:t>Anzahl erkannter Merkmale zum Arbeits- und Lernverhalten einer Schülerin</a:t>
            </a:r>
          </a:p>
          <a:p>
            <a:endParaRPr lang="de-DE" sz="2000" dirty="0"/>
          </a:p>
          <a:p>
            <a:pPr marL="285750" indent="-285750">
              <a:buFont typeface="Wingdings" panose="05000000000000000000" pitchFamily="2" charset="2"/>
              <a:buChar char="à"/>
            </a:pPr>
            <a:r>
              <a:rPr lang="de-DE" sz="2000" dirty="0" smtClean="0">
                <a:sym typeface="Wingdings" panose="05000000000000000000" pitchFamily="2" charset="2"/>
              </a:rPr>
              <a:t>3 bedeutsame Ereignisse</a:t>
            </a:r>
          </a:p>
          <a:p>
            <a:pPr marL="285750" indent="-285750">
              <a:buFont typeface="Wingdings" panose="05000000000000000000" pitchFamily="2" charset="2"/>
              <a:buChar char="à"/>
            </a:pPr>
            <a:endParaRPr lang="de-DE" sz="2000" dirty="0">
              <a:sym typeface="Wingdings" panose="05000000000000000000" pitchFamily="2" charset="2"/>
            </a:endParaRPr>
          </a:p>
          <a:p>
            <a:pPr marL="285750" indent="-285750">
              <a:buFont typeface="Arial" panose="020B0604020202020204" pitchFamily="34" charset="0"/>
              <a:buChar char="•"/>
            </a:pPr>
            <a:r>
              <a:rPr lang="de-DE" sz="2000" dirty="0" smtClean="0">
                <a:sym typeface="Wingdings" panose="05000000000000000000" pitchFamily="2" charset="2"/>
              </a:rPr>
              <a:t>Abgleich mit 3 Masterratings</a:t>
            </a:r>
            <a:endParaRPr lang="de-DE" sz="2000" dirty="0"/>
          </a:p>
        </p:txBody>
      </p:sp>
    </p:spTree>
    <p:extLst>
      <p:ext uri="{BB962C8B-B14F-4D97-AF65-F5344CB8AC3E}">
        <p14:creationId xmlns:p14="http://schemas.microsoft.com/office/powerpoint/2010/main" val="3429712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1426379"/>
            <a:ext cx="4373451" cy="4793231"/>
          </a:xfrm>
        </p:spPr>
      </p:pic>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8" name="Titel 1"/>
          <p:cNvSpPr>
            <a:spLocks noGrp="1"/>
          </p:cNvSpPr>
          <p:nvPr>
            <p:ph type="title"/>
          </p:nvPr>
        </p:nvSpPr>
        <p:spPr>
          <a:xfrm>
            <a:off x="838200" y="365125"/>
            <a:ext cx="8805530" cy="1325563"/>
          </a:xfrm>
        </p:spPr>
        <p:txBody>
          <a:bodyPr>
            <a:normAutofit/>
          </a:bodyPr>
          <a:lstStyle/>
          <a:p>
            <a:r>
              <a:rPr lang="de-DE" dirty="0"/>
              <a:t>Methode - Messinstrumente</a:t>
            </a:r>
          </a:p>
        </p:txBody>
      </p:sp>
      <p:sp>
        <p:nvSpPr>
          <p:cNvPr id="9" name="Rechteck 8"/>
          <p:cNvSpPr/>
          <p:nvPr/>
        </p:nvSpPr>
        <p:spPr>
          <a:xfrm>
            <a:off x="838198" y="2850524"/>
            <a:ext cx="4373452" cy="1056068"/>
          </a:xfrm>
          <a:prstGeom prst="rect">
            <a:avLst/>
          </a:prstGeom>
          <a:no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6956309" y="3054022"/>
            <a:ext cx="4314422" cy="646331"/>
          </a:xfrm>
          <a:prstGeom prst="rect">
            <a:avLst/>
          </a:prstGeom>
          <a:noFill/>
          <a:ln w="28575">
            <a:solidFill>
              <a:schemeClr val="accent2">
                <a:lumMod val="75000"/>
              </a:schemeClr>
            </a:solidFill>
          </a:ln>
        </p:spPr>
        <p:txBody>
          <a:bodyPr wrap="square" rtlCol="0">
            <a:spAutoFit/>
          </a:bodyPr>
          <a:lstStyle/>
          <a:p>
            <a:pPr marL="285750" indent="-285750">
              <a:buFont typeface="Arial" panose="020B0604020202020204" pitchFamily="34" charset="0"/>
              <a:buChar char="•"/>
            </a:pPr>
            <a:r>
              <a:rPr lang="de-DE" dirty="0" smtClean="0"/>
              <a:t>Ein Ereignis wurde korrekt erkannt und interpretiert</a:t>
            </a:r>
            <a:endParaRPr lang="de-DE" dirty="0"/>
          </a:p>
        </p:txBody>
      </p:sp>
      <p:sp>
        <p:nvSpPr>
          <p:cNvPr id="12" name="Pfeil nach rechts 11"/>
          <p:cNvSpPr/>
          <p:nvPr/>
        </p:nvSpPr>
        <p:spPr>
          <a:xfrm>
            <a:off x="5319991" y="3160322"/>
            <a:ext cx="1527976" cy="433729"/>
          </a:xfrm>
          <a:prstGeom prst="rightArrow">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838198" y="3945228"/>
            <a:ext cx="4373452" cy="2094964"/>
          </a:xfrm>
          <a:prstGeom prst="rect">
            <a:avLst/>
          </a:prstGeom>
          <a:no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6956309" y="4485140"/>
            <a:ext cx="4359928" cy="646331"/>
          </a:xfrm>
          <a:prstGeom prst="rect">
            <a:avLst/>
          </a:prstGeom>
          <a:noFill/>
          <a:ln w="28575">
            <a:solidFill>
              <a:schemeClr val="accent2">
                <a:lumMod val="75000"/>
              </a:schemeClr>
            </a:solidFill>
          </a:ln>
        </p:spPr>
        <p:txBody>
          <a:bodyPr wrap="square" rtlCol="0">
            <a:spAutoFit/>
          </a:bodyPr>
          <a:lstStyle/>
          <a:p>
            <a:pPr marL="285750" indent="-285750">
              <a:buFont typeface="Arial" panose="020B0604020202020204" pitchFamily="34" charset="0"/>
              <a:buChar char="•"/>
            </a:pPr>
            <a:r>
              <a:rPr lang="de-DE" dirty="0" smtClean="0"/>
              <a:t>Das zweite Ereignis wurde korrekt erkannt aber nicht korrekt interpretiert</a:t>
            </a:r>
            <a:endParaRPr lang="de-DE" dirty="0"/>
          </a:p>
        </p:txBody>
      </p:sp>
      <p:sp>
        <p:nvSpPr>
          <p:cNvPr id="15" name="Pfeil nach rechts 14"/>
          <p:cNvSpPr/>
          <p:nvPr/>
        </p:nvSpPr>
        <p:spPr>
          <a:xfrm>
            <a:off x="5319991" y="4613104"/>
            <a:ext cx="1527976" cy="411652"/>
          </a:xfrm>
          <a:prstGeom prst="rightArrow">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43622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7" name="Titel 1"/>
          <p:cNvSpPr>
            <a:spLocks noGrp="1"/>
          </p:cNvSpPr>
          <p:nvPr>
            <p:ph type="title"/>
          </p:nvPr>
        </p:nvSpPr>
        <p:spPr>
          <a:xfrm>
            <a:off x="838200" y="365125"/>
            <a:ext cx="10515600" cy="1325563"/>
          </a:xfrm>
        </p:spPr>
        <p:txBody>
          <a:bodyPr/>
          <a:lstStyle/>
          <a:p>
            <a:r>
              <a:rPr lang="de-DE" dirty="0" smtClean="0"/>
              <a:t>Ergebnisse – Ereignisse erkennen</a:t>
            </a:r>
            <a:endParaRPr lang="de-DE" dirty="0"/>
          </a:p>
        </p:txBody>
      </p:sp>
      <p:pic>
        <p:nvPicPr>
          <p:cNvPr id="9" name="Grafik 8"/>
          <p:cNvPicPr>
            <a:picLocks noChangeAspect="1"/>
          </p:cNvPicPr>
          <p:nvPr/>
        </p:nvPicPr>
        <p:blipFill>
          <a:blip r:embed="rId2"/>
          <a:stretch>
            <a:fillRect/>
          </a:stretch>
        </p:blipFill>
        <p:spPr>
          <a:xfrm>
            <a:off x="564722" y="1372136"/>
            <a:ext cx="8134350" cy="4800600"/>
          </a:xfrm>
          <a:prstGeom prst="rect">
            <a:avLst/>
          </a:prstGeom>
        </p:spPr>
      </p:pic>
      <p:sp>
        <p:nvSpPr>
          <p:cNvPr id="10" name="Textfeld 9"/>
          <p:cNvSpPr txBox="1"/>
          <p:nvPr/>
        </p:nvSpPr>
        <p:spPr>
          <a:xfrm>
            <a:off x="7602828" y="2889161"/>
            <a:ext cx="3910885" cy="1754326"/>
          </a:xfrm>
          <a:prstGeom prst="rect">
            <a:avLst/>
          </a:prstGeom>
          <a:noFill/>
          <a:ln w="28575">
            <a:solidFill>
              <a:schemeClr val="accent2">
                <a:lumMod val="75000"/>
              </a:schemeClr>
            </a:solidFill>
          </a:ln>
        </p:spPr>
        <p:txBody>
          <a:bodyPr wrap="square" rtlCol="0">
            <a:spAutoFit/>
          </a:bodyPr>
          <a:lstStyle/>
          <a:p>
            <a:r>
              <a:rPr lang="de-DE" b="1" dirty="0" smtClean="0">
                <a:solidFill>
                  <a:srgbClr val="2F5597"/>
                </a:solidFill>
              </a:rPr>
              <a:t>Interpretation des Diagrammes:</a:t>
            </a:r>
          </a:p>
          <a:p>
            <a:endParaRPr lang="de-DE" dirty="0"/>
          </a:p>
          <a:p>
            <a:pPr marL="285750" indent="-285750">
              <a:buFont typeface="Arial" panose="020B0604020202020204" pitchFamily="34" charset="0"/>
              <a:buChar char="•"/>
            </a:pPr>
            <a:r>
              <a:rPr lang="de-DE" dirty="0"/>
              <a:t>i</a:t>
            </a:r>
            <a:r>
              <a:rPr lang="de-DE" dirty="0" smtClean="0"/>
              <a:t>m 360° Video werden im Mittel die 3 wichtigen Ereignisse häufiger erkannt als im statischen Video</a:t>
            </a:r>
          </a:p>
          <a:p>
            <a:pPr marL="285750" indent="-285750">
              <a:buFont typeface="Arial" panose="020B0604020202020204" pitchFamily="34" charset="0"/>
              <a:buChar char="•"/>
            </a:pPr>
            <a:r>
              <a:rPr lang="de-DE" dirty="0" err="1" smtClean="0">
                <a:solidFill>
                  <a:schemeClr val="accent2"/>
                </a:solidFill>
              </a:rPr>
              <a:t>Cohen`s</a:t>
            </a:r>
            <a:r>
              <a:rPr lang="de-DE" dirty="0" smtClean="0">
                <a:solidFill>
                  <a:schemeClr val="accent2"/>
                </a:solidFill>
              </a:rPr>
              <a:t> d = 0,2858 (kleiner Effekt)</a:t>
            </a:r>
            <a:endParaRPr lang="de-DE" dirty="0">
              <a:solidFill>
                <a:schemeClr val="accent2"/>
              </a:solidFill>
            </a:endParaRPr>
          </a:p>
        </p:txBody>
      </p:sp>
    </p:spTree>
    <p:extLst>
      <p:ext uri="{BB962C8B-B14F-4D97-AF65-F5344CB8AC3E}">
        <p14:creationId xmlns:p14="http://schemas.microsoft.com/office/powerpoint/2010/main" val="1093619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7" name="Titel 1"/>
          <p:cNvSpPr>
            <a:spLocks noGrp="1"/>
          </p:cNvSpPr>
          <p:nvPr>
            <p:ph type="title"/>
          </p:nvPr>
        </p:nvSpPr>
        <p:spPr>
          <a:xfrm>
            <a:off x="838200" y="365125"/>
            <a:ext cx="10515600" cy="1325563"/>
          </a:xfrm>
        </p:spPr>
        <p:txBody>
          <a:bodyPr/>
          <a:lstStyle/>
          <a:p>
            <a:r>
              <a:rPr lang="de-DE" dirty="0" smtClean="0"/>
              <a:t>Ergebnisse – Beurteilung Strukturierung</a:t>
            </a:r>
            <a:endParaRPr lang="de-DE" dirty="0"/>
          </a:p>
        </p:txBody>
      </p:sp>
      <p:pic>
        <p:nvPicPr>
          <p:cNvPr id="8" name="Grafik 7"/>
          <p:cNvPicPr>
            <a:picLocks noChangeAspect="1"/>
          </p:cNvPicPr>
          <p:nvPr/>
        </p:nvPicPr>
        <p:blipFill>
          <a:blip r:embed="rId2"/>
          <a:stretch>
            <a:fillRect/>
          </a:stretch>
        </p:blipFill>
        <p:spPr>
          <a:xfrm>
            <a:off x="491946" y="1479435"/>
            <a:ext cx="7776291" cy="4589286"/>
          </a:xfrm>
          <a:prstGeom prst="rect">
            <a:avLst/>
          </a:prstGeom>
        </p:spPr>
      </p:pic>
      <p:sp>
        <p:nvSpPr>
          <p:cNvPr id="9" name="Textfeld 8"/>
          <p:cNvSpPr txBox="1"/>
          <p:nvPr/>
        </p:nvSpPr>
        <p:spPr>
          <a:xfrm>
            <a:off x="7486918" y="2846231"/>
            <a:ext cx="4155583" cy="1754326"/>
          </a:xfrm>
          <a:prstGeom prst="rect">
            <a:avLst/>
          </a:prstGeom>
          <a:noFill/>
          <a:ln w="28575">
            <a:solidFill>
              <a:schemeClr val="accent2">
                <a:lumMod val="75000"/>
              </a:schemeClr>
            </a:solidFill>
          </a:ln>
        </p:spPr>
        <p:txBody>
          <a:bodyPr wrap="square" rtlCol="0">
            <a:spAutoFit/>
          </a:bodyPr>
          <a:lstStyle/>
          <a:p>
            <a:r>
              <a:rPr lang="de-DE" b="1" dirty="0" smtClean="0">
                <a:solidFill>
                  <a:srgbClr val="2F5597"/>
                </a:solidFill>
              </a:rPr>
              <a:t>Interpretation des Diagrammes:</a:t>
            </a:r>
          </a:p>
          <a:p>
            <a:endParaRPr lang="de-DE" dirty="0"/>
          </a:p>
          <a:p>
            <a:pPr marL="285750" indent="-285750">
              <a:buFont typeface="Arial" panose="020B0604020202020204" pitchFamily="34" charset="0"/>
              <a:buChar char="•"/>
            </a:pPr>
            <a:r>
              <a:rPr lang="de-DE" dirty="0"/>
              <a:t>i</a:t>
            </a:r>
            <a:r>
              <a:rPr lang="de-DE" dirty="0" smtClean="0"/>
              <a:t>m 360° Video werden Fragen zur Strukturierung des Klassenraumes und der Lernumgebung positiver beurteilt als im statischen Video</a:t>
            </a:r>
            <a:endParaRPr lang="de-DE" dirty="0"/>
          </a:p>
        </p:txBody>
      </p:sp>
    </p:spTree>
    <p:extLst>
      <p:ext uri="{BB962C8B-B14F-4D97-AF65-F5344CB8AC3E}">
        <p14:creationId xmlns:p14="http://schemas.microsoft.com/office/powerpoint/2010/main" val="2905681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pic>
        <p:nvPicPr>
          <p:cNvPr id="8" name="Grafik 7"/>
          <p:cNvPicPr>
            <a:picLocks noChangeAspect="1"/>
          </p:cNvPicPr>
          <p:nvPr/>
        </p:nvPicPr>
        <p:blipFill>
          <a:blip r:embed="rId2"/>
          <a:stretch>
            <a:fillRect/>
          </a:stretch>
        </p:blipFill>
        <p:spPr>
          <a:xfrm>
            <a:off x="436136" y="887123"/>
            <a:ext cx="8947240" cy="5469227"/>
          </a:xfrm>
          <a:prstGeom prst="rect">
            <a:avLst/>
          </a:prstGeom>
        </p:spPr>
      </p:pic>
      <p:sp>
        <p:nvSpPr>
          <p:cNvPr id="9" name="Titel 1"/>
          <p:cNvSpPr>
            <a:spLocks noGrp="1"/>
          </p:cNvSpPr>
          <p:nvPr>
            <p:ph type="title"/>
          </p:nvPr>
        </p:nvSpPr>
        <p:spPr>
          <a:xfrm>
            <a:off x="539168" y="217844"/>
            <a:ext cx="10515600" cy="1325563"/>
          </a:xfrm>
        </p:spPr>
        <p:txBody>
          <a:bodyPr/>
          <a:lstStyle/>
          <a:p>
            <a:r>
              <a:rPr lang="de-DE" dirty="0" smtClean="0"/>
              <a:t>Ergebnisse – kognitive Belastung</a:t>
            </a:r>
            <a:endParaRPr lang="de-DE" dirty="0"/>
          </a:p>
        </p:txBody>
      </p:sp>
    </p:spTree>
    <p:extLst>
      <p:ext uri="{BB962C8B-B14F-4D97-AF65-F5344CB8AC3E}">
        <p14:creationId xmlns:p14="http://schemas.microsoft.com/office/powerpoint/2010/main" val="2763856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p>
            <a:r>
              <a:rPr lang="de-DE" dirty="0">
                <a:solidFill>
                  <a:schemeClr val="accent5">
                    <a:lumMod val="75000"/>
                  </a:schemeClr>
                </a:solidFill>
              </a:rPr>
              <a:t>Videos in der </a:t>
            </a:r>
            <a:r>
              <a:rPr lang="de-DE" dirty="0"/>
              <a:t>Lehrer*</a:t>
            </a:r>
            <a:r>
              <a:rPr lang="de-DE" dirty="0" err="1"/>
              <a:t>innenbildung</a:t>
            </a:r>
            <a:endParaRPr lang="de-DE" dirty="0">
              <a:solidFill>
                <a:schemeClr val="accent5">
                  <a:lumMod val="75000"/>
                </a:schemeClr>
              </a:solidFill>
            </a:endParaRPr>
          </a:p>
        </p:txBody>
      </p:sp>
      <p:pic>
        <p:nvPicPr>
          <p:cNvPr id="11" name="Grafik 10">
            <a:extLst>
              <a:ext uri="{FF2B5EF4-FFF2-40B4-BE49-F238E27FC236}">
                <a16:creationId xmlns:a16="http://schemas.microsoft.com/office/drawing/2014/main" id="{7DB46BAA-BB2B-3E4B-A8BA-6ACE5B191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51" y="1690688"/>
            <a:ext cx="5407742" cy="4055807"/>
          </a:xfrm>
          <a:prstGeom prst="rect">
            <a:avLst/>
          </a:prstGeom>
        </p:spPr>
      </p:pic>
      <p:sp>
        <p:nvSpPr>
          <p:cNvPr id="13" name="Foliennummernplatzhalter 8">
            <a:extLst>
              <a:ext uri="{FF2B5EF4-FFF2-40B4-BE49-F238E27FC236}">
                <a16:creationId xmlns:a16="http://schemas.microsoft.com/office/drawing/2014/main" id="{8F2D8C1A-AE24-E74F-AE27-AD6B72F88588}"/>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405985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7" name="Titel 1"/>
          <p:cNvSpPr>
            <a:spLocks noGrp="1"/>
          </p:cNvSpPr>
          <p:nvPr>
            <p:ph type="title"/>
          </p:nvPr>
        </p:nvSpPr>
        <p:spPr>
          <a:xfrm>
            <a:off x="556339" y="216648"/>
            <a:ext cx="10978837" cy="1325563"/>
          </a:xfrm>
        </p:spPr>
        <p:txBody>
          <a:bodyPr/>
          <a:lstStyle/>
          <a:p>
            <a:r>
              <a:rPr lang="de-DE" dirty="0" smtClean="0"/>
              <a:t>Ergebnisse – Immersion, pos. &amp; neg. Emotionen</a:t>
            </a:r>
            <a:endParaRPr lang="de-DE" dirty="0"/>
          </a:p>
        </p:txBody>
      </p:sp>
      <p:pic>
        <p:nvPicPr>
          <p:cNvPr id="8" name="Grafik 7"/>
          <p:cNvPicPr>
            <a:picLocks noChangeAspect="1"/>
          </p:cNvPicPr>
          <p:nvPr/>
        </p:nvPicPr>
        <p:blipFill>
          <a:blip r:embed="rId2"/>
          <a:stretch>
            <a:fillRect/>
          </a:stretch>
        </p:blipFill>
        <p:spPr>
          <a:xfrm>
            <a:off x="612149" y="1217590"/>
            <a:ext cx="8134350" cy="4800600"/>
          </a:xfrm>
          <a:prstGeom prst="rect">
            <a:avLst/>
          </a:prstGeom>
        </p:spPr>
      </p:pic>
      <p:sp>
        <p:nvSpPr>
          <p:cNvPr id="9" name="Textfeld 8"/>
          <p:cNvSpPr txBox="1"/>
          <p:nvPr/>
        </p:nvSpPr>
        <p:spPr>
          <a:xfrm>
            <a:off x="7945835" y="2854216"/>
            <a:ext cx="3910885" cy="1200329"/>
          </a:xfrm>
          <a:prstGeom prst="rect">
            <a:avLst/>
          </a:prstGeom>
          <a:noFill/>
          <a:ln w="28575">
            <a:solidFill>
              <a:schemeClr val="accent2">
                <a:lumMod val="75000"/>
              </a:schemeClr>
            </a:solidFill>
          </a:ln>
        </p:spPr>
        <p:txBody>
          <a:bodyPr wrap="square" rtlCol="0">
            <a:spAutoFit/>
          </a:bodyPr>
          <a:lstStyle/>
          <a:p>
            <a:r>
              <a:rPr lang="de-DE" b="1" dirty="0" smtClean="0">
                <a:solidFill>
                  <a:srgbClr val="2F5597"/>
                </a:solidFill>
              </a:rPr>
              <a:t>Ergebnisse:</a:t>
            </a:r>
          </a:p>
          <a:p>
            <a:endParaRPr lang="de-DE" dirty="0"/>
          </a:p>
          <a:p>
            <a:pPr marL="285750" indent="-285750">
              <a:buFont typeface="Arial" panose="020B0604020202020204" pitchFamily="34" charset="0"/>
              <a:buChar char="•"/>
            </a:pPr>
            <a:r>
              <a:rPr lang="de-DE" dirty="0" smtClean="0"/>
              <a:t>Immersion </a:t>
            </a:r>
            <a:r>
              <a:rPr lang="de-DE" dirty="0" smtClean="0">
                <a:sym typeface="Wingdings" panose="05000000000000000000" pitchFamily="2" charset="2"/>
              </a:rPr>
              <a:t> 360° vs. statisch</a:t>
            </a:r>
            <a:endParaRPr lang="de-DE" dirty="0" smtClean="0"/>
          </a:p>
          <a:p>
            <a:pPr marL="285750" indent="-285750">
              <a:buFont typeface="Arial" panose="020B0604020202020204" pitchFamily="34" charset="0"/>
              <a:buChar char="•"/>
            </a:pPr>
            <a:r>
              <a:rPr lang="de-DE" dirty="0" err="1" smtClean="0">
                <a:solidFill>
                  <a:schemeClr val="accent2"/>
                </a:solidFill>
              </a:rPr>
              <a:t>Cohen`s</a:t>
            </a:r>
            <a:r>
              <a:rPr lang="de-DE" dirty="0" smtClean="0">
                <a:solidFill>
                  <a:schemeClr val="accent2"/>
                </a:solidFill>
              </a:rPr>
              <a:t> d = 0,4587 (kleiner Effekt)</a:t>
            </a:r>
            <a:endParaRPr lang="de-DE" dirty="0">
              <a:solidFill>
                <a:schemeClr val="accent2"/>
              </a:solidFill>
            </a:endParaRPr>
          </a:p>
        </p:txBody>
      </p:sp>
    </p:spTree>
    <p:extLst>
      <p:ext uri="{BB962C8B-B14F-4D97-AF65-F5344CB8AC3E}">
        <p14:creationId xmlns:p14="http://schemas.microsoft.com/office/powerpoint/2010/main" val="3748865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Methode - Messinstrumente</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Textplatzhalter 6"/>
          <p:cNvSpPr txBox="1">
            <a:spLocks/>
          </p:cNvSpPr>
          <p:nvPr/>
        </p:nvSpPr>
        <p:spPr>
          <a:xfrm>
            <a:off x="839788" y="1690688"/>
            <a:ext cx="5157787"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accent5">
                    <a:lumMod val="75000"/>
                  </a:schemeClr>
                </a:solidFill>
              </a:rPr>
              <a:t>Anzahl erkannter Klassenführungsereignisse</a:t>
            </a:r>
          </a:p>
        </p:txBody>
      </p:sp>
      <p:sp>
        <p:nvSpPr>
          <p:cNvPr id="8" name="Inhaltsplatzhalter 2"/>
          <p:cNvSpPr>
            <a:spLocks noGrp="1"/>
          </p:cNvSpPr>
          <p:nvPr>
            <p:ph sz="half" idx="4294967295"/>
          </p:nvPr>
        </p:nvSpPr>
        <p:spPr>
          <a:xfrm>
            <a:off x="839788" y="2614883"/>
            <a:ext cx="5157787" cy="2954562"/>
          </a:xfrm>
          <a:prstGeom prst="rect">
            <a:avLst/>
          </a:prstGeom>
        </p:spPr>
        <p:txBody>
          <a:bodyPr/>
          <a:lstStyle/>
          <a:p>
            <a:pPr>
              <a:buFont typeface="Symbol" panose="05050102010706020507" pitchFamily="18" charset="2"/>
              <a:buChar char="-"/>
            </a:pPr>
            <a:r>
              <a:rPr lang="de-DE" dirty="0">
                <a:latin typeface="+mj-lt"/>
              </a:rPr>
              <a:t>Monitoring (+/-)</a:t>
            </a:r>
          </a:p>
          <a:p>
            <a:pPr>
              <a:buFont typeface="Symbol" panose="05050102010706020507" pitchFamily="18" charset="2"/>
              <a:buChar char="-"/>
            </a:pPr>
            <a:r>
              <a:rPr lang="de-DE" dirty="0">
                <a:latin typeface="+mj-lt"/>
              </a:rPr>
              <a:t>Strukturierung (+/-)</a:t>
            </a:r>
          </a:p>
          <a:p>
            <a:pPr>
              <a:buFont typeface="Symbol" panose="05050102010706020507" pitchFamily="18" charset="2"/>
              <a:buChar char="-"/>
            </a:pPr>
            <a:r>
              <a:rPr lang="de-DE" dirty="0">
                <a:latin typeface="+mj-lt"/>
              </a:rPr>
              <a:t>Regeln / Routinen (+/-)</a:t>
            </a:r>
          </a:p>
          <a:p>
            <a:pPr>
              <a:buFont typeface="Symbol" panose="05050102010706020507" pitchFamily="18" charset="2"/>
              <a:buChar char="-"/>
            </a:pPr>
            <a:endParaRPr lang="de-DE" dirty="0">
              <a:latin typeface="+mj-lt"/>
            </a:endParaRPr>
          </a:p>
        </p:txBody>
      </p:sp>
      <p:sp>
        <p:nvSpPr>
          <p:cNvPr id="9" name="Textplatzhalter 7"/>
          <p:cNvSpPr txBox="1">
            <a:spLocks/>
          </p:cNvSpPr>
          <p:nvPr/>
        </p:nvSpPr>
        <p:spPr>
          <a:xfrm>
            <a:off x="6172200" y="1690688"/>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accent5">
                    <a:lumMod val="75000"/>
                  </a:schemeClr>
                </a:solidFill>
                <a:latin typeface="+mj-lt"/>
              </a:rPr>
              <a:t>Anzahl erkannter </a:t>
            </a:r>
            <a:r>
              <a:rPr lang="de-DE" b="1" i="1" dirty="0">
                <a:solidFill>
                  <a:schemeClr val="accent5">
                    <a:lumMod val="75000"/>
                  </a:schemeClr>
                </a:solidFill>
                <a:latin typeface="+mj-lt"/>
              </a:rPr>
              <a:t>relevanter</a:t>
            </a:r>
            <a:r>
              <a:rPr lang="de-DE" b="1" dirty="0">
                <a:solidFill>
                  <a:schemeClr val="accent5">
                    <a:lumMod val="75000"/>
                  </a:schemeClr>
                </a:solidFill>
                <a:latin typeface="+mj-lt"/>
              </a:rPr>
              <a:t> Klassenführungsereignisse</a:t>
            </a:r>
          </a:p>
        </p:txBody>
      </p:sp>
      <p:sp>
        <p:nvSpPr>
          <p:cNvPr id="10" name="Inhaltsplatzhalter 8"/>
          <p:cNvSpPr>
            <a:spLocks noGrp="1"/>
          </p:cNvSpPr>
          <p:nvPr>
            <p:ph sz="quarter" idx="4294967295"/>
          </p:nvPr>
        </p:nvSpPr>
        <p:spPr>
          <a:xfrm>
            <a:off x="6172200" y="2614883"/>
            <a:ext cx="5183188" cy="2954562"/>
          </a:xfrm>
          <a:prstGeom prst="rect">
            <a:avLst/>
          </a:prstGeom>
        </p:spPr>
        <p:txBody>
          <a:bodyPr>
            <a:normAutofit/>
          </a:bodyPr>
          <a:lstStyle/>
          <a:p>
            <a:pPr marL="0" indent="0">
              <a:buNone/>
            </a:pPr>
            <a:r>
              <a:rPr lang="de-DE" dirty="0">
                <a:latin typeface="+mj-lt"/>
              </a:rPr>
              <a:t>Masterring mit 4 Expert*innen (Übereinstimmung: 87.5%)</a:t>
            </a:r>
          </a:p>
          <a:p>
            <a:pPr>
              <a:buFont typeface="Symbol" panose="05050102010706020507" pitchFamily="18" charset="2"/>
              <a:buChar char="-"/>
            </a:pPr>
            <a:r>
              <a:rPr lang="de-DE" dirty="0">
                <a:latin typeface="+mj-lt"/>
              </a:rPr>
              <a:t>4 „Oberevents“</a:t>
            </a:r>
          </a:p>
          <a:p>
            <a:pPr>
              <a:buFont typeface="Symbol" panose="05050102010706020507" pitchFamily="18" charset="2"/>
              <a:buChar char="-"/>
            </a:pPr>
            <a:r>
              <a:rPr lang="de-DE" dirty="0">
                <a:latin typeface="+mj-lt"/>
              </a:rPr>
              <a:t>17 „Unterevents“</a:t>
            </a:r>
          </a:p>
          <a:p>
            <a:pPr>
              <a:buFont typeface="Symbol" panose="05050102010706020507" pitchFamily="18" charset="2"/>
              <a:buChar char="-"/>
            </a:pPr>
            <a:r>
              <a:rPr lang="de-DE" dirty="0">
                <a:latin typeface="+mj-lt"/>
              </a:rPr>
              <a:t>Interpretation des Unterevents korrekt / falsch</a:t>
            </a:r>
          </a:p>
          <a:p>
            <a:endParaRPr lang="de-DE" dirty="0">
              <a:latin typeface="+mj-lt"/>
            </a:endParaRPr>
          </a:p>
        </p:txBody>
      </p:sp>
      <p:sp>
        <p:nvSpPr>
          <p:cNvPr id="11" name="Inhaltsplatzhalter 2"/>
          <p:cNvSpPr txBox="1">
            <a:spLocks/>
          </p:cNvSpPr>
          <p:nvPr/>
        </p:nvSpPr>
        <p:spPr>
          <a:xfrm>
            <a:off x="6379029" y="5335597"/>
            <a:ext cx="4855826" cy="66826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dirty="0" err="1">
                <a:solidFill>
                  <a:schemeClr val="accent5">
                    <a:lumMod val="75000"/>
                  </a:schemeClr>
                </a:solidFill>
              </a:rPr>
              <a:t>Raterübereinstimmung</a:t>
            </a:r>
            <a:r>
              <a:rPr lang="de-DE" dirty="0">
                <a:solidFill>
                  <a:schemeClr val="accent5">
                    <a:lumMod val="75000"/>
                  </a:schemeClr>
                </a:solidFill>
              </a:rPr>
              <a:t>: 77.54%</a:t>
            </a:r>
            <a:endParaRPr lang="de-DE" dirty="0"/>
          </a:p>
        </p:txBody>
      </p:sp>
      <p:pic>
        <p:nvPicPr>
          <p:cNvPr id="3" name="Grafik 2"/>
          <p:cNvPicPr>
            <a:picLocks noChangeAspect="1"/>
          </p:cNvPicPr>
          <p:nvPr/>
        </p:nvPicPr>
        <p:blipFill>
          <a:blip r:embed="rId2"/>
          <a:stretch>
            <a:fillRect/>
          </a:stretch>
        </p:blipFill>
        <p:spPr>
          <a:xfrm>
            <a:off x="838200" y="4197083"/>
            <a:ext cx="4545273" cy="1983021"/>
          </a:xfrm>
          <a:prstGeom prst="rect">
            <a:avLst/>
          </a:prstGeom>
        </p:spPr>
      </p:pic>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419594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Methode - Messinstrumente</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graphicFrame>
        <p:nvGraphicFramePr>
          <p:cNvPr id="7" name="Inhaltsplatzhalter 6"/>
          <p:cNvGraphicFramePr>
            <a:graphicFrameLocks/>
          </p:cNvGraphicFramePr>
          <p:nvPr/>
        </p:nvGraphicFramePr>
        <p:xfrm>
          <a:off x="3413051" y="1597286"/>
          <a:ext cx="5165454" cy="4647602"/>
        </p:xfrm>
        <a:graphic>
          <a:graphicData uri="http://schemas.openxmlformats.org/drawingml/2006/table">
            <a:tbl>
              <a:tblPr firstCol="1" bandRow="1"/>
              <a:tblGrid>
                <a:gridCol w="799010">
                  <a:extLst>
                    <a:ext uri="{9D8B030D-6E8A-4147-A177-3AD203B41FA5}">
                      <a16:colId xmlns:a16="http://schemas.microsoft.com/office/drawing/2014/main" val="3349961163"/>
                    </a:ext>
                  </a:extLst>
                </a:gridCol>
                <a:gridCol w="2173284">
                  <a:extLst>
                    <a:ext uri="{9D8B030D-6E8A-4147-A177-3AD203B41FA5}">
                      <a16:colId xmlns:a16="http://schemas.microsoft.com/office/drawing/2014/main" val="2863012037"/>
                    </a:ext>
                  </a:extLst>
                </a:gridCol>
                <a:gridCol w="2193160">
                  <a:extLst>
                    <a:ext uri="{9D8B030D-6E8A-4147-A177-3AD203B41FA5}">
                      <a16:colId xmlns:a16="http://schemas.microsoft.com/office/drawing/2014/main" val="3026574624"/>
                    </a:ext>
                  </a:extLst>
                </a:gridCol>
              </a:tblGrid>
              <a:tr h="752330">
                <a:tc gridSpan="3">
                  <a:txBody>
                    <a:bodyPr/>
                    <a:lstStyle/>
                    <a:p>
                      <a:pPr marL="342900" lvl="0" indent="-342900">
                        <a:lnSpc>
                          <a:spcPct val="115000"/>
                        </a:lnSpc>
                        <a:spcAft>
                          <a:spcPts val="0"/>
                        </a:spcAft>
                        <a:buFont typeface="+mj-lt"/>
                        <a:buAutoNum type="arabicPeriod" startAt="2"/>
                      </a:pPr>
                      <a:r>
                        <a:rPr lang="de-DE" sz="1100" b="1" dirty="0">
                          <a:effectLst/>
                          <a:latin typeface="Helvetica" panose="020B0604020202020204" pitchFamily="34" charset="0"/>
                          <a:ea typeface="Calibri" panose="020F0502020204030204" pitchFamily="34" charset="0"/>
                          <a:cs typeface="Times New Roman" panose="02020603050405020304" pitchFamily="18" charset="0"/>
                        </a:rPr>
                        <a:t>Bitte protokollieren Sie stichpunktartig alles, was Sie in Bezug auf das Klassenmanagement im Video f</a:t>
                      </a:r>
                      <a:r>
                        <a:rPr lang="de-DE" sz="1100" b="1" dirty="0">
                          <a:effectLst/>
                          <a:latin typeface="Helvetica" panose="020B0604020202020204" pitchFamily="34" charset="0"/>
                          <a:ea typeface="Helvetica" panose="020B0604020202020204" pitchFamily="34" charset="0"/>
                          <a:cs typeface="Times New Roman" panose="02020603050405020304" pitchFamily="18" charset="0"/>
                        </a:rPr>
                        <a:t>ür relevant </a:t>
                      </a:r>
                      <a:r>
                        <a:rPr lang="de-DE" sz="1100" b="1" dirty="0">
                          <a:effectLst/>
                          <a:latin typeface="Helvetica" panose="020B0604020202020204" pitchFamily="34" charset="0"/>
                          <a:ea typeface="Calibri" panose="020F0502020204030204" pitchFamily="34" charset="0"/>
                          <a:cs typeface="Times New Roman" panose="02020603050405020304" pitchFamily="18" charset="0"/>
                        </a:rPr>
                        <a:t>erachten. Bitte beschreiben Sie die Ereignisse und interpretieren Sie diese. (Alle Eintr</a:t>
                      </a:r>
                      <a:r>
                        <a:rPr lang="de-DE" sz="1100" b="1" dirty="0">
                          <a:effectLst/>
                          <a:latin typeface="Helvetica" panose="020B0604020202020204" pitchFamily="34" charset="0"/>
                          <a:ea typeface="Helvetica" panose="020B0604020202020204" pitchFamily="34" charset="0"/>
                          <a:cs typeface="Times New Roman" panose="02020603050405020304" pitchFamily="18" charset="0"/>
                        </a:rPr>
                        <a:t>äge</a:t>
                      </a:r>
                      <a:r>
                        <a:rPr lang="de-DE" sz="1100" b="1" dirty="0">
                          <a:effectLst/>
                          <a:latin typeface="Helvetica" panose="020B0604020202020204" pitchFamily="34" charset="0"/>
                          <a:ea typeface="Calibri" panose="020F0502020204030204" pitchFamily="34" charset="0"/>
                          <a:cs typeface="Times New Roman" panose="02020603050405020304" pitchFamily="18" charset="0"/>
                        </a:rPr>
                        <a:t> bitte mit genauer Zeitangabe.)</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7910078"/>
                  </a:ext>
                </a:extLst>
              </a:tr>
              <a:tr h="213524">
                <a:tc>
                  <a:txBody>
                    <a:bodyPr/>
                    <a:lstStyle/>
                    <a:p>
                      <a:pPr algn="ctr">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Zeit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Ereignis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Interpretation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50678375"/>
                  </a:ext>
                </a:extLst>
              </a:tr>
              <a:tr h="564247">
                <a:tc>
                  <a:txBody>
                    <a:bodyPr/>
                    <a:lstStyle/>
                    <a:p>
                      <a:pPr>
                        <a:lnSpc>
                          <a:spcPct val="115000"/>
                        </a:lnSpc>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00:48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dirty="0">
                          <a:effectLst/>
                          <a:latin typeface="Helvetica" panose="020B0604020202020204" pitchFamily="34" charset="0"/>
                          <a:ea typeface="Calibri" panose="020F0502020204030204" pitchFamily="34" charset="0"/>
                          <a:cs typeface="Times New Roman" panose="02020603050405020304" pitchFamily="18" charset="0"/>
                        </a:rPr>
                        <a:t>Lehrkraft macht einen Ton, um auf sich aufmerksam zu machen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a:effectLst/>
                          <a:latin typeface="Helvetica" panose="020B0604020202020204" pitchFamily="34" charset="0"/>
                          <a:ea typeface="Calibri" panose="020F0502020204030204" pitchFamily="34" charset="0"/>
                          <a:cs typeface="Times New Roman" panose="02020603050405020304" pitchFamily="18" charset="0"/>
                        </a:rPr>
                        <a:t>Lehrperson möchte Aufmerksamkeit der SuS erlangen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080677"/>
                  </a:ext>
                </a:extLst>
              </a:tr>
              <a:tr h="752330">
                <a:tc>
                  <a:txBody>
                    <a:bodyPr/>
                    <a:lstStyle/>
                    <a:p>
                      <a:pPr>
                        <a:lnSpc>
                          <a:spcPct val="115000"/>
                        </a:lnSpc>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00:49-00:55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dirty="0">
                          <a:effectLst/>
                          <a:latin typeface="Helvetica" panose="020B0604020202020204" pitchFamily="34" charset="0"/>
                          <a:ea typeface="Calibri" panose="020F0502020204030204" pitchFamily="34" charset="0"/>
                          <a:cs typeface="Times New Roman" panose="02020603050405020304" pitchFamily="18" charset="0"/>
                        </a:rPr>
                        <a:t>Nach dem Ton schauen 3 </a:t>
                      </a:r>
                      <a:r>
                        <a:rPr lang="de-DE" sz="1100" dirty="0" err="1">
                          <a:effectLst/>
                          <a:latin typeface="Helvetica" panose="020B0604020202020204" pitchFamily="34" charset="0"/>
                          <a:ea typeface="Calibri" panose="020F0502020204030204" pitchFamily="34" charset="0"/>
                          <a:cs typeface="Times New Roman" panose="02020603050405020304" pitchFamily="18" charset="0"/>
                        </a:rPr>
                        <a:t>SuS</a:t>
                      </a:r>
                      <a:r>
                        <a:rPr lang="de-DE" sz="1100" dirty="0">
                          <a:effectLst/>
                          <a:latin typeface="Helvetica" panose="020B0604020202020204" pitchFamily="34" charset="0"/>
                          <a:ea typeface="Calibri" panose="020F0502020204030204" pitchFamily="34" charset="0"/>
                          <a:cs typeface="Times New Roman" panose="02020603050405020304" pitchFamily="18" charset="0"/>
                        </a:rPr>
                        <a:t> nach vorn; sobald Lehrkraft beginnt zu reden, drehen sie sich wieder weg</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a:effectLst/>
                          <a:latin typeface="Helvetica" panose="020B0604020202020204" pitchFamily="34" charset="0"/>
                          <a:ea typeface="Calibri" panose="020F0502020204030204" pitchFamily="34" charset="0"/>
                          <a:cs typeface="Times New Roman" panose="02020603050405020304" pitchFamily="18" charset="0"/>
                        </a:rPr>
                        <a:t>Lehrperson kann sich nicht durchsetzen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9811163"/>
                  </a:ext>
                </a:extLst>
              </a:tr>
              <a:tr h="1316577">
                <a:tc>
                  <a:txBody>
                    <a:bodyPr/>
                    <a:lstStyle/>
                    <a:p>
                      <a:pPr>
                        <a:lnSpc>
                          <a:spcPct val="115000"/>
                        </a:lnSpc>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01:07</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a:effectLst/>
                          <a:latin typeface="Helvetica" panose="020B0604020202020204" pitchFamily="34" charset="0"/>
                          <a:ea typeface="Calibri" panose="020F0502020204030204" pitchFamily="34" charset="0"/>
                          <a:cs typeface="Times New Roman" panose="02020603050405020304" pitchFamily="18" charset="0"/>
                        </a:rPr>
                        <a:t>Lehrperson bespricht mit einem Schüler/Schülerin nochmal das genaue Vorgehen, was nun kommt, alle anderen SuS kriegen nichts davon mit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a:effectLst/>
                          <a:latin typeface="Helvetica" panose="020B0604020202020204" pitchFamily="34" charset="0"/>
                          <a:ea typeface="Calibri" panose="020F0502020204030204" pitchFamily="34" charset="0"/>
                          <a:cs typeface="Times New Roman" panose="02020603050405020304" pitchFamily="18" charset="0"/>
                        </a:rPr>
                        <a:t>Lehrperson sollte diese Situation (dass nachgefragt wird) nutzen, um allen SuS nochmal eine klare Ansage zu machen, da sie ja anscheinend nicht verstanden wurde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299350"/>
                  </a:ext>
                </a:extLst>
              </a:tr>
              <a:tr h="752330">
                <a:tc>
                  <a:txBody>
                    <a:bodyPr/>
                    <a:lstStyle/>
                    <a:p>
                      <a:pPr>
                        <a:lnSpc>
                          <a:spcPct val="115000"/>
                        </a:lnSpc>
                        <a:spcAft>
                          <a:spcPts val="0"/>
                        </a:spcAft>
                      </a:pPr>
                      <a:r>
                        <a:rPr lang="de-DE" sz="1100">
                          <a:effectLst/>
                          <a:latin typeface="Helvetica" panose="020B0604020202020204" pitchFamily="34" charset="0"/>
                          <a:ea typeface="Calibri" panose="020F0502020204030204" pitchFamily="34" charset="0"/>
                          <a:cs typeface="Times New Roman" panose="02020603050405020304" pitchFamily="18" charset="0"/>
                        </a:rPr>
                        <a:t>01:48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a:effectLst/>
                          <a:latin typeface="Helvetica" panose="020B0604020202020204" pitchFamily="34" charset="0"/>
                          <a:ea typeface="Calibri" panose="020F0502020204030204" pitchFamily="34" charset="0"/>
                          <a:cs typeface="Times New Roman" panose="02020603050405020304" pitchFamily="18" charset="0"/>
                        </a:rPr>
                        <a:t>Einige Kinder begeben sich langsam in den Sitzkreis </a:t>
                      </a:r>
                      <a:r>
                        <a:rPr lang="de-DE" sz="110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a:effectLst/>
                          <a:latin typeface="Helvetica" panose="020B0604020202020204" pitchFamily="34" charset="0"/>
                          <a:ea typeface="Calibri" panose="020F0502020204030204" pitchFamily="34" charset="0"/>
                          <a:cs typeface="Times New Roman" panose="02020603050405020304" pitchFamily="18" charset="0"/>
                        </a:rPr>
                        <a:t> andere trödeln </a:t>
                      </a:r>
                      <a:r>
                        <a:rPr lang="de-DE" sz="110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a:effectLst/>
                          <a:latin typeface="Helvetica" panose="020B0604020202020204" pitchFamily="34" charset="0"/>
                          <a:ea typeface="Calibri" panose="020F0502020204030204" pitchFamily="34" charset="0"/>
                          <a:cs typeface="Times New Roman" panose="02020603050405020304" pitchFamily="18" charset="0"/>
                        </a:rPr>
                        <a:t> weiterhin keine Reaktion der Lehrkraft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Helvetica" panose="020B0604020202020204" pitchFamily="34" charset="0"/>
                        <a:buChar char="-"/>
                      </a:pPr>
                      <a:r>
                        <a:rPr lang="de-DE" sz="1100" dirty="0">
                          <a:effectLst/>
                          <a:latin typeface="Helvetica" panose="020B0604020202020204" pitchFamily="34" charset="0"/>
                          <a:ea typeface="Calibri" panose="020F0502020204030204" pitchFamily="34" charset="0"/>
                          <a:cs typeface="Times New Roman" panose="02020603050405020304" pitchFamily="18" charset="0"/>
                        </a:rPr>
                        <a:t>Es wurden keine Übergänge struktureiert und mit den </a:t>
                      </a:r>
                      <a:r>
                        <a:rPr lang="de-DE" sz="1100" dirty="0" err="1">
                          <a:effectLst/>
                          <a:latin typeface="Helvetica" panose="020B0604020202020204" pitchFamily="34" charset="0"/>
                          <a:ea typeface="Calibri" panose="020F0502020204030204" pitchFamily="34" charset="0"/>
                          <a:cs typeface="Times New Roman" panose="02020603050405020304" pitchFamily="18" charset="0"/>
                        </a:rPr>
                        <a:t>SuS</a:t>
                      </a:r>
                      <a:r>
                        <a:rPr lang="de-DE" sz="1100" dirty="0">
                          <a:effectLst/>
                          <a:latin typeface="Helvetica" panose="020B0604020202020204" pitchFamily="34" charset="0"/>
                          <a:ea typeface="Calibri" panose="020F0502020204030204" pitchFamily="34" charset="0"/>
                          <a:cs typeface="Times New Roman" panose="02020603050405020304" pitchFamily="18" charset="0"/>
                        </a:rPr>
                        <a:t> eingeübt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331" marR="61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868702"/>
                  </a:ext>
                </a:extLst>
              </a:tr>
            </a:tbl>
          </a:graphicData>
        </a:graphic>
      </p:graphicFrame>
      <p:sp>
        <p:nvSpPr>
          <p:cNvPr id="8" name="Textfeld 7"/>
          <p:cNvSpPr txBox="1"/>
          <p:nvPr/>
        </p:nvSpPr>
        <p:spPr>
          <a:xfrm>
            <a:off x="1931391" y="4230296"/>
            <a:ext cx="1213253" cy="369332"/>
          </a:xfrm>
          <a:prstGeom prst="rect">
            <a:avLst/>
          </a:prstGeom>
          <a:noFill/>
        </p:spPr>
        <p:txBody>
          <a:bodyPr wrap="square" rtlCol="0">
            <a:spAutoFit/>
          </a:bodyPr>
          <a:lstStyle/>
          <a:p>
            <a:pPr algn="ctr"/>
            <a:r>
              <a:rPr lang="de-DE" b="1" u="sng" dirty="0">
                <a:solidFill>
                  <a:schemeClr val="accent5">
                    <a:lumMod val="75000"/>
                  </a:schemeClr>
                </a:solidFill>
                <a:latin typeface="Calibri Light" panose="020F0302020204030204" pitchFamily="34" charset="0"/>
                <a:cs typeface="Calibri Light" panose="020F0302020204030204" pitchFamily="34" charset="0"/>
              </a:rPr>
              <a:t>Oberevent</a:t>
            </a:r>
          </a:p>
        </p:txBody>
      </p:sp>
      <p:sp>
        <p:nvSpPr>
          <p:cNvPr id="9" name="Geschweifte Klammer links 8"/>
          <p:cNvSpPr/>
          <p:nvPr/>
        </p:nvSpPr>
        <p:spPr>
          <a:xfrm>
            <a:off x="3266380" y="2586060"/>
            <a:ext cx="71368" cy="3657805"/>
          </a:xfrm>
          <a:prstGeom prst="leftBrace">
            <a:avLst>
              <a:gd name="adj1" fmla="val 8333"/>
              <a:gd name="adj2" fmla="val 50122"/>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Rechteck 9"/>
          <p:cNvSpPr/>
          <p:nvPr/>
        </p:nvSpPr>
        <p:spPr>
          <a:xfrm>
            <a:off x="3413051" y="2560637"/>
            <a:ext cx="5165454" cy="1360450"/>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8610600" y="2560637"/>
            <a:ext cx="3223074" cy="1200329"/>
          </a:xfrm>
          <a:prstGeom prst="rect">
            <a:avLst/>
          </a:prstGeom>
          <a:noFill/>
        </p:spPr>
        <p:txBody>
          <a:bodyPr wrap="square" rtlCol="0">
            <a:spAutoFit/>
          </a:bodyPr>
          <a:lstStyle/>
          <a:p>
            <a:r>
              <a:rPr lang="de-DE" b="1" u="sng" dirty="0">
                <a:solidFill>
                  <a:schemeClr val="accent5">
                    <a:lumMod val="75000"/>
                  </a:schemeClr>
                </a:solidFill>
                <a:latin typeface="Calibri Light" panose="020F0302020204030204" pitchFamily="34" charset="0"/>
                <a:cs typeface="Calibri Light" panose="020F0302020204030204" pitchFamily="34" charset="0"/>
              </a:rPr>
              <a:t>Unterevent</a:t>
            </a:r>
            <a:r>
              <a:rPr lang="de-DE" b="1" dirty="0">
                <a:solidFill>
                  <a:schemeClr val="accent5">
                    <a:lumMod val="75000"/>
                  </a:schemeClr>
                </a:solidFill>
                <a:latin typeface="Calibri Light" panose="020F0302020204030204" pitchFamily="34" charset="0"/>
                <a:cs typeface="Calibri Light" panose="020F0302020204030204" pitchFamily="34" charset="0"/>
              </a:rPr>
              <a:t>: fehlende </a:t>
            </a:r>
            <a:r>
              <a:rPr lang="de-DE" b="1" dirty="0" err="1">
                <a:solidFill>
                  <a:schemeClr val="accent5">
                    <a:lumMod val="75000"/>
                  </a:schemeClr>
                </a:solidFill>
                <a:latin typeface="Calibri Light" panose="020F0302020204030204" pitchFamily="34" charset="0"/>
                <a:cs typeface="Calibri Light" panose="020F0302020204030204" pitchFamily="34" charset="0"/>
              </a:rPr>
              <a:t>Etabliertheit</a:t>
            </a:r>
            <a:r>
              <a:rPr lang="de-DE" b="1" dirty="0">
                <a:solidFill>
                  <a:schemeClr val="accent5">
                    <a:lumMod val="75000"/>
                  </a:schemeClr>
                </a:solidFill>
                <a:latin typeface="Calibri Light" panose="020F0302020204030204" pitchFamily="34" charset="0"/>
                <a:cs typeface="Calibri Light" panose="020F0302020204030204" pitchFamily="34" charset="0"/>
              </a:rPr>
              <a:t> einer Routine (RR-)</a:t>
            </a:r>
          </a:p>
          <a:p>
            <a:pPr marL="285750" indent="-285750">
              <a:buFontTx/>
              <a:buChar char="-"/>
            </a:pPr>
            <a:r>
              <a:rPr lang="de-DE" b="1" dirty="0">
                <a:solidFill>
                  <a:schemeClr val="accent5">
                    <a:lumMod val="75000"/>
                  </a:schemeClr>
                </a:solidFill>
                <a:latin typeface="Calibri Light" panose="020F0302020204030204" pitchFamily="34" charset="0"/>
                <a:cs typeface="Calibri Light" panose="020F0302020204030204" pitchFamily="34" charset="0"/>
              </a:rPr>
              <a:t>Erkannt</a:t>
            </a:r>
          </a:p>
          <a:p>
            <a:pPr marL="285750" indent="-285750">
              <a:buFontTx/>
              <a:buChar char="-"/>
            </a:pPr>
            <a:r>
              <a:rPr lang="de-DE" b="1" dirty="0">
                <a:solidFill>
                  <a:schemeClr val="accent5">
                    <a:lumMod val="75000"/>
                  </a:schemeClr>
                </a:solidFill>
                <a:latin typeface="Calibri Light" panose="020F0302020204030204" pitchFamily="34" charset="0"/>
                <a:cs typeface="Calibri Light" panose="020F0302020204030204" pitchFamily="34" charset="0"/>
              </a:rPr>
              <a:t>Falsch interpretiert</a:t>
            </a:r>
          </a:p>
        </p:txBody>
      </p:sp>
      <p:sp>
        <p:nvSpPr>
          <p:cNvPr id="12" name="Rechteck 11"/>
          <p:cNvSpPr/>
          <p:nvPr/>
        </p:nvSpPr>
        <p:spPr>
          <a:xfrm>
            <a:off x="3429099" y="5267835"/>
            <a:ext cx="5165454" cy="97602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8610600" y="5174474"/>
            <a:ext cx="3223074" cy="1200329"/>
          </a:xfrm>
          <a:prstGeom prst="rect">
            <a:avLst/>
          </a:prstGeom>
          <a:noFill/>
        </p:spPr>
        <p:txBody>
          <a:bodyPr wrap="square" rtlCol="0">
            <a:spAutoFit/>
          </a:bodyPr>
          <a:lstStyle/>
          <a:p>
            <a:r>
              <a:rPr lang="de-DE" b="1" u="sng" dirty="0">
                <a:solidFill>
                  <a:schemeClr val="accent5">
                    <a:lumMod val="75000"/>
                  </a:schemeClr>
                </a:solidFill>
                <a:latin typeface="Calibri Light" panose="020F0302020204030204" pitchFamily="34" charset="0"/>
                <a:cs typeface="Calibri Light" panose="020F0302020204030204" pitchFamily="34" charset="0"/>
              </a:rPr>
              <a:t>Unterevent</a:t>
            </a:r>
            <a:r>
              <a:rPr lang="de-DE" b="1" dirty="0">
                <a:solidFill>
                  <a:schemeClr val="accent5">
                    <a:lumMod val="75000"/>
                  </a:schemeClr>
                </a:solidFill>
                <a:latin typeface="Calibri Light" panose="020F0302020204030204" pitchFamily="34" charset="0"/>
                <a:cs typeface="Calibri Light" panose="020F0302020204030204" pitchFamily="34" charset="0"/>
              </a:rPr>
              <a:t>: Sprunghafter Übergang (ST-)</a:t>
            </a:r>
          </a:p>
          <a:p>
            <a:pPr marL="285750" indent="-285750">
              <a:buFontTx/>
              <a:buChar char="-"/>
            </a:pPr>
            <a:r>
              <a:rPr lang="de-DE" b="1" dirty="0">
                <a:solidFill>
                  <a:schemeClr val="accent5">
                    <a:lumMod val="75000"/>
                  </a:schemeClr>
                </a:solidFill>
                <a:latin typeface="Calibri Light" panose="020F0302020204030204" pitchFamily="34" charset="0"/>
                <a:cs typeface="Calibri Light" panose="020F0302020204030204" pitchFamily="34" charset="0"/>
              </a:rPr>
              <a:t>Erkannt</a:t>
            </a:r>
          </a:p>
          <a:p>
            <a:pPr marL="285750" indent="-285750">
              <a:buFontTx/>
              <a:buChar char="-"/>
            </a:pPr>
            <a:r>
              <a:rPr lang="de-DE" b="1" dirty="0">
                <a:solidFill>
                  <a:schemeClr val="accent5">
                    <a:lumMod val="75000"/>
                  </a:schemeClr>
                </a:solidFill>
                <a:latin typeface="Calibri Light" panose="020F0302020204030204" pitchFamily="34" charset="0"/>
                <a:cs typeface="Calibri Light" panose="020F0302020204030204" pitchFamily="34" charset="0"/>
              </a:rPr>
              <a:t>Korrekt interpretiert</a:t>
            </a:r>
          </a:p>
        </p:txBody>
      </p:sp>
      <p:sp>
        <p:nvSpPr>
          <p:cNvPr id="14"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5"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76442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e-DE" dirty="0"/>
              <a:t>Ergebnisse – Unterschiede beim kognitiven </a:t>
            </a:r>
            <a:r>
              <a:rPr lang="de-DE" dirty="0" err="1"/>
              <a:t>Workload</a:t>
            </a:r>
            <a:endParaRPr lang="de-DE" dirty="0"/>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Inhaltsplatzhalter 2"/>
          <p:cNvSpPr txBox="1">
            <a:spLocks/>
          </p:cNvSpPr>
          <p:nvPr/>
        </p:nvSpPr>
        <p:spPr>
          <a:xfrm>
            <a:off x="1005042" y="2476294"/>
            <a:ext cx="3290957" cy="4000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Sign. mehr </a:t>
            </a:r>
            <a:r>
              <a:rPr lang="de-DE" b="1" dirty="0">
                <a:solidFill>
                  <a:srgbClr val="113B64"/>
                </a:solidFill>
              </a:rPr>
              <a:t>Immersion</a:t>
            </a:r>
            <a:r>
              <a:rPr lang="de-DE" dirty="0"/>
              <a:t> bei 360°-Videos</a:t>
            </a:r>
          </a:p>
          <a:p>
            <a:r>
              <a:rPr lang="de-DE" dirty="0"/>
              <a:t>Keine sign. Unterschiede bei erlebten </a:t>
            </a:r>
            <a:r>
              <a:rPr lang="de-DE" b="1" dirty="0">
                <a:solidFill>
                  <a:srgbClr val="113B64"/>
                </a:solidFill>
              </a:rPr>
              <a:t>Emotionen</a:t>
            </a:r>
          </a:p>
        </p:txBody>
      </p:sp>
      <p:graphicFrame>
        <p:nvGraphicFramePr>
          <p:cNvPr id="8" name="Diagramm 7"/>
          <p:cNvGraphicFramePr>
            <a:graphicFrameLocks/>
          </p:cNvGraphicFramePr>
          <p:nvPr>
            <p:extLst>
              <p:ext uri="{D42A27DB-BD31-4B8C-83A1-F6EECF244321}">
                <p14:modId xmlns:p14="http://schemas.microsoft.com/office/powerpoint/2010/main" val="647097621"/>
              </p:ext>
            </p:extLst>
          </p:nvPr>
        </p:nvGraphicFramePr>
        <p:xfrm>
          <a:off x="4662689" y="1441876"/>
          <a:ext cx="6859060" cy="44989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p:cNvSpPr txBox="1"/>
          <p:nvPr/>
        </p:nvSpPr>
        <p:spPr>
          <a:xfrm>
            <a:off x="5316193" y="3045032"/>
            <a:ext cx="1800000" cy="646331"/>
          </a:xfrm>
          <a:prstGeom prst="rect">
            <a:avLst/>
          </a:prstGeom>
          <a:noFill/>
        </p:spPr>
        <p:txBody>
          <a:bodyPr wrap="square" rtlCol="0">
            <a:spAutoFit/>
          </a:bodyPr>
          <a:lstStyle/>
          <a:p>
            <a:pPr algn="r"/>
            <a:r>
              <a:rPr lang="de-DE" b="1" dirty="0">
                <a:latin typeface="Calibri Light" panose="020F0302020204030204" pitchFamily="34" charset="0"/>
                <a:cs typeface="Calibri Light" panose="020F0302020204030204" pitchFamily="34" charset="0"/>
              </a:rPr>
              <a:t>*</a:t>
            </a:r>
            <a:r>
              <a:rPr lang="de-DE" i="1" dirty="0">
                <a:latin typeface="Calibri Light" panose="020F0302020204030204" pitchFamily="34" charset="0"/>
                <a:cs typeface="Calibri Light" panose="020F0302020204030204" pitchFamily="34" charset="0"/>
              </a:rPr>
              <a:t>d</a:t>
            </a:r>
            <a:r>
              <a:rPr lang="de-DE" dirty="0">
                <a:latin typeface="Calibri Light" panose="020F0302020204030204" pitchFamily="34" charset="0"/>
                <a:cs typeface="Calibri Light" panose="020F0302020204030204" pitchFamily="34" charset="0"/>
              </a:rPr>
              <a:t> = 0.66</a:t>
            </a:r>
          </a:p>
          <a:p>
            <a:pPr algn="r"/>
            <a:endParaRPr lang="de-DE" b="1" dirty="0">
              <a:latin typeface="Calibri Light" panose="020F0302020204030204" pitchFamily="34" charset="0"/>
              <a:cs typeface="Calibri Light" panose="020F0302020204030204" pitchFamily="34" charset="0"/>
            </a:endParaRPr>
          </a:p>
        </p:txBody>
      </p:sp>
      <p:sp>
        <p:nvSpPr>
          <p:cNvPr id="10" name="Textfeld 9"/>
          <p:cNvSpPr txBox="1"/>
          <p:nvPr/>
        </p:nvSpPr>
        <p:spPr>
          <a:xfrm>
            <a:off x="8605388" y="6079351"/>
            <a:ext cx="4326285" cy="276999"/>
          </a:xfrm>
          <a:prstGeom prst="rect">
            <a:avLst/>
          </a:prstGeom>
          <a:noFill/>
        </p:spPr>
        <p:txBody>
          <a:bodyPr wrap="square" rtlCol="0">
            <a:spAutoFit/>
          </a:bodyPr>
          <a:lstStyle/>
          <a:p>
            <a:r>
              <a:rPr lang="de-DE" sz="1200" i="1" dirty="0">
                <a:latin typeface="Calibri Light" panose="020F0302020204030204" pitchFamily="34" charset="0"/>
                <a:cs typeface="Calibri Light" panose="020F0302020204030204" pitchFamily="34" charset="0"/>
              </a:rPr>
              <a:t>Unter Kontrolle von allgemein kognitiven Fähigkeiten.</a:t>
            </a:r>
            <a:endParaRPr lang="de-DE" sz="1400" i="1" dirty="0">
              <a:latin typeface="Calibri Light" panose="020F0302020204030204" pitchFamily="34" charset="0"/>
              <a:cs typeface="Calibri Light" panose="020F0302020204030204" pitchFamily="34" charset="0"/>
            </a:endParaRPr>
          </a:p>
        </p:txBody>
      </p:sp>
      <p:sp>
        <p:nvSpPr>
          <p:cNvPr id="13"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4"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25250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dirty="0"/>
              <a:t>Ergebnisse – Unterschiede bei erkannten Klassenführungsereignissen (MANOVA)</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8" name="Textfeld 7"/>
          <p:cNvSpPr txBox="1"/>
          <p:nvPr/>
        </p:nvSpPr>
        <p:spPr>
          <a:xfrm>
            <a:off x="5449641" y="3691480"/>
            <a:ext cx="1440000" cy="369332"/>
          </a:xfrm>
          <a:prstGeom prst="rect">
            <a:avLst/>
          </a:prstGeom>
          <a:noFill/>
        </p:spPr>
        <p:txBody>
          <a:bodyPr wrap="square" rtlCol="0">
            <a:spAutoFit/>
          </a:bodyPr>
          <a:lstStyle/>
          <a:p>
            <a:r>
              <a:rPr lang="de-DE" b="1" dirty="0">
                <a:latin typeface="Calibri Light" panose="020F0302020204030204" pitchFamily="34" charset="0"/>
                <a:cs typeface="Calibri Light" panose="020F0302020204030204" pitchFamily="34" charset="0"/>
              </a:rPr>
              <a:t>* </a:t>
            </a:r>
            <a:r>
              <a:rPr lang="de-DE" i="1" dirty="0">
                <a:latin typeface="Calibri Light" panose="020F0302020204030204" pitchFamily="34" charset="0"/>
                <a:cs typeface="Calibri Light" panose="020F0302020204030204" pitchFamily="34" charset="0"/>
              </a:rPr>
              <a:t>d</a:t>
            </a:r>
            <a:r>
              <a:rPr lang="de-DE" dirty="0">
                <a:latin typeface="Calibri Light" panose="020F0302020204030204" pitchFamily="34" charset="0"/>
                <a:cs typeface="Calibri Light" panose="020F0302020204030204" pitchFamily="34" charset="0"/>
              </a:rPr>
              <a:t> = 0.24</a:t>
            </a:r>
          </a:p>
        </p:txBody>
      </p:sp>
      <p:sp>
        <p:nvSpPr>
          <p:cNvPr id="10" name="Inhaltsplatzhalter 2"/>
          <p:cNvSpPr txBox="1">
            <a:spLocks/>
          </p:cNvSpPr>
          <p:nvPr/>
        </p:nvSpPr>
        <p:spPr>
          <a:xfrm>
            <a:off x="988108" y="3059288"/>
            <a:ext cx="2726986" cy="13433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Keine Unterschiede beim </a:t>
            </a:r>
            <a:r>
              <a:rPr lang="de-DE" dirty="0" err="1"/>
              <a:t>Workload</a:t>
            </a:r>
            <a:endParaRPr lang="de-DE" b="1" dirty="0">
              <a:solidFill>
                <a:schemeClr val="accent5">
                  <a:lumMod val="75000"/>
                </a:schemeClr>
              </a:solidFill>
            </a:endParaRPr>
          </a:p>
        </p:txBody>
      </p:sp>
      <p:graphicFrame>
        <p:nvGraphicFramePr>
          <p:cNvPr id="11" name="Diagramm 10"/>
          <p:cNvGraphicFramePr>
            <a:graphicFrameLocks/>
          </p:cNvGraphicFramePr>
          <p:nvPr>
            <p:extLst>
              <p:ext uri="{D42A27DB-BD31-4B8C-83A1-F6EECF244321}">
                <p14:modId xmlns:p14="http://schemas.microsoft.com/office/powerpoint/2010/main" val="3859884062"/>
              </p:ext>
            </p:extLst>
          </p:nvPr>
        </p:nvGraphicFramePr>
        <p:xfrm>
          <a:off x="3791655" y="1690688"/>
          <a:ext cx="8135056" cy="437091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p:cNvSpPr txBox="1"/>
          <p:nvPr/>
        </p:nvSpPr>
        <p:spPr>
          <a:xfrm>
            <a:off x="8605388" y="6079351"/>
            <a:ext cx="4326285" cy="276999"/>
          </a:xfrm>
          <a:prstGeom prst="rect">
            <a:avLst/>
          </a:prstGeom>
          <a:noFill/>
        </p:spPr>
        <p:txBody>
          <a:bodyPr wrap="square" rtlCol="0">
            <a:spAutoFit/>
          </a:bodyPr>
          <a:lstStyle/>
          <a:p>
            <a:r>
              <a:rPr lang="de-DE" sz="1200" i="1" dirty="0">
                <a:latin typeface="Calibri Light" panose="020F0302020204030204" pitchFamily="34" charset="0"/>
                <a:cs typeface="Calibri Light" panose="020F0302020204030204" pitchFamily="34" charset="0"/>
              </a:rPr>
              <a:t>Unter Kontrolle von allgemein kognitiven Fähigkeiten.</a:t>
            </a:r>
            <a:endParaRPr lang="de-DE" sz="1400" i="1" dirty="0">
              <a:latin typeface="Calibri Light" panose="020F0302020204030204" pitchFamily="34" charset="0"/>
              <a:cs typeface="Calibri Light" panose="020F0302020204030204" pitchFamily="34" charset="0"/>
            </a:endParaRPr>
          </a:p>
        </p:txBody>
      </p:sp>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7735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 Unterschiede bei erkannten Klassenführungsereignissen</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graphicFrame>
        <p:nvGraphicFramePr>
          <p:cNvPr id="7" name="Diagramm 6"/>
          <p:cNvGraphicFramePr>
            <a:graphicFrameLocks/>
          </p:cNvGraphicFramePr>
          <p:nvPr>
            <p:extLst>
              <p:ext uri="{D42A27DB-BD31-4B8C-83A1-F6EECF244321}">
                <p14:modId xmlns:p14="http://schemas.microsoft.com/office/powerpoint/2010/main" val="3685154315"/>
              </p:ext>
            </p:extLst>
          </p:nvPr>
        </p:nvGraphicFramePr>
        <p:xfrm>
          <a:off x="6271437" y="2159373"/>
          <a:ext cx="5280837" cy="3827738"/>
        </p:xfrm>
        <a:graphic>
          <a:graphicData uri="http://schemas.openxmlformats.org/drawingml/2006/chart">
            <c:chart xmlns:c="http://schemas.openxmlformats.org/drawingml/2006/chart" xmlns:r="http://schemas.openxmlformats.org/officeDocument/2006/relationships" r:id="rId2"/>
          </a:graphicData>
        </a:graphic>
      </p:graphicFrame>
      <p:sp>
        <p:nvSpPr>
          <p:cNvPr id="8" name="Inhaltsplatzhalter 2"/>
          <p:cNvSpPr txBox="1">
            <a:spLocks/>
          </p:cNvSpPr>
          <p:nvPr/>
        </p:nvSpPr>
        <p:spPr bwMode="auto">
          <a:xfrm>
            <a:off x="978196" y="2777799"/>
            <a:ext cx="5149702" cy="35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Vectora LH Roman" panose="020B0500000000000000" pitchFamily="34" charset="0"/>
              <a:buChar char="›"/>
              <a:defRPr sz="2000">
                <a:solidFill>
                  <a:schemeClr val="tx1"/>
                </a:solidFill>
                <a:latin typeface="Calibri Light" panose="020F0302020204030204" pitchFamily="34" charset="0"/>
                <a:ea typeface="+mn-ea"/>
                <a:cs typeface="Calibri Light" panose="020F0302020204030204" pitchFamily="34" charset="0"/>
              </a:defRPr>
            </a:lvl1pPr>
            <a:lvl2pPr marL="742950" indent="-285750" algn="l" rtl="0" eaLnBrk="0" fontAlgn="base" hangingPunct="0">
              <a:spcBef>
                <a:spcPct val="20000"/>
              </a:spcBef>
              <a:spcAft>
                <a:spcPct val="0"/>
              </a:spcAft>
              <a:buFont typeface="Vectora LH Roman" panose="020B0500000000000000" pitchFamily="34" charset="0"/>
              <a:buChar char="›"/>
              <a:defRPr sz="2000">
                <a:solidFill>
                  <a:schemeClr val="tx1"/>
                </a:solidFill>
                <a:latin typeface="Calibri Light" panose="020F0302020204030204" pitchFamily="34" charset="0"/>
                <a:ea typeface="+mn-ea"/>
                <a:cs typeface="Calibri Light" panose="020F0302020204030204" pitchFamily="34" charset="0"/>
              </a:defRPr>
            </a:lvl2pPr>
            <a:lvl3pPr marL="1143000" indent="-228600" algn="l" rtl="0" eaLnBrk="0" fontAlgn="base" hangingPunct="0">
              <a:spcBef>
                <a:spcPct val="20000"/>
              </a:spcBef>
              <a:spcAft>
                <a:spcPct val="0"/>
              </a:spcAft>
              <a:buFont typeface="Vectora LH Roman" panose="020B0500000000000000" pitchFamily="34" charset="0"/>
              <a:buChar char="›"/>
              <a:defRPr sz="2000">
                <a:solidFill>
                  <a:schemeClr val="tx1"/>
                </a:solidFill>
                <a:latin typeface="Calibri Light" panose="020F0302020204030204" pitchFamily="34" charset="0"/>
                <a:ea typeface="+mn-ea"/>
                <a:cs typeface="Calibri Light" panose="020F0302020204030204" pitchFamily="34" charset="0"/>
              </a:defRPr>
            </a:lvl3pPr>
            <a:lvl4pPr marL="1562100" indent="-228600" algn="l" rtl="0" eaLnBrk="0" fontAlgn="base" hangingPunct="0">
              <a:spcBef>
                <a:spcPct val="20000"/>
              </a:spcBef>
              <a:spcAft>
                <a:spcPct val="0"/>
              </a:spcAft>
              <a:buChar char="›"/>
              <a:defRPr sz="2000">
                <a:solidFill>
                  <a:schemeClr val="tx1"/>
                </a:solidFill>
                <a:latin typeface="Calibri Light" panose="020F0302020204030204" pitchFamily="34" charset="0"/>
                <a:ea typeface="+mn-ea"/>
                <a:cs typeface="Calibri Light" panose="020F0302020204030204" pitchFamily="34" charset="0"/>
              </a:defRPr>
            </a:lvl4pPr>
            <a:lvl5pPr marL="1981200" indent="-228600" algn="l" rtl="0" eaLnBrk="0" fontAlgn="base" hangingPunct="0">
              <a:spcBef>
                <a:spcPct val="20000"/>
              </a:spcBef>
              <a:spcAft>
                <a:spcPct val="0"/>
              </a:spcAft>
              <a:buChar char="›"/>
              <a:defRPr sz="2000">
                <a:solidFill>
                  <a:schemeClr val="tx1"/>
                </a:solidFill>
                <a:latin typeface="Calibri Light" panose="020F0302020204030204" pitchFamily="34" charset="0"/>
                <a:ea typeface="+mn-ea"/>
                <a:cs typeface="Calibri Light" panose="020F0302020204030204" pitchFamily="34" charset="0"/>
              </a:defRPr>
            </a:lvl5pPr>
            <a:lvl6pPr marL="2438400" indent="-228600" algn="l" rtl="0" fontAlgn="base">
              <a:spcBef>
                <a:spcPct val="20000"/>
              </a:spcBef>
              <a:spcAft>
                <a:spcPct val="0"/>
              </a:spcAft>
              <a:buChar char="›"/>
              <a:defRPr sz="2000">
                <a:solidFill>
                  <a:schemeClr val="bg1"/>
                </a:solidFill>
                <a:latin typeface="+mn-lt"/>
                <a:ea typeface="+mn-ea"/>
              </a:defRPr>
            </a:lvl6pPr>
            <a:lvl7pPr marL="2895600" indent="-228600" algn="l" rtl="0" fontAlgn="base">
              <a:spcBef>
                <a:spcPct val="20000"/>
              </a:spcBef>
              <a:spcAft>
                <a:spcPct val="0"/>
              </a:spcAft>
              <a:buChar char="›"/>
              <a:defRPr sz="2000">
                <a:solidFill>
                  <a:schemeClr val="bg1"/>
                </a:solidFill>
                <a:latin typeface="+mn-lt"/>
                <a:ea typeface="+mn-ea"/>
              </a:defRPr>
            </a:lvl7pPr>
            <a:lvl8pPr marL="3352800" indent="-228600" algn="l" rtl="0" fontAlgn="base">
              <a:spcBef>
                <a:spcPct val="20000"/>
              </a:spcBef>
              <a:spcAft>
                <a:spcPct val="0"/>
              </a:spcAft>
              <a:buChar char="›"/>
              <a:defRPr sz="2000">
                <a:solidFill>
                  <a:schemeClr val="bg1"/>
                </a:solidFill>
                <a:latin typeface="+mn-lt"/>
                <a:ea typeface="+mn-ea"/>
              </a:defRPr>
            </a:lvl8pPr>
            <a:lvl9pPr marL="3810000" indent="-228600" algn="l" rtl="0" fontAlgn="base">
              <a:spcBef>
                <a:spcPct val="20000"/>
              </a:spcBef>
              <a:spcAft>
                <a:spcPct val="0"/>
              </a:spcAft>
              <a:buChar char="›"/>
              <a:defRPr sz="2000">
                <a:solidFill>
                  <a:schemeClr val="bg1"/>
                </a:solidFill>
                <a:latin typeface="+mn-lt"/>
                <a:ea typeface="+mn-ea"/>
              </a:defRPr>
            </a:lvl9pPr>
          </a:lstStyle>
          <a:p>
            <a:r>
              <a:rPr lang="de-DE" sz="2800" kern="0" dirty="0">
                <a:solidFill>
                  <a:schemeClr val="accent5">
                    <a:lumMod val="75000"/>
                  </a:schemeClr>
                </a:solidFill>
                <a:latin typeface="+mj-lt"/>
              </a:rPr>
              <a:t>Positive</a:t>
            </a:r>
            <a:r>
              <a:rPr lang="de-DE" sz="2800" kern="0" dirty="0">
                <a:latin typeface="+mj-lt"/>
              </a:rPr>
              <a:t> Klassenführungsevents:                        </a:t>
            </a:r>
            <a:r>
              <a:rPr lang="de-DE" sz="2800" i="1" kern="0" dirty="0">
                <a:latin typeface="+mj-lt"/>
              </a:rPr>
              <a:t>F</a:t>
            </a:r>
            <a:r>
              <a:rPr lang="de-DE" sz="2800" kern="0" dirty="0">
                <a:latin typeface="+mj-lt"/>
              </a:rPr>
              <a:t>(1, 52) &lt; 1</a:t>
            </a:r>
          </a:p>
          <a:p>
            <a:r>
              <a:rPr lang="de-DE" sz="2800" kern="0" dirty="0">
                <a:solidFill>
                  <a:schemeClr val="accent5">
                    <a:lumMod val="75000"/>
                  </a:schemeClr>
                </a:solidFill>
                <a:latin typeface="+mj-lt"/>
              </a:rPr>
              <a:t>Negative</a:t>
            </a:r>
            <a:r>
              <a:rPr lang="de-DE" sz="2800" kern="0" dirty="0">
                <a:latin typeface="+mj-lt"/>
              </a:rPr>
              <a:t> Klassenführungsevents:</a:t>
            </a:r>
            <a:r>
              <a:rPr lang="de-DE" sz="2800" i="1" kern="0" dirty="0">
                <a:latin typeface="+mj-lt"/>
              </a:rPr>
              <a:t>                             F</a:t>
            </a:r>
            <a:r>
              <a:rPr lang="de-DE" sz="2800" kern="0" dirty="0">
                <a:latin typeface="+mj-lt"/>
              </a:rPr>
              <a:t>(1, 52) = 6.84, </a:t>
            </a:r>
            <a:r>
              <a:rPr lang="de-DE" sz="2800" i="1" kern="0" dirty="0">
                <a:latin typeface="+mj-lt"/>
              </a:rPr>
              <a:t>p</a:t>
            </a:r>
            <a:r>
              <a:rPr lang="de-DE" sz="2800" kern="0" dirty="0">
                <a:latin typeface="+mj-lt"/>
              </a:rPr>
              <a:t> = .012, </a:t>
            </a:r>
            <a:r>
              <a:rPr lang="el-GR" sz="2800" kern="0" dirty="0">
                <a:latin typeface="+mj-lt"/>
                <a:cs typeface="Times New Roman" panose="02020603050405020304" pitchFamily="18" charset="0"/>
              </a:rPr>
              <a:t>η²</a:t>
            </a:r>
            <a:r>
              <a:rPr lang="de-DE" sz="2800" kern="0" dirty="0">
                <a:latin typeface="+mj-lt"/>
              </a:rPr>
              <a:t> = .12</a:t>
            </a:r>
          </a:p>
        </p:txBody>
      </p:sp>
      <p:sp>
        <p:nvSpPr>
          <p:cNvPr id="9" name="Textfeld 8"/>
          <p:cNvSpPr txBox="1"/>
          <p:nvPr/>
        </p:nvSpPr>
        <p:spPr>
          <a:xfrm>
            <a:off x="9901780" y="2842182"/>
            <a:ext cx="720000" cy="369332"/>
          </a:xfrm>
          <a:prstGeom prst="rect">
            <a:avLst/>
          </a:prstGeom>
          <a:noFill/>
        </p:spPr>
        <p:txBody>
          <a:bodyPr wrap="square" rtlCol="0">
            <a:spAutoFit/>
          </a:bodyPr>
          <a:lstStyle/>
          <a:p>
            <a:pPr algn="ctr"/>
            <a:r>
              <a:rPr lang="de-DE" b="1" dirty="0">
                <a:latin typeface="Calibri Light" panose="020F0302020204030204" pitchFamily="34" charset="0"/>
                <a:cs typeface="Calibri Light" panose="020F0302020204030204" pitchFamily="34" charset="0"/>
              </a:rPr>
              <a:t>*</a:t>
            </a:r>
          </a:p>
        </p:txBody>
      </p:sp>
      <p:sp>
        <p:nvSpPr>
          <p:cNvPr id="10" name="Textfeld 9"/>
          <p:cNvSpPr txBox="1"/>
          <p:nvPr/>
        </p:nvSpPr>
        <p:spPr>
          <a:xfrm>
            <a:off x="8605388" y="6079351"/>
            <a:ext cx="4326285" cy="276999"/>
          </a:xfrm>
          <a:prstGeom prst="rect">
            <a:avLst/>
          </a:prstGeom>
          <a:noFill/>
        </p:spPr>
        <p:txBody>
          <a:bodyPr wrap="square" rtlCol="0">
            <a:spAutoFit/>
          </a:bodyPr>
          <a:lstStyle/>
          <a:p>
            <a:r>
              <a:rPr lang="de-DE" sz="1200" i="1" dirty="0">
                <a:latin typeface="Calibri Light" panose="020F0302020204030204" pitchFamily="34" charset="0"/>
                <a:cs typeface="Calibri Light" panose="020F0302020204030204" pitchFamily="34" charset="0"/>
              </a:rPr>
              <a:t>Unter Kontrolle von allgemein kognitiven Fähigkeiten.</a:t>
            </a:r>
            <a:endParaRPr lang="de-DE" sz="1400" i="1" dirty="0">
              <a:latin typeface="Calibri Light" panose="020F0302020204030204" pitchFamily="34" charset="0"/>
              <a:cs typeface="Calibri Light" panose="020F0302020204030204" pitchFamily="34" charset="0"/>
            </a:endParaRP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86834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dirty="0"/>
              <a:t>Ergebnisse – Unterschiede bei erkannten Klassenführungsereignissen (MANOVA)</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graphicFrame>
        <p:nvGraphicFramePr>
          <p:cNvPr id="7" name="Inhaltsplatzhalter 4"/>
          <p:cNvGraphicFramePr>
            <a:graphicFrameLocks noGrp="1"/>
          </p:cNvGraphicFramePr>
          <p:nvPr>
            <p:ph idx="1"/>
            <p:extLst>
              <p:ext uri="{D42A27DB-BD31-4B8C-83A1-F6EECF244321}">
                <p14:modId xmlns:p14="http://schemas.microsoft.com/office/powerpoint/2010/main" val="1844814392"/>
              </p:ext>
            </p:extLst>
          </p:nvPr>
        </p:nvGraphicFramePr>
        <p:xfrm>
          <a:off x="3620386" y="1946349"/>
          <a:ext cx="7788349" cy="4318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7"/>
          <p:cNvSpPr txBox="1"/>
          <p:nvPr/>
        </p:nvSpPr>
        <p:spPr>
          <a:xfrm>
            <a:off x="7824261" y="1946349"/>
            <a:ext cx="1440000" cy="369332"/>
          </a:xfrm>
          <a:prstGeom prst="rect">
            <a:avLst/>
          </a:prstGeom>
          <a:noFill/>
        </p:spPr>
        <p:txBody>
          <a:bodyPr wrap="square" rtlCol="0">
            <a:spAutoFit/>
          </a:bodyPr>
          <a:lstStyle/>
          <a:p>
            <a:r>
              <a:rPr lang="de-DE" b="1" dirty="0">
                <a:latin typeface="Calibri Light" panose="020F0302020204030204" pitchFamily="34" charset="0"/>
                <a:cs typeface="Calibri Light" panose="020F0302020204030204" pitchFamily="34" charset="0"/>
              </a:rPr>
              <a:t>* </a:t>
            </a:r>
            <a:r>
              <a:rPr lang="de-DE" i="1" dirty="0">
                <a:latin typeface="Calibri Light" panose="020F0302020204030204" pitchFamily="34" charset="0"/>
                <a:cs typeface="Calibri Light" panose="020F0302020204030204" pitchFamily="34" charset="0"/>
              </a:rPr>
              <a:t>d</a:t>
            </a:r>
            <a:r>
              <a:rPr lang="de-DE" dirty="0">
                <a:latin typeface="Calibri Light" panose="020F0302020204030204" pitchFamily="34" charset="0"/>
                <a:cs typeface="Calibri Light" panose="020F0302020204030204" pitchFamily="34" charset="0"/>
              </a:rPr>
              <a:t> = 0.56</a:t>
            </a:r>
          </a:p>
        </p:txBody>
      </p:sp>
      <p:sp>
        <p:nvSpPr>
          <p:cNvPr id="9" name="Textfeld 8"/>
          <p:cNvSpPr txBox="1"/>
          <p:nvPr/>
        </p:nvSpPr>
        <p:spPr>
          <a:xfrm>
            <a:off x="9264261" y="4562164"/>
            <a:ext cx="1800000" cy="646331"/>
          </a:xfrm>
          <a:prstGeom prst="rect">
            <a:avLst/>
          </a:prstGeom>
          <a:noFill/>
        </p:spPr>
        <p:txBody>
          <a:bodyPr wrap="square" rtlCol="0">
            <a:spAutoFit/>
          </a:bodyPr>
          <a:lstStyle/>
          <a:p>
            <a:pPr algn="r"/>
            <a:r>
              <a:rPr lang="de-DE" b="1" dirty="0">
                <a:latin typeface="Calibri Light" panose="020F0302020204030204" pitchFamily="34" charset="0"/>
                <a:cs typeface="Calibri Light" panose="020F0302020204030204" pitchFamily="34" charset="0"/>
              </a:rPr>
              <a:t>*</a:t>
            </a:r>
            <a:r>
              <a:rPr lang="de-DE" i="1" dirty="0">
                <a:latin typeface="Calibri Light" panose="020F0302020204030204" pitchFamily="34" charset="0"/>
                <a:cs typeface="Calibri Light" panose="020F0302020204030204" pitchFamily="34" charset="0"/>
              </a:rPr>
              <a:t>d</a:t>
            </a:r>
            <a:r>
              <a:rPr lang="de-DE" dirty="0">
                <a:latin typeface="Calibri Light" panose="020F0302020204030204" pitchFamily="34" charset="0"/>
                <a:cs typeface="Calibri Light" panose="020F0302020204030204" pitchFamily="34" charset="0"/>
              </a:rPr>
              <a:t> = 0.13</a:t>
            </a:r>
          </a:p>
          <a:p>
            <a:pPr algn="r"/>
            <a:endParaRPr lang="de-DE" b="1" dirty="0">
              <a:latin typeface="Calibri Light" panose="020F0302020204030204" pitchFamily="34" charset="0"/>
              <a:cs typeface="Calibri Light" panose="020F0302020204030204" pitchFamily="34" charset="0"/>
            </a:endParaRPr>
          </a:p>
        </p:txBody>
      </p:sp>
      <p:sp>
        <p:nvSpPr>
          <p:cNvPr id="10" name="Inhaltsplatzhalter 2"/>
          <p:cNvSpPr txBox="1">
            <a:spLocks/>
          </p:cNvSpPr>
          <p:nvPr/>
        </p:nvSpPr>
        <p:spPr>
          <a:xfrm>
            <a:off x="1005042" y="2377440"/>
            <a:ext cx="2726986" cy="4099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360°-Gruppe erkennt signifikant weniger Events bei </a:t>
            </a:r>
          </a:p>
          <a:p>
            <a:r>
              <a:rPr lang="de-DE" b="1" dirty="0">
                <a:solidFill>
                  <a:schemeClr val="accent5">
                    <a:lumMod val="75000"/>
                  </a:schemeClr>
                </a:solidFill>
              </a:rPr>
              <a:t>ST-</a:t>
            </a:r>
            <a:r>
              <a:rPr lang="de-DE" dirty="0"/>
              <a:t> und</a:t>
            </a:r>
          </a:p>
          <a:p>
            <a:r>
              <a:rPr lang="de-DE" b="1" dirty="0">
                <a:solidFill>
                  <a:schemeClr val="accent5">
                    <a:lumMod val="75000"/>
                  </a:schemeClr>
                </a:solidFill>
              </a:rPr>
              <a:t>RR-</a:t>
            </a:r>
          </a:p>
        </p:txBody>
      </p:sp>
      <p:sp>
        <p:nvSpPr>
          <p:cNvPr id="11" name="Textfeld 10"/>
          <p:cNvSpPr txBox="1"/>
          <p:nvPr/>
        </p:nvSpPr>
        <p:spPr>
          <a:xfrm>
            <a:off x="8673122" y="6079351"/>
            <a:ext cx="4326285" cy="276999"/>
          </a:xfrm>
          <a:prstGeom prst="rect">
            <a:avLst/>
          </a:prstGeom>
          <a:noFill/>
        </p:spPr>
        <p:txBody>
          <a:bodyPr wrap="square" rtlCol="0">
            <a:spAutoFit/>
          </a:bodyPr>
          <a:lstStyle/>
          <a:p>
            <a:r>
              <a:rPr lang="de-DE" sz="1200" i="1" dirty="0">
                <a:latin typeface="Calibri Light" panose="020F0302020204030204" pitchFamily="34" charset="0"/>
                <a:cs typeface="Calibri Light" panose="020F0302020204030204" pitchFamily="34" charset="0"/>
              </a:rPr>
              <a:t>Unter Kontrolle von allgemein kognitiven Fähigkeiten.</a:t>
            </a:r>
            <a:endParaRPr lang="de-DE" sz="1400" i="1" dirty="0">
              <a:latin typeface="Calibri Light" panose="020F0302020204030204" pitchFamily="34" charset="0"/>
              <a:cs typeface="Calibri Light" panose="020F0302020204030204" pitchFamily="34" charset="0"/>
            </a:endParaRPr>
          </a:p>
        </p:txBody>
      </p:sp>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535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sz="3600" dirty="0"/>
              <a:t>Ergebnisse – Unterschiede bei erkannten / interpretierten </a:t>
            </a:r>
            <a:r>
              <a:rPr lang="de-DE" sz="3600" i="1" dirty="0"/>
              <a:t>relevanten</a:t>
            </a:r>
            <a:r>
              <a:rPr lang="de-DE" sz="3600" dirty="0"/>
              <a:t> Klassenführungsereignissen</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graphicFrame>
        <p:nvGraphicFramePr>
          <p:cNvPr id="7" name="Diagramm 6"/>
          <p:cNvGraphicFramePr>
            <a:graphicFrameLocks/>
          </p:cNvGraphicFramePr>
          <p:nvPr>
            <p:extLst>
              <p:ext uri="{D42A27DB-BD31-4B8C-83A1-F6EECF244321}">
                <p14:modId xmlns:p14="http://schemas.microsoft.com/office/powerpoint/2010/main" val="4063763727"/>
              </p:ext>
            </p:extLst>
          </p:nvPr>
        </p:nvGraphicFramePr>
        <p:xfrm>
          <a:off x="3120731" y="1916025"/>
          <a:ext cx="3643009" cy="41016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p:cNvGraphicFramePr>
            <a:graphicFrameLocks/>
          </p:cNvGraphicFramePr>
          <p:nvPr>
            <p:extLst>
              <p:ext uri="{D42A27DB-BD31-4B8C-83A1-F6EECF244321}">
                <p14:modId xmlns:p14="http://schemas.microsoft.com/office/powerpoint/2010/main" val="652378260"/>
              </p:ext>
            </p:extLst>
          </p:nvPr>
        </p:nvGraphicFramePr>
        <p:xfrm>
          <a:off x="6677266" y="1804255"/>
          <a:ext cx="5090467" cy="4213426"/>
        </p:xfrm>
        <a:graphic>
          <a:graphicData uri="http://schemas.openxmlformats.org/drawingml/2006/chart">
            <c:chart xmlns:c="http://schemas.openxmlformats.org/drawingml/2006/chart" xmlns:r="http://schemas.openxmlformats.org/officeDocument/2006/relationships" r:id="rId3"/>
          </a:graphicData>
        </a:graphic>
      </p:graphicFrame>
      <p:sp>
        <p:nvSpPr>
          <p:cNvPr id="9" name="Inhaltsplatzhalter 2"/>
          <p:cNvSpPr txBox="1">
            <a:spLocks/>
          </p:cNvSpPr>
          <p:nvPr/>
        </p:nvSpPr>
        <p:spPr>
          <a:xfrm>
            <a:off x="194217" y="2594936"/>
            <a:ext cx="3278177" cy="4546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Keine Unterschiede bei dem Erkennen und der Interpretation von </a:t>
            </a:r>
            <a:r>
              <a:rPr lang="de-DE" i="1" dirty="0"/>
              <a:t>relevanten</a:t>
            </a:r>
            <a:r>
              <a:rPr lang="de-DE" dirty="0"/>
              <a:t> Events (dem Masterrating entsprechend)</a:t>
            </a:r>
            <a:endParaRPr lang="de-DE" b="1" dirty="0">
              <a:solidFill>
                <a:schemeClr val="accent5">
                  <a:lumMod val="75000"/>
                </a:schemeClr>
              </a:solidFill>
            </a:endParaRPr>
          </a:p>
        </p:txBody>
      </p:sp>
      <p:sp>
        <p:nvSpPr>
          <p:cNvPr id="10" name="Textfeld 9"/>
          <p:cNvSpPr txBox="1"/>
          <p:nvPr/>
        </p:nvSpPr>
        <p:spPr>
          <a:xfrm>
            <a:off x="8605388" y="6079351"/>
            <a:ext cx="4326285" cy="276999"/>
          </a:xfrm>
          <a:prstGeom prst="rect">
            <a:avLst/>
          </a:prstGeom>
          <a:noFill/>
        </p:spPr>
        <p:txBody>
          <a:bodyPr wrap="square" rtlCol="0">
            <a:spAutoFit/>
          </a:bodyPr>
          <a:lstStyle/>
          <a:p>
            <a:r>
              <a:rPr lang="de-DE" sz="1200" i="1" dirty="0">
                <a:latin typeface="Calibri Light" panose="020F0302020204030204" pitchFamily="34" charset="0"/>
                <a:cs typeface="Calibri Light" panose="020F0302020204030204" pitchFamily="34" charset="0"/>
              </a:rPr>
              <a:t>Unter Kontrolle von allgemein kognitiven Fähigkeiten.</a:t>
            </a:r>
            <a:endParaRPr lang="de-DE" sz="1400" i="1" dirty="0">
              <a:latin typeface="Calibri Light" panose="020F0302020204030204" pitchFamily="34" charset="0"/>
              <a:cs typeface="Calibri Light" panose="020F0302020204030204" pitchFamily="34" charset="0"/>
            </a:endParaRP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413386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 Zusammenhänge</a:t>
            </a:r>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graphicFrame>
        <p:nvGraphicFramePr>
          <p:cNvPr id="7" name="Inhaltsplatzhalter 3"/>
          <p:cNvGraphicFramePr>
            <a:graphicFrameLocks/>
          </p:cNvGraphicFramePr>
          <p:nvPr>
            <p:extLst>
              <p:ext uri="{D42A27DB-BD31-4B8C-83A1-F6EECF244321}">
                <p14:modId xmlns:p14="http://schemas.microsoft.com/office/powerpoint/2010/main" val="1210595962"/>
              </p:ext>
            </p:extLst>
          </p:nvPr>
        </p:nvGraphicFramePr>
        <p:xfrm>
          <a:off x="838201" y="1825625"/>
          <a:ext cx="9298901" cy="3977640"/>
        </p:xfrm>
        <a:graphic>
          <a:graphicData uri="http://schemas.openxmlformats.org/drawingml/2006/table">
            <a:tbl>
              <a:tblPr firstRow="1" bandRow="1">
                <a:tableStyleId>{5C22544A-7EE6-4342-B048-85BDC9FD1C3A}</a:tableStyleId>
              </a:tblPr>
              <a:tblGrid>
                <a:gridCol w="4262777">
                  <a:extLst>
                    <a:ext uri="{9D8B030D-6E8A-4147-A177-3AD203B41FA5}">
                      <a16:colId xmlns:a16="http://schemas.microsoft.com/office/drawing/2014/main" val="364971354"/>
                    </a:ext>
                  </a:extLst>
                </a:gridCol>
                <a:gridCol w="1259031">
                  <a:extLst>
                    <a:ext uri="{9D8B030D-6E8A-4147-A177-3AD203B41FA5}">
                      <a16:colId xmlns:a16="http://schemas.microsoft.com/office/drawing/2014/main" val="95593323"/>
                    </a:ext>
                  </a:extLst>
                </a:gridCol>
                <a:gridCol w="1259031">
                  <a:extLst>
                    <a:ext uri="{9D8B030D-6E8A-4147-A177-3AD203B41FA5}">
                      <a16:colId xmlns:a16="http://schemas.microsoft.com/office/drawing/2014/main" val="972808020"/>
                    </a:ext>
                  </a:extLst>
                </a:gridCol>
                <a:gridCol w="1259031">
                  <a:extLst>
                    <a:ext uri="{9D8B030D-6E8A-4147-A177-3AD203B41FA5}">
                      <a16:colId xmlns:a16="http://schemas.microsoft.com/office/drawing/2014/main" val="2282070327"/>
                    </a:ext>
                  </a:extLst>
                </a:gridCol>
                <a:gridCol w="1259031">
                  <a:extLst>
                    <a:ext uri="{9D8B030D-6E8A-4147-A177-3AD203B41FA5}">
                      <a16:colId xmlns:a16="http://schemas.microsoft.com/office/drawing/2014/main" val="2446986758"/>
                    </a:ext>
                  </a:extLst>
                </a:gridCol>
              </a:tblGrid>
              <a:tr h="370840">
                <a:tc>
                  <a:txBody>
                    <a:bodyPr/>
                    <a:lstStyle/>
                    <a:p>
                      <a:endParaRPr lang="de-DE" dirty="0">
                        <a:latin typeface="+mj-lt"/>
                      </a:endParaRPr>
                    </a:p>
                  </a:txBody>
                  <a:tcPr>
                    <a:solidFill>
                      <a:srgbClr val="2F5597"/>
                    </a:solidFill>
                  </a:tcPr>
                </a:tc>
                <a:tc>
                  <a:txBody>
                    <a:bodyPr/>
                    <a:lstStyle/>
                    <a:p>
                      <a:pPr algn="ctr"/>
                      <a:r>
                        <a:rPr lang="de-DE" dirty="0">
                          <a:latin typeface="+mj-lt"/>
                        </a:rPr>
                        <a:t>Immersion</a:t>
                      </a:r>
                    </a:p>
                  </a:txBody>
                  <a:tcPr anchor="ctr">
                    <a:solidFill>
                      <a:srgbClr val="2F5597"/>
                    </a:solidFill>
                  </a:tcPr>
                </a:tc>
                <a:tc>
                  <a:txBody>
                    <a:bodyPr/>
                    <a:lstStyle/>
                    <a:p>
                      <a:pPr algn="ctr"/>
                      <a:r>
                        <a:rPr lang="de-DE" dirty="0">
                          <a:latin typeface="+mj-lt"/>
                        </a:rPr>
                        <a:t>Positive Emotionen</a:t>
                      </a:r>
                    </a:p>
                  </a:txBody>
                  <a:tcPr anchor="ctr">
                    <a:solidFill>
                      <a:srgbClr val="2F5597"/>
                    </a:solidFill>
                  </a:tcPr>
                </a:tc>
                <a:tc>
                  <a:txBody>
                    <a:bodyPr/>
                    <a:lstStyle/>
                    <a:p>
                      <a:pPr algn="ctr"/>
                      <a:r>
                        <a:rPr lang="de-DE" dirty="0">
                          <a:latin typeface="+mj-lt"/>
                        </a:rPr>
                        <a:t>Negative Emotionen</a:t>
                      </a:r>
                    </a:p>
                  </a:txBody>
                  <a:tcPr anchor="ctr">
                    <a:solidFill>
                      <a:srgbClr val="2F5597"/>
                    </a:solidFill>
                  </a:tcPr>
                </a:tc>
                <a:tc>
                  <a:txBody>
                    <a:bodyPr/>
                    <a:lstStyle/>
                    <a:p>
                      <a:pPr algn="ctr"/>
                      <a:r>
                        <a:rPr lang="de-DE" dirty="0">
                          <a:latin typeface="+mj-lt"/>
                        </a:rPr>
                        <a:t>Kognitiver </a:t>
                      </a:r>
                      <a:r>
                        <a:rPr lang="de-DE" dirty="0" err="1">
                          <a:latin typeface="+mj-lt"/>
                        </a:rPr>
                        <a:t>Workload</a:t>
                      </a:r>
                      <a:endParaRPr lang="de-DE" dirty="0">
                        <a:latin typeface="+mj-lt"/>
                      </a:endParaRPr>
                    </a:p>
                  </a:txBody>
                  <a:tcPr anchor="ctr">
                    <a:solidFill>
                      <a:srgbClr val="2F5597"/>
                    </a:solidFill>
                  </a:tcPr>
                </a:tc>
                <a:extLst>
                  <a:ext uri="{0D108BD9-81ED-4DB2-BD59-A6C34878D82A}">
                    <a16:rowId xmlns:a16="http://schemas.microsoft.com/office/drawing/2014/main" val="27284266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latin typeface="+mj-lt"/>
                        </a:rPr>
                        <a:t>Erkannte Events</a:t>
                      </a:r>
                    </a:p>
                  </a:txBody>
                  <a:tcPr>
                    <a:noFill/>
                  </a:tcPr>
                </a:tc>
                <a:tc>
                  <a:txBody>
                    <a:bodyPr/>
                    <a:lstStyle/>
                    <a:p>
                      <a:pPr algn="ctr"/>
                      <a:endParaRPr lang="de-DE" dirty="0">
                        <a:latin typeface="+mj-lt"/>
                      </a:endParaRPr>
                    </a:p>
                  </a:txBody>
                  <a:tcPr anchor="ctr">
                    <a:noFill/>
                  </a:tcPr>
                </a:tc>
                <a:tc>
                  <a:txBody>
                    <a:bodyPr/>
                    <a:lstStyle/>
                    <a:p>
                      <a:pPr algn="ctr"/>
                      <a:endParaRPr lang="de-DE" dirty="0">
                        <a:latin typeface="+mj-lt"/>
                      </a:endParaRPr>
                    </a:p>
                  </a:txBody>
                  <a:tcPr anchor="ctr">
                    <a:noFill/>
                  </a:tcPr>
                </a:tc>
                <a:tc>
                  <a:txBody>
                    <a:bodyPr/>
                    <a:lstStyle/>
                    <a:p>
                      <a:pPr algn="ctr"/>
                      <a:endParaRPr lang="de-DE" dirty="0">
                        <a:latin typeface="+mj-lt"/>
                      </a:endParaRPr>
                    </a:p>
                  </a:txBody>
                  <a:tcPr anchor="ctr">
                    <a:noFill/>
                  </a:tcPr>
                </a:tc>
                <a:tc>
                  <a:txBody>
                    <a:bodyPr/>
                    <a:lstStyle/>
                    <a:p>
                      <a:pPr algn="ctr"/>
                      <a:endParaRPr lang="de-DE" b="1" dirty="0">
                        <a:solidFill>
                          <a:srgbClr val="0283B3"/>
                        </a:solidFill>
                        <a:latin typeface="+mj-lt"/>
                      </a:endParaRPr>
                    </a:p>
                  </a:txBody>
                  <a:tcPr anchor="ctr">
                    <a:noFill/>
                  </a:tcPr>
                </a:tc>
                <a:extLst>
                  <a:ext uri="{0D108BD9-81ED-4DB2-BD59-A6C34878D82A}">
                    <a16:rowId xmlns:a16="http://schemas.microsoft.com/office/drawing/2014/main" val="2609450369"/>
                  </a:ext>
                </a:extLst>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DE" sz="1800" dirty="0">
                          <a:latin typeface="+mj-lt"/>
                        </a:rPr>
                        <a:t>Total</a:t>
                      </a:r>
                    </a:p>
                  </a:txBody>
                  <a:tcPr>
                    <a:solidFill>
                      <a:schemeClr val="bg1">
                        <a:lumMod val="85000"/>
                      </a:schemeClr>
                    </a:solidFill>
                  </a:tcPr>
                </a:tc>
                <a:tc>
                  <a:txBody>
                    <a:bodyPr/>
                    <a:lstStyle/>
                    <a:p>
                      <a:pPr algn="ctr"/>
                      <a:r>
                        <a:rPr lang="de-DE" dirty="0">
                          <a:latin typeface="+mj-lt"/>
                        </a:rPr>
                        <a:t>-.07</a:t>
                      </a:r>
                    </a:p>
                  </a:txBody>
                  <a:tcPr anchor="ctr">
                    <a:solidFill>
                      <a:schemeClr val="bg1">
                        <a:lumMod val="85000"/>
                      </a:schemeClr>
                    </a:solidFill>
                  </a:tcPr>
                </a:tc>
                <a:tc>
                  <a:txBody>
                    <a:bodyPr/>
                    <a:lstStyle/>
                    <a:p>
                      <a:pPr algn="ctr"/>
                      <a:r>
                        <a:rPr lang="de-DE" dirty="0">
                          <a:latin typeface="+mj-lt"/>
                        </a:rPr>
                        <a:t>-.03</a:t>
                      </a:r>
                    </a:p>
                  </a:txBody>
                  <a:tcPr anchor="ctr">
                    <a:solidFill>
                      <a:schemeClr val="bg1">
                        <a:lumMod val="85000"/>
                      </a:schemeClr>
                    </a:solidFill>
                  </a:tcPr>
                </a:tc>
                <a:tc>
                  <a:txBody>
                    <a:bodyPr/>
                    <a:lstStyle/>
                    <a:p>
                      <a:pPr algn="ctr"/>
                      <a:r>
                        <a:rPr lang="de-DE" dirty="0">
                          <a:latin typeface="+mj-lt"/>
                        </a:rPr>
                        <a:t>-.05</a:t>
                      </a:r>
                    </a:p>
                  </a:txBody>
                  <a:tcPr anchor="ctr">
                    <a:solidFill>
                      <a:schemeClr val="bg1">
                        <a:lumMod val="85000"/>
                      </a:schemeClr>
                    </a:solidFill>
                  </a:tcPr>
                </a:tc>
                <a:tc>
                  <a:txBody>
                    <a:bodyPr/>
                    <a:lstStyle/>
                    <a:p>
                      <a:pPr algn="ctr"/>
                      <a:r>
                        <a:rPr lang="de-DE" b="0" dirty="0">
                          <a:solidFill>
                            <a:schemeClr val="tx1"/>
                          </a:solidFill>
                          <a:latin typeface="+mj-lt"/>
                        </a:rPr>
                        <a:t>.12</a:t>
                      </a:r>
                    </a:p>
                  </a:txBody>
                  <a:tcPr anchor="ctr">
                    <a:solidFill>
                      <a:schemeClr val="bg1">
                        <a:lumMod val="85000"/>
                      </a:schemeClr>
                    </a:solidFill>
                  </a:tcPr>
                </a:tc>
                <a:extLst>
                  <a:ext uri="{0D108BD9-81ED-4DB2-BD59-A6C34878D82A}">
                    <a16:rowId xmlns:a16="http://schemas.microsoft.com/office/drawing/2014/main" val="147505617"/>
                  </a:ext>
                </a:extLst>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DE" dirty="0">
                          <a:latin typeface="+mj-lt"/>
                        </a:rPr>
                        <a:t>Klassenführung</a:t>
                      </a:r>
                      <a:r>
                        <a:rPr lang="de-DE" baseline="0" dirty="0">
                          <a:latin typeface="+mj-lt"/>
                        </a:rPr>
                        <a:t> – gelungen</a:t>
                      </a:r>
                      <a:endParaRPr lang="de-DE" dirty="0">
                        <a:latin typeface="+mj-lt"/>
                      </a:endParaRPr>
                    </a:p>
                  </a:txBody>
                  <a:tcPr>
                    <a:noFill/>
                  </a:tcPr>
                </a:tc>
                <a:tc>
                  <a:txBody>
                    <a:bodyPr/>
                    <a:lstStyle/>
                    <a:p>
                      <a:pPr algn="ctr"/>
                      <a:r>
                        <a:rPr lang="de-DE" dirty="0">
                          <a:latin typeface="+mj-lt"/>
                        </a:rPr>
                        <a:t>-.05</a:t>
                      </a:r>
                    </a:p>
                  </a:txBody>
                  <a:tcPr anchor="ctr">
                    <a:noFill/>
                  </a:tcPr>
                </a:tc>
                <a:tc>
                  <a:txBody>
                    <a:bodyPr/>
                    <a:lstStyle/>
                    <a:p>
                      <a:pPr algn="ctr"/>
                      <a:r>
                        <a:rPr lang="de-DE" dirty="0">
                          <a:latin typeface="+mj-lt"/>
                        </a:rPr>
                        <a:t>.21</a:t>
                      </a:r>
                    </a:p>
                  </a:txBody>
                  <a:tcPr anchor="ctr">
                    <a:noFill/>
                  </a:tcPr>
                </a:tc>
                <a:tc>
                  <a:txBody>
                    <a:bodyPr/>
                    <a:lstStyle/>
                    <a:p>
                      <a:pPr algn="ctr"/>
                      <a:r>
                        <a:rPr lang="de-DE" b="1" dirty="0">
                          <a:solidFill>
                            <a:srgbClr val="2F5597"/>
                          </a:solidFill>
                          <a:latin typeface="+mj-lt"/>
                        </a:rPr>
                        <a:t>-.25*</a:t>
                      </a:r>
                    </a:p>
                  </a:txBody>
                  <a:tcPr anchor="ctr">
                    <a:noFill/>
                  </a:tcPr>
                </a:tc>
                <a:tc>
                  <a:txBody>
                    <a:bodyPr/>
                    <a:lstStyle/>
                    <a:p>
                      <a:pPr algn="ctr"/>
                      <a:r>
                        <a:rPr lang="de-DE" b="0" dirty="0">
                          <a:solidFill>
                            <a:schemeClr val="tx1"/>
                          </a:solidFill>
                          <a:latin typeface="+mj-lt"/>
                        </a:rPr>
                        <a:t>-.03</a:t>
                      </a:r>
                    </a:p>
                  </a:txBody>
                  <a:tcPr anchor="ctr">
                    <a:noFill/>
                  </a:tcPr>
                </a:tc>
                <a:extLst>
                  <a:ext uri="{0D108BD9-81ED-4DB2-BD59-A6C34878D82A}">
                    <a16:rowId xmlns:a16="http://schemas.microsoft.com/office/drawing/2014/main" val="601987033"/>
                  </a:ext>
                </a:extLst>
              </a:tr>
              <a:tr h="370840">
                <a:tc>
                  <a:txBody>
                    <a:bodyPr/>
                    <a:lstStyle/>
                    <a:p>
                      <a:pPr lvl="1"/>
                      <a:r>
                        <a:rPr lang="de-DE" dirty="0">
                          <a:latin typeface="+mj-lt"/>
                        </a:rPr>
                        <a:t>Klassenführung</a:t>
                      </a:r>
                      <a:r>
                        <a:rPr lang="de-DE" baseline="0" dirty="0">
                          <a:latin typeface="+mj-lt"/>
                        </a:rPr>
                        <a:t> – nicht gelungen</a:t>
                      </a:r>
                      <a:endParaRPr lang="de-DE" dirty="0">
                        <a:latin typeface="+mj-lt"/>
                      </a:endParaRPr>
                    </a:p>
                  </a:txBody>
                  <a:tcPr>
                    <a:solidFill>
                      <a:schemeClr val="bg1">
                        <a:lumMod val="85000"/>
                      </a:schemeClr>
                    </a:solidFill>
                  </a:tcPr>
                </a:tc>
                <a:tc>
                  <a:txBody>
                    <a:bodyPr/>
                    <a:lstStyle/>
                    <a:p>
                      <a:pPr algn="ctr"/>
                      <a:r>
                        <a:rPr lang="de-DE" dirty="0">
                          <a:latin typeface="+mj-lt"/>
                        </a:rPr>
                        <a:t>-.03</a:t>
                      </a:r>
                    </a:p>
                  </a:txBody>
                  <a:tcPr anchor="ctr">
                    <a:solidFill>
                      <a:schemeClr val="bg1">
                        <a:lumMod val="85000"/>
                      </a:schemeClr>
                    </a:solidFill>
                  </a:tcPr>
                </a:tc>
                <a:tc>
                  <a:txBody>
                    <a:bodyPr/>
                    <a:lstStyle/>
                    <a:p>
                      <a:pPr algn="ctr"/>
                      <a:r>
                        <a:rPr lang="de-DE" dirty="0">
                          <a:solidFill>
                            <a:srgbClr val="2F5597"/>
                          </a:solidFill>
                          <a:latin typeface="+mj-lt"/>
                        </a:rPr>
                        <a:t>-.23</a:t>
                      </a:r>
                      <a:r>
                        <a:rPr lang="de-DE" b="0" baseline="30000" dirty="0">
                          <a:solidFill>
                            <a:srgbClr val="2F5597"/>
                          </a:solidFill>
                          <a:latin typeface="Times New Roman" panose="02020603050405020304" pitchFamily="18" charset="0"/>
                          <a:cs typeface="Times New Roman" panose="02020603050405020304" pitchFamily="18" charset="0"/>
                        </a:rPr>
                        <a:t>†</a:t>
                      </a:r>
                      <a:endParaRPr lang="de-DE" dirty="0">
                        <a:solidFill>
                          <a:srgbClr val="2F5597"/>
                        </a:solidFill>
                        <a:latin typeface="+mj-lt"/>
                      </a:endParaRPr>
                    </a:p>
                  </a:txBody>
                  <a:tcPr anchor="ctr">
                    <a:solidFill>
                      <a:schemeClr val="bg1">
                        <a:lumMod val="85000"/>
                      </a:schemeClr>
                    </a:solidFill>
                  </a:tcPr>
                </a:tc>
                <a:tc>
                  <a:txBody>
                    <a:bodyPr/>
                    <a:lstStyle/>
                    <a:p>
                      <a:pPr algn="ctr"/>
                      <a:r>
                        <a:rPr lang="de-DE" dirty="0">
                          <a:latin typeface="+mj-lt"/>
                        </a:rPr>
                        <a:t>.19</a:t>
                      </a:r>
                    </a:p>
                  </a:txBody>
                  <a:tcPr anchor="ctr">
                    <a:solidFill>
                      <a:schemeClr val="bg1">
                        <a:lumMod val="85000"/>
                      </a:schemeClr>
                    </a:solidFill>
                  </a:tcPr>
                </a:tc>
                <a:tc>
                  <a:txBody>
                    <a:bodyPr/>
                    <a:lstStyle/>
                    <a:p>
                      <a:pPr algn="ctr"/>
                      <a:r>
                        <a:rPr lang="de-DE" b="0" dirty="0">
                          <a:solidFill>
                            <a:schemeClr val="tx1"/>
                          </a:solidFill>
                          <a:latin typeface="+mj-lt"/>
                        </a:rPr>
                        <a:t>.14</a:t>
                      </a:r>
                    </a:p>
                  </a:txBody>
                  <a:tcPr anchor="ctr">
                    <a:solidFill>
                      <a:schemeClr val="bg1">
                        <a:lumMod val="85000"/>
                      </a:schemeClr>
                    </a:solidFill>
                  </a:tcPr>
                </a:tc>
                <a:extLst>
                  <a:ext uri="{0D108BD9-81ED-4DB2-BD59-A6C34878D82A}">
                    <a16:rowId xmlns:a16="http://schemas.microsoft.com/office/drawing/2014/main" val="1936058241"/>
                  </a:ext>
                </a:extLst>
              </a:tr>
              <a:tr h="370840">
                <a:tc>
                  <a:txBody>
                    <a:bodyPr/>
                    <a:lstStyle/>
                    <a:p>
                      <a:r>
                        <a:rPr lang="de-DE" dirty="0">
                          <a:latin typeface="+mj-lt"/>
                        </a:rPr>
                        <a:t>Erkennte zentrale Events</a:t>
                      </a:r>
                    </a:p>
                  </a:txBody>
                  <a:tcPr>
                    <a:noFill/>
                  </a:tcPr>
                </a:tc>
                <a:tc>
                  <a:txBody>
                    <a:bodyPr/>
                    <a:lstStyle/>
                    <a:p>
                      <a:pPr algn="ctr"/>
                      <a:endParaRPr lang="de-DE" dirty="0">
                        <a:latin typeface="+mj-lt"/>
                      </a:endParaRPr>
                    </a:p>
                  </a:txBody>
                  <a:tcPr anchor="ctr">
                    <a:noFill/>
                  </a:tcPr>
                </a:tc>
                <a:tc>
                  <a:txBody>
                    <a:bodyPr/>
                    <a:lstStyle/>
                    <a:p>
                      <a:pPr algn="ctr"/>
                      <a:endParaRPr lang="de-DE" dirty="0">
                        <a:latin typeface="+mj-lt"/>
                      </a:endParaRPr>
                    </a:p>
                  </a:txBody>
                  <a:tcPr anchor="ctr">
                    <a:noFill/>
                  </a:tcPr>
                </a:tc>
                <a:tc>
                  <a:txBody>
                    <a:bodyPr/>
                    <a:lstStyle/>
                    <a:p>
                      <a:pPr algn="ctr"/>
                      <a:endParaRPr lang="de-DE" dirty="0">
                        <a:latin typeface="+mj-lt"/>
                      </a:endParaRPr>
                    </a:p>
                  </a:txBody>
                  <a:tcPr anchor="ctr">
                    <a:noFill/>
                  </a:tcPr>
                </a:tc>
                <a:tc>
                  <a:txBody>
                    <a:bodyPr/>
                    <a:lstStyle/>
                    <a:p>
                      <a:pPr algn="ctr"/>
                      <a:endParaRPr lang="de-DE" b="0" dirty="0">
                        <a:solidFill>
                          <a:schemeClr val="tx1"/>
                        </a:solidFill>
                        <a:latin typeface="+mj-lt"/>
                      </a:endParaRPr>
                    </a:p>
                  </a:txBody>
                  <a:tcPr anchor="ctr">
                    <a:noFill/>
                  </a:tcPr>
                </a:tc>
                <a:extLst>
                  <a:ext uri="{0D108BD9-81ED-4DB2-BD59-A6C34878D82A}">
                    <a16:rowId xmlns:a16="http://schemas.microsoft.com/office/drawing/2014/main" val="3319696087"/>
                  </a:ext>
                </a:extLst>
              </a:tr>
              <a:tr h="370840">
                <a:tc>
                  <a:txBody>
                    <a:bodyPr/>
                    <a:lstStyle/>
                    <a:p>
                      <a:pPr lvl="1"/>
                      <a:r>
                        <a:rPr lang="de-DE" dirty="0">
                          <a:latin typeface="+mj-lt"/>
                        </a:rPr>
                        <a:t>Oberkategorien</a:t>
                      </a:r>
                    </a:p>
                  </a:txBody>
                  <a:tcPr>
                    <a:solidFill>
                      <a:schemeClr val="bg1">
                        <a:lumMod val="85000"/>
                      </a:schemeClr>
                    </a:solidFill>
                  </a:tcPr>
                </a:tc>
                <a:tc>
                  <a:txBody>
                    <a:bodyPr/>
                    <a:lstStyle/>
                    <a:p>
                      <a:pPr algn="ctr"/>
                      <a:r>
                        <a:rPr lang="de-DE" dirty="0">
                          <a:latin typeface="+mj-lt"/>
                        </a:rPr>
                        <a:t>-.12</a:t>
                      </a:r>
                    </a:p>
                  </a:txBody>
                  <a:tcPr anchor="ctr">
                    <a:solidFill>
                      <a:schemeClr val="bg1">
                        <a:lumMod val="85000"/>
                      </a:schemeClr>
                    </a:solidFill>
                  </a:tcPr>
                </a:tc>
                <a:tc>
                  <a:txBody>
                    <a:bodyPr/>
                    <a:lstStyle/>
                    <a:p>
                      <a:pPr algn="ctr"/>
                      <a:r>
                        <a:rPr lang="de-DE" dirty="0">
                          <a:latin typeface="+mj-lt"/>
                        </a:rPr>
                        <a:t>-.11</a:t>
                      </a:r>
                    </a:p>
                  </a:txBody>
                  <a:tcPr anchor="ctr">
                    <a:solidFill>
                      <a:schemeClr val="bg1">
                        <a:lumMod val="85000"/>
                      </a:schemeClr>
                    </a:solidFill>
                  </a:tcPr>
                </a:tc>
                <a:tc>
                  <a:txBody>
                    <a:bodyPr/>
                    <a:lstStyle/>
                    <a:p>
                      <a:pPr algn="ctr"/>
                      <a:r>
                        <a:rPr lang="de-DE" dirty="0">
                          <a:latin typeface="+mj-lt"/>
                        </a:rPr>
                        <a:t>-.12</a:t>
                      </a:r>
                    </a:p>
                  </a:txBody>
                  <a:tcPr anchor="ctr">
                    <a:solidFill>
                      <a:schemeClr val="bg1">
                        <a:lumMod val="85000"/>
                      </a:schemeClr>
                    </a:solidFill>
                  </a:tcPr>
                </a:tc>
                <a:tc>
                  <a:txBody>
                    <a:bodyPr/>
                    <a:lstStyle/>
                    <a:p>
                      <a:pPr algn="ctr"/>
                      <a:r>
                        <a:rPr lang="de-DE" b="0" dirty="0">
                          <a:solidFill>
                            <a:schemeClr val="tx1"/>
                          </a:solidFill>
                          <a:latin typeface="+mj-lt"/>
                        </a:rPr>
                        <a:t>.09</a:t>
                      </a:r>
                    </a:p>
                  </a:txBody>
                  <a:tcPr anchor="ctr">
                    <a:solidFill>
                      <a:schemeClr val="bg1">
                        <a:lumMod val="85000"/>
                      </a:schemeClr>
                    </a:solidFill>
                  </a:tcPr>
                </a:tc>
                <a:extLst>
                  <a:ext uri="{0D108BD9-81ED-4DB2-BD59-A6C34878D82A}">
                    <a16:rowId xmlns:a16="http://schemas.microsoft.com/office/drawing/2014/main" val="4081834579"/>
                  </a:ext>
                </a:extLst>
              </a:tr>
              <a:tr h="370840">
                <a:tc>
                  <a:txBody>
                    <a:bodyPr/>
                    <a:lstStyle/>
                    <a:p>
                      <a:pPr lvl="1"/>
                      <a:r>
                        <a:rPr lang="de-DE" dirty="0">
                          <a:latin typeface="+mj-lt"/>
                        </a:rPr>
                        <a:t>Unterkategorien</a:t>
                      </a:r>
                    </a:p>
                  </a:txBody>
                  <a:tcPr>
                    <a:noFill/>
                  </a:tcPr>
                </a:tc>
                <a:tc>
                  <a:txBody>
                    <a:bodyPr/>
                    <a:lstStyle/>
                    <a:p>
                      <a:pPr algn="ctr"/>
                      <a:r>
                        <a:rPr lang="de-DE" dirty="0">
                          <a:latin typeface="+mj-lt"/>
                        </a:rPr>
                        <a:t>.14</a:t>
                      </a:r>
                    </a:p>
                  </a:txBody>
                  <a:tcPr anchor="ctr">
                    <a:noFill/>
                  </a:tcPr>
                </a:tc>
                <a:tc>
                  <a:txBody>
                    <a:bodyPr/>
                    <a:lstStyle/>
                    <a:p>
                      <a:pPr algn="ctr"/>
                      <a:r>
                        <a:rPr lang="de-DE" dirty="0">
                          <a:latin typeface="+mj-lt"/>
                        </a:rPr>
                        <a:t>.17</a:t>
                      </a:r>
                    </a:p>
                  </a:txBody>
                  <a:tcPr anchor="ctr">
                    <a:noFill/>
                  </a:tcPr>
                </a:tc>
                <a:tc>
                  <a:txBody>
                    <a:bodyPr/>
                    <a:lstStyle/>
                    <a:p>
                      <a:pPr algn="ctr"/>
                      <a:r>
                        <a:rPr lang="de-DE" dirty="0">
                          <a:latin typeface="+mj-lt"/>
                        </a:rPr>
                        <a:t>.04</a:t>
                      </a:r>
                    </a:p>
                  </a:txBody>
                  <a:tcPr anchor="ctr">
                    <a:noFill/>
                  </a:tcPr>
                </a:tc>
                <a:tc>
                  <a:txBody>
                    <a:bodyPr/>
                    <a:lstStyle/>
                    <a:p>
                      <a:pPr algn="ctr"/>
                      <a:r>
                        <a:rPr lang="de-DE" b="1" dirty="0">
                          <a:solidFill>
                            <a:srgbClr val="2F5597"/>
                          </a:solidFill>
                          <a:latin typeface="+mj-lt"/>
                        </a:rPr>
                        <a:t>.31*</a:t>
                      </a:r>
                    </a:p>
                  </a:txBody>
                  <a:tcPr anchor="ctr">
                    <a:noFill/>
                  </a:tcPr>
                </a:tc>
                <a:extLst>
                  <a:ext uri="{0D108BD9-81ED-4DB2-BD59-A6C34878D82A}">
                    <a16:rowId xmlns:a16="http://schemas.microsoft.com/office/drawing/2014/main" val="708917985"/>
                  </a:ext>
                </a:extLst>
              </a:tr>
              <a:tr h="370840">
                <a:tc>
                  <a:txBody>
                    <a:bodyPr/>
                    <a:lstStyle/>
                    <a:p>
                      <a:pPr lvl="1"/>
                      <a:r>
                        <a:rPr lang="de-DE" dirty="0">
                          <a:latin typeface="+mj-lt"/>
                        </a:rPr>
                        <a:t>Interpretationen</a:t>
                      </a:r>
                    </a:p>
                  </a:txBody>
                  <a:tcPr>
                    <a:solidFill>
                      <a:schemeClr val="bg1">
                        <a:lumMod val="85000"/>
                      </a:schemeClr>
                    </a:solidFill>
                  </a:tcPr>
                </a:tc>
                <a:tc>
                  <a:txBody>
                    <a:bodyPr/>
                    <a:lstStyle/>
                    <a:p>
                      <a:pPr algn="ctr"/>
                      <a:r>
                        <a:rPr lang="de-DE" dirty="0">
                          <a:latin typeface="+mj-lt"/>
                        </a:rPr>
                        <a:t>-.01</a:t>
                      </a:r>
                    </a:p>
                  </a:txBody>
                  <a:tcPr anchor="ctr">
                    <a:solidFill>
                      <a:schemeClr val="bg1">
                        <a:lumMod val="85000"/>
                      </a:schemeClr>
                    </a:solidFill>
                  </a:tcPr>
                </a:tc>
                <a:tc>
                  <a:txBody>
                    <a:bodyPr/>
                    <a:lstStyle/>
                    <a:p>
                      <a:pPr algn="ctr"/>
                      <a:r>
                        <a:rPr lang="de-DE" dirty="0">
                          <a:latin typeface="+mj-lt"/>
                        </a:rPr>
                        <a:t>-.14</a:t>
                      </a:r>
                    </a:p>
                  </a:txBody>
                  <a:tcPr anchor="ctr">
                    <a:solidFill>
                      <a:schemeClr val="bg1">
                        <a:lumMod val="85000"/>
                      </a:schemeClr>
                    </a:solidFill>
                  </a:tcPr>
                </a:tc>
                <a:tc>
                  <a:txBody>
                    <a:bodyPr/>
                    <a:lstStyle/>
                    <a:p>
                      <a:pPr algn="ctr"/>
                      <a:r>
                        <a:rPr lang="de-DE" dirty="0">
                          <a:latin typeface="+mj-lt"/>
                        </a:rPr>
                        <a:t>.21</a:t>
                      </a:r>
                    </a:p>
                  </a:txBody>
                  <a:tcPr anchor="ctr">
                    <a:solidFill>
                      <a:schemeClr val="bg1">
                        <a:lumMod val="85000"/>
                      </a:schemeClr>
                    </a:solidFill>
                  </a:tcPr>
                </a:tc>
                <a:tc>
                  <a:txBody>
                    <a:bodyPr/>
                    <a:lstStyle/>
                    <a:p>
                      <a:pPr algn="ctr"/>
                      <a:r>
                        <a:rPr lang="de-DE" b="0" dirty="0">
                          <a:solidFill>
                            <a:schemeClr val="tx1"/>
                          </a:solidFill>
                          <a:latin typeface="+mj-lt"/>
                        </a:rPr>
                        <a:t>.12</a:t>
                      </a:r>
                    </a:p>
                  </a:txBody>
                  <a:tcPr anchor="ctr">
                    <a:solidFill>
                      <a:schemeClr val="bg1">
                        <a:lumMod val="85000"/>
                      </a:schemeClr>
                    </a:solidFill>
                  </a:tcPr>
                </a:tc>
                <a:extLst>
                  <a:ext uri="{0D108BD9-81ED-4DB2-BD59-A6C34878D82A}">
                    <a16:rowId xmlns:a16="http://schemas.microsoft.com/office/drawing/2014/main" val="3168733720"/>
                  </a:ext>
                </a:extLst>
              </a:tr>
              <a:tr h="370840">
                <a:tc>
                  <a:txBody>
                    <a:bodyPr/>
                    <a:lstStyle/>
                    <a:p>
                      <a:pPr lvl="1"/>
                      <a:r>
                        <a:rPr lang="de-DE" dirty="0">
                          <a:latin typeface="+mj-lt"/>
                        </a:rPr>
                        <a:t>Anteil Interpretationen</a:t>
                      </a:r>
                    </a:p>
                  </a:txBody>
                  <a:tcPr>
                    <a:noFill/>
                  </a:tcPr>
                </a:tc>
                <a:tc>
                  <a:txBody>
                    <a:bodyPr/>
                    <a:lstStyle/>
                    <a:p>
                      <a:pPr algn="ctr"/>
                      <a:r>
                        <a:rPr lang="de-DE" dirty="0">
                          <a:latin typeface="+mj-lt"/>
                        </a:rPr>
                        <a:t>-.20</a:t>
                      </a:r>
                    </a:p>
                  </a:txBody>
                  <a:tcPr anchor="ctr">
                    <a:noFill/>
                  </a:tcPr>
                </a:tc>
                <a:tc>
                  <a:txBody>
                    <a:bodyPr/>
                    <a:lstStyle/>
                    <a:p>
                      <a:pPr algn="ctr"/>
                      <a:r>
                        <a:rPr lang="de-DE" b="1" dirty="0">
                          <a:solidFill>
                            <a:srgbClr val="2F5597"/>
                          </a:solidFill>
                          <a:latin typeface="+mj-lt"/>
                        </a:rPr>
                        <a:t>-.49*</a:t>
                      </a:r>
                    </a:p>
                  </a:txBody>
                  <a:tcPr anchor="ctr">
                    <a:noFill/>
                  </a:tcPr>
                </a:tc>
                <a:tc>
                  <a:txBody>
                    <a:bodyPr/>
                    <a:lstStyle/>
                    <a:p>
                      <a:pPr algn="ctr"/>
                      <a:r>
                        <a:rPr lang="de-DE" b="0" dirty="0">
                          <a:solidFill>
                            <a:srgbClr val="2F5597"/>
                          </a:solidFill>
                          <a:latin typeface="+mj-lt"/>
                        </a:rPr>
                        <a:t>.35</a:t>
                      </a:r>
                      <a:r>
                        <a:rPr lang="de-DE" b="0" baseline="30000" dirty="0">
                          <a:solidFill>
                            <a:srgbClr val="2F5597"/>
                          </a:solidFill>
                          <a:latin typeface="Times New Roman" panose="02020603050405020304" pitchFamily="18" charset="0"/>
                          <a:cs typeface="Times New Roman" panose="02020603050405020304" pitchFamily="18" charset="0"/>
                        </a:rPr>
                        <a:t>†</a:t>
                      </a:r>
                      <a:endParaRPr lang="de-DE" b="0" baseline="30000" dirty="0">
                        <a:solidFill>
                          <a:srgbClr val="2F5597"/>
                        </a:solidFill>
                        <a:latin typeface="+mj-lt"/>
                      </a:endParaRPr>
                    </a:p>
                  </a:txBody>
                  <a:tcPr anchor="ctr">
                    <a:noFill/>
                  </a:tcPr>
                </a:tc>
                <a:tc>
                  <a:txBody>
                    <a:bodyPr/>
                    <a:lstStyle/>
                    <a:p>
                      <a:pPr algn="ctr"/>
                      <a:r>
                        <a:rPr lang="de-DE" b="0" dirty="0">
                          <a:solidFill>
                            <a:schemeClr val="tx1"/>
                          </a:solidFill>
                          <a:latin typeface="+mj-lt"/>
                        </a:rPr>
                        <a:t>-.30</a:t>
                      </a:r>
                    </a:p>
                  </a:txBody>
                  <a:tcPr anchor="ctr">
                    <a:noFill/>
                  </a:tcPr>
                </a:tc>
                <a:extLst>
                  <a:ext uri="{0D108BD9-81ED-4DB2-BD59-A6C34878D82A}">
                    <a16:rowId xmlns:a16="http://schemas.microsoft.com/office/drawing/2014/main" val="3593355794"/>
                  </a:ext>
                </a:extLst>
              </a:tr>
            </a:tbl>
          </a:graphicData>
        </a:graphic>
      </p:graphicFrame>
      <p:sp>
        <p:nvSpPr>
          <p:cNvPr id="8" name="Textfeld 7"/>
          <p:cNvSpPr txBox="1"/>
          <p:nvPr/>
        </p:nvSpPr>
        <p:spPr>
          <a:xfrm>
            <a:off x="838199" y="5895141"/>
            <a:ext cx="2198511" cy="369332"/>
          </a:xfrm>
          <a:prstGeom prst="rect">
            <a:avLst/>
          </a:prstGeom>
          <a:noFill/>
        </p:spPr>
        <p:txBody>
          <a:bodyPr wrap="square" rtlCol="0">
            <a:spAutoFit/>
          </a:bodyPr>
          <a:lstStyle/>
          <a:p>
            <a:r>
              <a:rPr lang="de-DE" baseline="30000" dirty="0">
                <a:latin typeface="Times New Roman" panose="02020603050405020304" pitchFamily="18" charset="0"/>
                <a:cs typeface="Times New Roman" panose="02020603050405020304" pitchFamily="18" charset="0"/>
              </a:rPr>
              <a:t>†</a:t>
            </a:r>
            <a:r>
              <a:rPr lang="de-DE" i="1" dirty="0">
                <a:latin typeface="Calibri Light" panose="020F0302020204030204" pitchFamily="34" charset="0"/>
                <a:cs typeface="Calibri Light" panose="020F0302020204030204" pitchFamily="34" charset="0"/>
              </a:rPr>
              <a:t>p</a:t>
            </a:r>
            <a:r>
              <a:rPr lang="de-DE" dirty="0">
                <a:latin typeface="Calibri Light" panose="020F0302020204030204" pitchFamily="34" charset="0"/>
                <a:cs typeface="Calibri Light" panose="020F0302020204030204" pitchFamily="34" charset="0"/>
              </a:rPr>
              <a:t> &lt; .10,</a:t>
            </a:r>
            <a:r>
              <a:rPr lang="de-DE" baseline="30000" dirty="0">
                <a:latin typeface="Times New Roman" panose="02020603050405020304" pitchFamily="18" charset="0"/>
                <a:cs typeface="Times New Roman" panose="02020603050405020304" pitchFamily="18" charset="0"/>
              </a:rPr>
              <a:t> </a:t>
            </a:r>
            <a:r>
              <a:rPr lang="de-DE" b="1" dirty="0">
                <a:latin typeface="Calibri Light" panose="020F0302020204030204" pitchFamily="34" charset="0"/>
                <a:cs typeface="Calibri Light" panose="020F0302020204030204" pitchFamily="34" charset="0"/>
              </a:rPr>
              <a:t>* </a:t>
            </a:r>
            <a:r>
              <a:rPr lang="de-DE" i="1" dirty="0">
                <a:latin typeface="Calibri Light" panose="020F0302020204030204" pitchFamily="34" charset="0"/>
                <a:cs typeface="Calibri Light" panose="020F0302020204030204" pitchFamily="34" charset="0"/>
              </a:rPr>
              <a:t>p</a:t>
            </a:r>
            <a:r>
              <a:rPr lang="de-DE" dirty="0">
                <a:latin typeface="Calibri Light" panose="020F0302020204030204" pitchFamily="34" charset="0"/>
                <a:cs typeface="Calibri Light" panose="020F0302020204030204" pitchFamily="34" charset="0"/>
              </a:rPr>
              <a:t> &lt; .05</a:t>
            </a:r>
          </a:p>
        </p:txBody>
      </p:sp>
      <p:sp>
        <p:nvSpPr>
          <p:cNvPr id="9"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0"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922125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Diskussion </a:t>
            </a:r>
          </a:p>
        </p:txBody>
      </p:sp>
      <p:sp>
        <p:nvSpPr>
          <p:cNvPr id="3" name="Inhaltsplatzhalter 2"/>
          <p:cNvSpPr>
            <a:spLocks noGrp="1"/>
          </p:cNvSpPr>
          <p:nvPr>
            <p:ph idx="1"/>
          </p:nvPr>
        </p:nvSpPr>
        <p:spPr/>
        <p:txBody>
          <a:bodyPr>
            <a:normAutofit/>
          </a:bodyPr>
          <a:lstStyle/>
          <a:p>
            <a:r>
              <a:rPr lang="de-DE" dirty="0"/>
              <a:t>Keine/kaum </a:t>
            </a:r>
            <a:r>
              <a:rPr lang="de-DE" dirty="0" err="1"/>
              <a:t>sig</a:t>
            </a:r>
            <a:r>
              <a:rPr lang="de-DE" dirty="0"/>
              <a:t>. Unterschiede, </a:t>
            </a:r>
            <a:r>
              <a:rPr lang="de-DE" b="1" dirty="0"/>
              <a:t>aber</a:t>
            </a:r>
            <a:r>
              <a:rPr lang="de-DE" dirty="0"/>
              <a:t> Fragestellung und Videos waren auch aufeinander abgestimmt -&gt; </a:t>
            </a:r>
            <a:r>
              <a:rPr lang="de-DE" dirty="0" err="1"/>
              <a:t>Framing</a:t>
            </a:r>
            <a:r>
              <a:rPr lang="de-DE" dirty="0"/>
              <a:t> bei 360° „nicht“ gegeben) </a:t>
            </a:r>
          </a:p>
          <a:p>
            <a:r>
              <a:rPr lang="de-DE" dirty="0"/>
              <a:t>P/N Emotionen durch verwendetet </a:t>
            </a:r>
            <a:r>
              <a:rPr lang="de-DE" dirty="0" err="1"/>
              <a:t>Videotyp</a:t>
            </a:r>
            <a:r>
              <a:rPr lang="de-DE" dirty="0"/>
              <a:t> können sich ggf. auf Ratings auswirken (z.B. Bewertung des Lehrerhandelns) </a:t>
            </a:r>
            <a:r>
              <a:rPr lang="de-DE" b="1" dirty="0"/>
              <a:t>-&gt; Halo-Effekt</a:t>
            </a:r>
            <a:endParaRPr lang="de-DE" dirty="0"/>
          </a:p>
          <a:p>
            <a:r>
              <a:rPr lang="de-DE" dirty="0"/>
              <a:t>Mehr Immersion bei VR-Brille?</a:t>
            </a:r>
          </a:p>
          <a:p>
            <a:r>
              <a:rPr lang="de-DE" dirty="0"/>
              <a:t>Einfluss beim </a:t>
            </a:r>
            <a:r>
              <a:rPr lang="de-DE" b="1" dirty="0">
                <a:solidFill>
                  <a:srgbClr val="2F5597"/>
                </a:solidFill>
              </a:rPr>
              <a:t>Lernen</a:t>
            </a:r>
            <a:r>
              <a:rPr lang="de-DE" dirty="0"/>
              <a:t>?</a:t>
            </a:r>
          </a:p>
          <a:p>
            <a:r>
              <a:rPr lang="de-DE" dirty="0"/>
              <a:t>Einfluss der thematischen </a:t>
            </a:r>
            <a:r>
              <a:rPr lang="de-DE" dirty="0" err="1"/>
              <a:t>Foki</a:t>
            </a:r>
            <a:r>
              <a:rPr lang="de-DE" dirty="0"/>
              <a:t> der Beobachtungen (</a:t>
            </a:r>
            <a:r>
              <a:rPr lang="de-DE" smtClean="0"/>
              <a:t>z.B. Beobachtung </a:t>
            </a:r>
            <a:r>
              <a:rPr lang="de-DE" dirty="0"/>
              <a:t>bzgl. individueller Förderung einzelner Schüler*innen)</a:t>
            </a:r>
          </a:p>
          <a:p>
            <a:endParaRPr lang="de-DE" dirty="0"/>
          </a:p>
          <a:p>
            <a:endParaRPr lang="de-DE" dirty="0"/>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208133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p>
            <a:r>
              <a:rPr lang="de-DE" dirty="0">
                <a:solidFill>
                  <a:schemeClr val="accent1">
                    <a:lumMod val="50000"/>
                  </a:schemeClr>
                </a:solidFill>
              </a:rPr>
              <a:t>Videos in der </a:t>
            </a:r>
            <a:r>
              <a:rPr lang="de-DE" dirty="0"/>
              <a:t>Lehrer*</a:t>
            </a:r>
            <a:r>
              <a:rPr lang="de-DE" dirty="0" err="1"/>
              <a:t>innenbildung</a:t>
            </a:r>
            <a:endParaRPr lang="de-DE" dirty="0">
              <a:solidFill>
                <a:schemeClr val="accent1">
                  <a:lumMod val="50000"/>
                </a:schemeClr>
              </a:solidFill>
            </a:endParaRPr>
          </a:p>
        </p:txBody>
      </p:sp>
      <p:sp>
        <p:nvSpPr>
          <p:cNvPr id="24" name="Foliennummernplatzhalter 8">
            <a:extLst>
              <a:ext uri="{FF2B5EF4-FFF2-40B4-BE49-F238E27FC236}">
                <a16:creationId xmlns:a16="http://schemas.microsoft.com/office/drawing/2014/main" id="{1BD8B1D7-A8D3-D542-8C15-C23497FD2A9B}"/>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9" name="Rechteck 8">
            <a:extLst>
              <a:ext uri="{FF2B5EF4-FFF2-40B4-BE49-F238E27FC236}">
                <a16:creationId xmlns:a16="http://schemas.microsoft.com/office/drawing/2014/main" id="{E72B8F6B-BE00-144B-9929-E718CB1F0F8C}"/>
              </a:ext>
            </a:extLst>
          </p:cNvPr>
          <p:cNvSpPr/>
          <p:nvPr/>
        </p:nvSpPr>
        <p:spPr>
          <a:xfrm>
            <a:off x="6527362" y="2322495"/>
            <a:ext cx="3897500" cy="28163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9">
            <a:extLst>
              <a:ext uri="{FF2B5EF4-FFF2-40B4-BE49-F238E27FC236}">
                <a16:creationId xmlns:a16="http://schemas.microsoft.com/office/drawing/2014/main" id="{6A0C9E84-8057-B24C-995A-E73CED22F676}"/>
              </a:ext>
            </a:extLst>
          </p:cNvPr>
          <p:cNvSpPr txBox="1">
            <a:spLocks/>
          </p:cNvSpPr>
          <p:nvPr/>
        </p:nvSpPr>
        <p:spPr>
          <a:xfrm>
            <a:off x="6616648" y="2509503"/>
            <a:ext cx="3897500" cy="2603174"/>
          </a:xfrm>
          <a:prstGeom prst="rect">
            <a:avLst/>
          </a:prstGeom>
        </p:spPr>
        <p:txBody>
          <a:bodyPr vert="horz" wrap="square" lIns="0" tIns="0" rIns="0" bIns="0" rtlCol="0">
            <a:noAutofit/>
          </a:bodyPr>
          <a:lstStyle>
            <a:lvl1pPr marL="241300" indent="-228600" algn="l" defTabSz="914400" rtl="0" eaLnBrk="1" latinLnBrk="0" hangingPunct="1">
              <a:lnSpc>
                <a:spcPts val="3000"/>
              </a:lnSpc>
              <a:spcBef>
                <a:spcPts val="1100"/>
              </a:spcBef>
              <a:buClr>
                <a:srgbClr val="FF7900"/>
              </a:buClr>
              <a:buFontTx/>
              <a:buAutoNum type="arabicPeriod"/>
              <a:tabLst>
                <a:tab pos="241300" algn="l"/>
              </a:tabLst>
              <a:defRPr lang="de-DE" sz="1600" kern="1200" dirty="0" smtClean="0">
                <a:solidFill>
                  <a:srgbClr val="003358"/>
                </a:solidFill>
                <a:latin typeface="Arial"/>
                <a:ea typeface="+mn-ea"/>
                <a:cs typeface="Arial"/>
              </a:defRPr>
            </a:lvl1pPr>
            <a:lvl2pPr marL="417830" indent="-189230" algn="l" defTabSz="914400" rtl="0" eaLnBrk="1" latinLnBrk="0" hangingPunct="1">
              <a:lnSpc>
                <a:spcPts val="3000"/>
              </a:lnSpc>
              <a:spcBef>
                <a:spcPts val="1100"/>
              </a:spcBef>
              <a:buFont typeface="Arial" panose="020B0604020202020204" pitchFamily="34" charset="0"/>
              <a:buChar char="•"/>
              <a:tabLst>
                <a:tab pos="418465" algn="l"/>
              </a:tabLst>
              <a:defRPr lang="de-DE" sz="1600" kern="1200" dirty="0" smtClean="0">
                <a:solidFill>
                  <a:srgbClr val="003358"/>
                </a:solidFill>
                <a:latin typeface="Arial"/>
                <a:ea typeface="+mn-ea"/>
                <a:cs typeface="Arial"/>
              </a:defRPr>
            </a:lvl2pPr>
            <a:lvl3pPr marL="8572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3pPr>
            <a:lvl4pPr marL="12001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4pPr>
            <a:lvl5pPr marL="1543050" indent="-171450" algn="l" defTabSz="914400" rtl="0" eaLnBrk="1" latinLnBrk="0" hangingPunct="1">
              <a:lnSpc>
                <a:spcPct val="100000"/>
              </a:lnSpc>
              <a:spcBef>
                <a:spcPts val="375"/>
              </a:spcBef>
              <a:buFont typeface="Arial" panose="020B0604020202020204" pitchFamily="34" charset="0"/>
              <a:buChar char="•"/>
              <a:defRPr lang="de-DE" sz="1600" kern="1200" dirty="0">
                <a:solidFill>
                  <a:srgbClr val="003358"/>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de-DE" sz="1200" b="1" dirty="0"/>
              <a:t>Kosten</a:t>
            </a:r>
            <a:endParaRPr lang="de-DE" sz="1200" dirty="0"/>
          </a:p>
          <a:p>
            <a:pPr marL="285750" indent="-285750">
              <a:lnSpc>
                <a:spcPct val="100000"/>
              </a:lnSpc>
              <a:buFont typeface="Arial" panose="020B0604020202020204" pitchFamily="34" charset="0"/>
              <a:buChar char="•"/>
            </a:pPr>
            <a:r>
              <a:rPr lang="de-DE" sz="1200" b="1" dirty="0"/>
              <a:t>Technisches „</a:t>
            </a:r>
            <a:r>
              <a:rPr lang="de-DE" sz="1200" b="1" dirty="0" err="1"/>
              <a:t>Know-How</a:t>
            </a:r>
            <a:r>
              <a:rPr lang="de-DE" sz="1200" b="1" dirty="0"/>
              <a:t>“</a:t>
            </a:r>
            <a:r>
              <a:rPr lang="de-DE" sz="1200" dirty="0"/>
              <a:t> </a:t>
            </a:r>
          </a:p>
          <a:p>
            <a:pPr marL="285750" indent="-285750">
              <a:lnSpc>
                <a:spcPct val="100000"/>
              </a:lnSpc>
              <a:buFont typeface="Arial" panose="020B0604020202020204" pitchFamily="34" charset="0"/>
              <a:buChar char="•"/>
            </a:pPr>
            <a:r>
              <a:rPr lang="de-DE" sz="1200" b="1" dirty="0"/>
              <a:t>Technische Grenzen (Geruch, Temperatur, ...)</a:t>
            </a:r>
          </a:p>
          <a:p>
            <a:pPr marL="285750" indent="-285750">
              <a:lnSpc>
                <a:spcPct val="100000"/>
              </a:lnSpc>
              <a:buFont typeface="Arial" panose="020B0604020202020204" pitchFamily="34" charset="0"/>
              <a:buChar char="•"/>
            </a:pPr>
            <a:r>
              <a:rPr lang="de-DE" sz="1200" b="1" dirty="0"/>
              <a:t>Personeller und zeitlicher Aufwand</a:t>
            </a:r>
            <a:r>
              <a:rPr lang="de-DE" sz="1200" dirty="0"/>
              <a:t> </a:t>
            </a:r>
          </a:p>
          <a:p>
            <a:pPr marL="285750" indent="-285750">
              <a:lnSpc>
                <a:spcPct val="100000"/>
              </a:lnSpc>
              <a:buFont typeface="Arial" panose="020B0604020202020204" pitchFamily="34" charset="0"/>
              <a:buChar char="•"/>
            </a:pPr>
            <a:r>
              <a:rPr lang="de-DE" sz="1200" b="1" dirty="0"/>
              <a:t>Datenfülle („Information </a:t>
            </a:r>
            <a:r>
              <a:rPr lang="de-DE" sz="1200" b="1" dirty="0" err="1"/>
              <a:t>Overload</a:t>
            </a:r>
            <a:r>
              <a:rPr lang="de-DE" sz="1200" b="1" dirty="0"/>
              <a:t>“)</a:t>
            </a:r>
          </a:p>
          <a:p>
            <a:pPr marL="285750" indent="-285750">
              <a:lnSpc>
                <a:spcPct val="100000"/>
              </a:lnSpc>
              <a:buFont typeface="Arial" panose="020B0604020202020204" pitchFamily="34" charset="0"/>
              <a:buChar char="•"/>
            </a:pPr>
            <a:r>
              <a:rPr lang="de-DE" sz="1200" b="1" dirty="0"/>
              <a:t>Reaktanz</a:t>
            </a:r>
          </a:p>
          <a:p>
            <a:pPr marL="285750" indent="-285750">
              <a:lnSpc>
                <a:spcPct val="100000"/>
              </a:lnSpc>
              <a:buFont typeface="Arial" panose="020B0604020202020204" pitchFamily="34" charset="0"/>
              <a:buChar char="•"/>
            </a:pPr>
            <a:r>
              <a:rPr lang="de-DE" sz="1200" b="1" dirty="0"/>
              <a:t>Ethik + Recht</a:t>
            </a:r>
          </a:p>
          <a:p>
            <a:pPr marL="285750" indent="-285750">
              <a:lnSpc>
                <a:spcPct val="100000"/>
              </a:lnSpc>
              <a:buFont typeface="Arial" panose="020B0604020202020204" pitchFamily="34" charset="0"/>
              <a:buChar char="•"/>
            </a:pPr>
            <a:r>
              <a:rPr lang="de-DE" sz="1200" b="1" dirty="0"/>
              <a:t>Selektivität</a:t>
            </a:r>
            <a:endParaRPr lang="de-DE" sz="1200" dirty="0"/>
          </a:p>
        </p:txBody>
      </p:sp>
      <p:sp>
        <p:nvSpPr>
          <p:cNvPr id="11" name="Textfeld 10">
            <a:extLst>
              <a:ext uri="{FF2B5EF4-FFF2-40B4-BE49-F238E27FC236}">
                <a16:creationId xmlns:a16="http://schemas.microsoft.com/office/drawing/2014/main" id="{5FACB575-B806-D44B-8EAB-399C29D3E809}"/>
              </a:ext>
            </a:extLst>
          </p:cNvPr>
          <p:cNvSpPr txBox="1"/>
          <p:nvPr/>
        </p:nvSpPr>
        <p:spPr>
          <a:xfrm>
            <a:off x="2337316" y="1893989"/>
            <a:ext cx="1957587" cy="369332"/>
          </a:xfrm>
          <a:prstGeom prst="rect">
            <a:avLst/>
          </a:prstGeom>
          <a:noFill/>
        </p:spPr>
        <p:txBody>
          <a:bodyPr wrap="none" rtlCol="0">
            <a:spAutoFit/>
          </a:bodyPr>
          <a:lstStyle/>
          <a:p>
            <a:r>
              <a:rPr lang="de-DE" b="1" dirty="0"/>
              <a:t>Vorteile / Chancen</a:t>
            </a:r>
          </a:p>
        </p:txBody>
      </p:sp>
      <p:sp>
        <p:nvSpPr>
          <p:cNvPr id="12" name="Textfeld 11">
            <a:extLst>
              <a:ext uri="{FF2B5EF4-FFF2-40B4-BE49-F238E27FC236}">
                <a16:creationId xmlns:a16="http://schemas.microsoft.com/office/drawing/2014/main" id="{0D461405-3823-7148-A82C-0E1EEC4B48A5}"/>
              </a:ext>
            </a:extLst>
          </p:cNvPr>
          <p:cNvSpPr txBox="1"/>
          <p:nvPr/>
        </p:nvSpPr>
        <p:spPr>
          <a:xfrm>
            <a:off x="6992691" y="1893989"/>
            <a:ext cx="3145413" cy="369332"/>
          </a:xfrm>
          <a:prstGeom prst="rect">
            <a:avLst/>
          </a:prstGeom>
          <a:noFill/>
        </p:spPr>
        <p:txBody>
          <a:bodyPr wrap="none" rtlCol="0">
            <a:spAutoFit/>
          </a:bodyPr>
          <a:lstStyle/>
          <a:p>
            <a:r>
              <a:rPr lang="de-DE" b="1" dirty="0"/>
              <a:t>Nachteile / Herausforderungen</a:t>
            </a:r>
          </a:p>
        </p:txBody>
      </p:sp>
      <p:cxnSp>
        <p:nvCxnSpPr>
          <p:cNvPr id="13" name="Gerade Verbindung 12">
            <a:extLst>
              <a:ext uri="{FF2B5EF4-FFF2-40B4-BE49-F238E27FC236}">
                <a16:creationId xmlns:a16="http://schemas.microsoft.com/office/drawing/2014/main" id="{DA1E00B8-2134-4A4B-9573-1300064ECD5F}"/>
              </a:ext>
            </a:extLst>
          </p:cNvPr>
          <p:cNvCxnSpPr>
            <a:cxnSpLocks/>
          </p:cNvCxnSpPr>
          <p:nvPr/>
        </p:nvCxnSpPr>
        <p:spPr>
          <a:xfrm>
            <a:off x="5891224" y="2322495"/>
            <a:ext cx="0" cy="2816352"/>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hteck 13">
            <a:extLst>
              <a:ext uri="{FF2B5EF4-FFF2-40B4-BE49-F238E27FC236}">
                <a16:creationId xmlns:a16="http://schemas.microsoft.com/office/drawing/2014/main" id="{E6395DF3-32C6-D947-9873-45FC599E71BE}"/>
              </a:ext>
            </a:extLst>
          </p:cNvPr>
          <p:cNvSpPr/>
          <p:nvPr/>
        </p:nvSpPr>
        <p:spPr>
          <a:xfrm>
            <a:off x="1367360" y="2322495"/>
            <a:ext cx="3897500" cy="28163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9">
            <a:extLst>
              <a:ext uri="{FF2B5EF4-FFF2-40B4-BE49-F238E27FC236}">
                <a16:creationId xmlns:a16="http://schemas.microsoft.com/office/drawing/2014/main" id="{91E13235-F33C-104F-90ED-C26735769C95}"/>
              </a:ext>
            </a:extLst>
          </p:cNvPr>
          <p:cNvSpPr txBox="1">
            <a:spLocks/>
          </p:cNvSpPr>
          <p:nvPr/>
        </p:nvSpPr>
        <p:spPr>
          <a:xfrm>
            <a:off x="1440511" y="2509503"/>
            <a:ext cx="3909691" cy="2726880"/>
          </a:xfrm>
          <a:prstGeom prst="rect">
            <a:avLst/>
          </a:prstGeom>
        </p:spPr>
        <p:txBody>
          <a:bodyPr vert="horz" wrap="square" lIns="0" tIns="0" rIns="0" bIns="0" rtlCol="0">
            <a:noAutofit/>
          </a:bodyPr>
          <a:lstStyle>
            <a:lvl1pPr marL="241300" indent="-228600" algn="l" defTabSz="914400" rtl="0" eaLnBrk="1" latinLnBrk="0" hangingPunct="1">
              <a:lnSpc>
                <a:spcPts val="3000"/>
              </a:lnSpc>
              <a:spcBef>
                <a:spcPts val="1100"/>
              </a:spcBef>
              <a:buClr>
                <a:srgbClr val="FF7900"/>
              </a:buClr>
              <a:buFontTx/>
              <a:buAutoNum type="arabicPeriod"/>
              <a:tabLst>
                <a:tab pos="241300" algn="l"/>
              </a:tabLst>
              <a:defRPr lang="de-DE" sz="1600" kern="1200" dirty="0" smtClean="0">
                <a:solidFill>
                  <a:srgbClr val="003358"/>
                </a:solidFill>
                <a:latin typeface="Arial"/>
                <a:ea typeface="+mn-ea"/>
                <a:cs typeface="Arial"/>
              </a:defRPr>
            </a:lvl1pPr>
            <a:lvl2pPr marL="417830" indent="-189230" algn="l" defTabSz="914400" rtl="0" eaLnBrk="1" latinLnBrk="0" hangingPunct="1">
              <a:lnSpc>
                <a:spcPts val="3000"/>
              </a:lnSpc>
              <a:spcBef>
                <a:spcPts val="1100"/>
              </a:spcBef>
              <a:buFont typeface="Arial" panose="020B0604020202020204" pitchFamily="34" charset="0"/>
              <a:buChar char="•"/>
              <a:tabLst>
                <a:tab pos="418465" algn="l"/>
              </a:tabLst>
              <a:defRPr lang="de-DE" sz="1600" kern="1200" dirty="0" smtClean="0">
                <a:solidFill>
                  <a:srgbClr val="003358"/>
                </a:solidFill>
                <a:latin typeface="Arial"/>
                <a:ea typeface="+mn-ea"/>
                <a:cs typeface="Arial"/>
              </a:defRPr>
            </a:lvl2pPr>
            <a:lvl3pPr marL="8572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3pPr>
            <a:lvl4pPr marL="1200150" indent="-171450" algn="l" defTabSz="914400" rtl="0" eaLnBrk="1" latinLnBrk="0" hangingPunct="1">
              <a:lnSpc>
                <a:spcPct val="100000"/>
              </a:lnSpc>
              <a:spcBef>
                <a:spcPts val="375"/>
              </a:spcBef>
              <a:buFont typeface="Arial" panose="020B0604020202020204" pitchFamily="34" charset="0"/>
              <a:buChar char="•"/>
              <a:defRPr lang="de-DE" sz="1600" kern="1200" dirty="0" smtClean="0">
                <a:solidFill>
                  <a:srgbClr val="003358"/>
                </a:solidFill>
                <a:latin typeface="Arial"/>
                <a:ea typeface="+mn-ea"/>
                <a:cs typeface="Arial"/>
              </a:defRPr>
            </a:lvl4pPr>
            <a:lvl5pPr marL="1543050" indent="-171450" algn="l" defTabSz="914400" rtl="0" eaLnBrk="1" latinLnBrk="0" hangingPunct="1">
              <a:lnSpc>
                <a:spcPct val="100000"/>
              </a:lnSpc>
              <a:spcBef>
                <a:spcPts val="375"/>
              </a:spcBef>
              <a:buFont typeface="Arial" panose="020B0604020202020204" pitchFamily="34" charset="0"/>
              <a:buChar char="•"/>
              <a:defRPr lang="de-DE" sz="1600" kern="1200" dirty="0">
                <a:solidFill>
                  <a:srgbClr val="003358"/>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de-DE" sz="1200" b="1" dirty="0"/>
              <a:t>Dichte und der Permanenz </a:t>
            </a:r>
          </a:p>
          <a:p>
            <a:pPr marL="285750" indent="-285750">
              <a:lnSpc>
                <a:spcPct val="100000"/>
              </a:lnSpc>
              <a:buFont typeface="Arial" panose="020B0604020202020204" pitchFamily="34" charset="0"/>
              <a:buChar char="•"/>
            </a:pPr>
            <a:r>
              <a:rPr lang="de-DE" sz="1200" b="1" dirty="0"/>
              <a:t>Technische Manipulationen (z.B. Zeitlupen,  Zoom, Einfrieren, ...)</a:t>
            </a:r>
          </a:p>
          <a:p>
            <a:pPr marL="285750" indent="-285750">
              <a:lnSpc>
                <a:spcPct val="100000"/>
              </a:lnSpc>
              <a:buFont typeface="Arial" panose="020B0604020202020204" pitchFamily="34" charset="0"/>
              <a:buChar char="•"/>
            </a:pPr>
            <a:r>
              <a:rPr lang="de-DE" sz="1200" b="1" dirty="0"/>
              <a:t>Hohe Validität und </a:t>
            </a:r>
            <a:r>
              <a:rPr lang="de-DE" sz="1200" b="1" dirty="0">
                <a:solidFill>
                  <a:schemeClr val="tx1"/>
                </a:solidFill>
              </a:rPr>
              <a:t>Intersubjektivität</a:t>
            </a:r>
          </a:p>
          <a:p>
            <a:pPr marL="285750" indent="-285750">
              <a:lnSpc>
                <a:spcPct val="100000"/>
              </a:lnSpc>
              <a:buFont typeface="Arial" panose="020B0604020202020204" pitchFamily="34" charset="0"/>
              <a:buChar char="•"/>
            </a:pPr>
            <a:r>
              <a:rPr lang="de-DE" sz="1200" b="1" dirty="0"/>
              <a:t>Nahezu unbegrenzte Aufnahmekapazität </a:t>
            </a:r>
          </a:p>
          <a:p>
            <a:pPr marL="285750" indent="-285750">
              <a:lnSpc>
                <a:spcPct val="100000"/>
              </a:lnSpc>
              <a:buFont typeface="Arial" panose="020B0604020202020204" pitchFamily="34" charset="0"/>
              <a:buChar char="•"/>
            </a:pPr>
            <a:r>
              <a:rPr lang="de-DE" sz="1200" b="1" dirty="0"/>
              <a:t>Multiperspektivität</a:t>
            </a:r>
          </a:p>
          <a:p>
            <a:pPr marL="285750" indent="-285750">
              <a:lnSpc>
                <a:spcPct val="100000"/>
              </a:lnSpc>
              <a:buFont typeface="Arial" panose="020B0604020202020204" pitchFamily="34" charset="0"/>
              <a:buChar char="•"/>
            </a:pPr>
            <a:r>
              <a:rPr lang="de-DE" sz="1200" b="1" dirty="0"/>
              <a:t>„ungewöhnliche“ Beobachtungspositionen</a:t>
            </a:r>
          </a:p>
          <a:p>
            <a:pPr marL="285750" indent="-285750">
              <a:lnSpc>
                <a:spcPct val="100000"/>
              </a:lnSpc>
              <a:buFont typeface="Arial" panose="020B0604020202020204" pitchFamily="34" charset="0"/>
              <a:buChar char="•"/>
            </a:pPr>
            <a:r>
              <a:rPr lang="de-DE" sz="1200" dirty="0"/>
              <a:t>„</a:t>
            </a:r>
            <a:r>
              <a:rPr lang="de-DE" sz="1200" b="1" dirty="0"/>
              <a:t>gefährliche und/oder seltene“ Situationen</a:t>
            </a:r>
          </a:p>
          <a:p>
            <a:pPr marL="285750" indent="-285750">
              <a:lnSpc>
                <a:spcPct val="100000"/>
              </a:lnSpc>
              <a:buFont typeface="Arial" panose="020B0604020202020204" pitchFamily="34" charset="0"/>
              <a:buChar char="•"/>
            </a:pPr>
            <a:endParaRPr lang="de-DE" sz="1200" b="1" dirty="0"/>
          </a:p>
        </p:txBody>
      </p:sp>
      <p:sp>
        <p:nvSpPr>
          <p:cNvPr id="16"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1261379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normAutofit/>
          </a:bodyPr>
          <a:lstStyle/>
          <a:p>
            <a:r>
              <a:rPr lang="de-DE" dirty="0"/>
              <a:t>Methode: Experiment 2</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40" name="Textfeld 39">
            <a:extLst>
              <a:ext uri="{FF2B5EF4-FFF2-40B4-BE49-F238E27FC236}">
                <a16:creationId xmlns:a16="http://schemas.microsoft.com/office/drawing/2014/main" id="{53637DEA-CED6-3043-8869-EAB764470DEC}"/>
              </a:ext>
            </a:extLst>
          </p:cNvPr>
          <p:cNvSpPr txBox="1"/>
          <p:nvPr/>
        </p:nvSpPr>
        <p:spPr>
          <a:xfrm>
            <a:off x="5560399" y="3952394"/>
            <a:ext cx="1071201" cy="923330"/>
          </a:xfrm>
          <a:prstGeom prst="rect">
            <a:avLst/>
          </a:prstGeom>
          <a:noFill/>
        </p:spPr>
        <p:txBody>
          <a:bodyPr wrap="square" rtlCol="0">
            <a:spAutoFit/>
          </a:bodyPr>
          <a:lstStyle/>
          <a:p>
            <a:r>
              <a:rPr lang="de-DE" sz="5400" dirty="0"/>
              <a:t>vs.</a:t>
            </a:r>
          </a:p>
        </p:txBody>
      </p:sp>
      <p:sp>
        <p:nvSpPr>
          <p:cNvPr id="41" name="Textfeld 40">
            <a:extLst>
              <a:ext uri="{FF2B5EF4-FFF2-40B4-BE49-F238E27FC236}">
                <a16:creationId xmlns:a16="http://schemas.microsoft.com/office/drawing/2014/main" id="{2FF84336-20C5-C842-81BF-B931C0994ED2}"/>
              </a:ext>
            </a:extLst>
          </p:cNvPr>
          <p:cNvSpPr txBox="1"/>
          <p:nvPr/>
        </p:nvSpPr>
        <p:spPr>
          <a:xfrm>
            <a:off x="4967200" y="3267934"/>
            <a:ext cx="2077436" cy="369332"/>
          </a:xfrm>
          <a:prstGeom prst="rect">
            <a:avLst/>
          </a:prstGeom>
          <a:noFill/>
        </p:spPr>
        <p:txBody>
          <a:bodyPr wrap="square" rtlCol="0">
            <a:spAutoFit/>
          </a:bodyPr>
          <a:lstStyle/>
          <a:p>
            <a:pPr algn="ctr"/>
            <a:r>
              <a:rPr lang="de-DE" dirty="0"/>
              <a:t>360°-Video</a:t>
            </a:r>
          </a:p>
        </p:txBody>
      </p:sp>
      <p:grpSp>
        <p:nvGrpSpPr>
          <p:cNvPr id="10" name="Gruppieren 9">
            <a:extLst>
              <a:ext uri="{FF2B5EF4-FFF2-40B4-BE49-F238E27FC236}">
                <a16:creationId xmlns:a16="http://schemas.microsoft.com/office/drawing/2014/main" id="{A08CF86A-8185-D542-8855-FF51EC20FC11}"/>
              </a:ext>
            </a:extLst>
          </p:cNvPr>
          <p:cNvGrpSpPr/>
          <p:nvPr/>
        </p:nvGrpSpPr>
        <p:grpSpPr>
          <a:xfrm>
            <a:off x="5139130" y="1644211"/>
            <a:ext cx="1733578" cy="1733578"/>
            <a:chOff x="4362422" y="2149642"/>
            <a:chExt cx="3017669" cy="3017669"/>
          </a:xfrm>
        </p:grpSpPr>
        <p:pic>
          <p:nvPicPr>
            <p:cNvPr id="39" name="Grafik 38">
              <a:extLst>
                <a:ext uri="{FF2B5EF4-FFF2-40B4-BE49-F238E27FC236}">
                  <a16:creationId xmlns:a16="http://schemas.microsoft.com/office/drawing/2014/main" id="{CEEE65DE-2A31-404A-A211-AE0E9F475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344" y="3154925"/>
              <a:ext cx="803824" cy="803824"/>
            </a:xfrm>
            <a:prstGeom prst="rect">
              <a:avLst/>
            </a:prstGeom>
          </p:spPr>
        </p:pic>
        <p:pic>
          <p:nvPicPr>
            <p:cNvPr id="4" name="Grafik 3" descr="Laptop">
              <a:extLst>
                <a:ext uri="{FF2B5EF4-FFF2-40B4-BE49-F238E27FC236}">
                  <a16:creationId xmlns:a16="http://schemas.microsoft.com/office/drawing/2014/main" id="{F8BBF685-42D8-8C4B-9608-9AE05EDA2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62422" y="2149642"/>
              <a:ext cx="3017669" cy="3017669"/>
            </a:xfrm>
            <a:prstGeom prst="rect">
              <a:avLst/>
            </a:prstGeom>
          </p:spPr>
        </p:pic>
      </p:grpSp>
      <p:pic>
        <p:nvPicPr>
          <p:cNvPr id="6" name="Grafik 5">
            <a:extLst>
              <a:ext uri="{FF2B5EF4-FFF2-40B4-BE49-F238E27FC236}">
                <a16:creationId xmlns:a16="http://schemas.microsoft.com/office/drawing/2014/main" id="{5FC5D325-E342-3A4A-9420-23958A0435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727"/>
          <a:stretch/>
        </p:blipFill>
        <p:spPr>
          <a:xfrm>
            <a:off x="7180101" y="3637266"/>
            <a:ext cx="1819424" cy="1754181"/>
          </a:xfrm>
          <a:prstGeom prst="rect">
            <a:avLst/>
          </a:prstGeom>
        </p:spPr>
      </p:pic>
      <p:sp>
        <p:nvSpPr>
          <p:cNvPr id="11" name="Textfeld 10">
            <a:extLst>
              <a:ext uri="{FF2B5EF4-FFF2-40B4-BE49-F238E27FC236}">
                <a16:creationId xmlns:a16="http://schemas.microsoft.com/office/drawing/2014/main" id="{21244CEA-9C79-D644-A3B1-93308954B865}"/>
              </a:ext>
            </a:extLst>
          </p:cNvPr>
          <p:cNvSpPr txBox="1"/>
          <p:nvPr/>
        </p:nvSpPr>
        <p:spPr>
          <a:xfrm>
            <a:off x="3032674" y="5441504"/>
            <a:ext cx="1950855" cy="369332"/>
          </a:xfrm>
          <a:prstGeom prst="rect">
            <a:avLst/>
          </a:prstGeom>
          <a:noFill/>
        </p:spPr>
        <p:txBody>
          <a:bodyPr wrap="none" rtlCol="0">
            <a:spAutoFit/>
          </a:bodyPr>
          <a:lstStyle/>
          <a:p>
            <a:r>
              <a:rPr lang="de-DE" dirty="0"/>
              <a:t>reale Beobachtung</a:t>
            </a:r>
          </a:p>
        </p:txBody>
      </p:sp>
      <p:sp>
        <p:nvSpPr>
          <p:cNvPr id="17" name="Textfeld 16">
            <a:extLst>
              <a:ext uri="{FF2B5EF4-FFF2-40B4-BE49-F238E27FC236}">
                <a16:creationId xmlns:a16="http://schemas.microsoft.com/office/drawing/2014/main" id="{26FEE714-1B12-E443-BA8D-F4F6564B28CF}"/>
              </a:ext>
            </a:extLst>
          </p:cNvPr>
          <p:cNvSpPr txBox="1"/>
          <p:nvPr/>
        </p:nvSpPr>
        <p:spPr>
          <a:xfrm>
            <a:off x="7473733" y="5441504"/>
            <a:ext cx="1284711" cy="369332"/>
          </a:xfrm>
          <a:prstGeom prst="rect">
            <a:avLst/>
          </a:prstGeom>
          <a:noFill/>
        </p:spPr>
        <p:txBody>
          <a:bodyPr wrap="none" rtlCol="0">
            <a:spAutoFit/>
          </a:bodyPr>
          <a:lstStyle/>
          <a:p>
            <a:r>
              <a:rPr lang="de-DE" dirty="0"/>
              <a:t>VR-Headset</a:t>
            </a:r>
          </a:p>
        </p:txBody>
      </p:sp>
      <p:pic>
        <p:nvPicPr>
          <p:cNvPr id="5" name="Grafik 4">
            <a:extLst>
              <a:ext uri="{FF2B5EF4-FFF2-40B4-BE49-F238E27FC236}">
                <a16:creationId xmlns:a16="http://schemas.microsoft.com/office/drawing/2014/main" id="{1DB648E2-8F1C-6E46-A2AA-3E16A44960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837" y="3846954"/>
            <a:ext cx="1422400" cy="1422400"/>
          </a:xfrm>
          <a:prstGeom prst="rect">
            <a:avLst/>
          </a:prstGeom>
        </p:spPr>
      </p:pic>
      <p:sp>
        <p:nvSpPr>
          <p:cNvPr id="15"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6"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278913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normAutofit/>
          </a:bodyPr>
          <a:lstStyle/>
          <a:p>
            <a:r>
              <a:rPr lang="de-DE"/>
              <a:t>Methode: Design</a:t>
            </a:r>
            <a:endParaRPr lang="de-DE" dirty="0">
              <a:solidFill>
                <a:schemeClr val="accent5">
                  <a:lumMod val="75000"/>
                </a:schemeClr>
              </a:solidFill>
            </a:endParaRPr>
          </a:p>
        </p:txBody>
      </p:sp>
      <p:sp>
        <p:nvSpPr>
          <p:cNvPr id="9" name="Foliennummernplatzhalter 8"/>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pic>
        <p:nvPicPr>
          <p:cNvPr id="44" name="Grafik 43" descr="Stoppuhr">
            <a:extLst>
              <a:ext uri="{FF2B5EF4-FFF2-40B4-BE49-F238E27FC236}">
                <a16:creationId xmlns:a16="http://schemas.microsoft.com/office/drawing/2014/main" id="{9053817C-496D-544B-8AA2-DAF8843EC5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643730" y="5371548"/>
            <a:ext cx="517690" cy="517690"/>
          </a:xfrm>
          <a:prstGeom prst="rect">
            <a:avLst/>
          </a:prstGeom>
        </p:spPr>
      </p:pic>
      <p:sp>
        <p:nvSpPr>
          <p:cNvPr id="45" name="Textfeld 44">
            <a:extLst>
              <a:ext uri="{FF2B5EF4-FFF2-40B4-BE49-F238E27FC236}">
                <a16:creationId xmlns:a16="http://schemas.microsoft.com/office/drawing/2014/main" id="{80BC7924-C0F0-2C4A-988E-781C5BD4EED3}"/>
              </a:ext>
            </a:extLst>
          </p:cNvPr>
          <p:cNvSpPr txBox="1"/>
          <p:nvPr/>
        </p:nvSpPr>
        <p:spPr>
          <a:xfrm>
            <a:off x="10161420" y="5442574"/>
            <a:ext cx="1184940" cy="369332"/>
          </a:xfrm>
          <a:prstGeom prst="rect">
            <a:avLst/>
          </a:prstGeom>
          <a:noFill/>
        </p:spPr>
        <p:txBody>
          <a:bodyPr wrap="none" rtlCol="0">
            <a:spAutoFit/>
          </a:bodyPr>
          <a:lstStyle/>
          <a:p>
            <a:r>
              <a:rPr lang="de-DE"/>
              <a:t>10:50 min.</a:t>
            </a:r>
            <a:endParaRPr lang="de-DE" dirty="0"/>
          </a:p>
        </p:txBody>
      </p:sp>
      <p:pic>
        <p:nvPicPr>
          <p:cNvPr id="4" name="Grafik 3">
            <a:extLst>
              <a:ext uri="{FF2B5EF4-FFF2-40B4-BE49-F238E27FC236}">
                <a16:creationId xmlns:a16="http://schemas.microsoft.com/office/drawing/2014/main" id="{2D589FEA-B212-8045-A596-073A01F7B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1263" y="1741963"/>
            <a:ext cx="6069474" cy="3700611"/>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4252281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9693729" cy="1325563"/>
          </a:xfrm>
        </p:spPr>
        <p:txBody>
          <a:bodyPr>
            <a:normAutofit/>
          </a:bodyPr>
          <a:lstStyle/>
          <a:p>
            <a:r>
              <a:rPr lang="de-DE" dirty="0"/>
              <a:t>Methode: Stichprobe (voraussichtlich)</a:t>
            </a:r>
            <a:endParaRPr lang="de-DE" dirty="0">
              <a:solidFill>
                <a:schemeClr val="accent5">
                  <a:lumMod val="75000"/>
                </a:schemeClr>
              </a:solidFill>
            </a:endParaRPr>
          </a:p>
        </p:txBody>
      </p:sp>
      <p:sp>
        <p:nvSpPr>
          <p:cNvPr id="3" name="Inhaltsplatzhalter 2"/>
          <p:cNvSpPr>
            <a:spLocks noGrp="1"/>
          </p:cNvSpPr>
          <p:nvPr>
            <p:ph idx="1"/>
          </p:nvPr>
        </p:nvSpPr>
        <p:spPr>
          <a:xfrm>
            <a:off x="4085891" y="2643453"/>
            <a:ext cx="5557839" cy="2286093"/>
          </a:xfrm>
        </p:spPr>
        <p:txBody>
          <a:bodyPr>
            <a:normAutofit/>
          </a:bodyPr>
          <a:lstStyle/>
          <a:p>
            <a:pPr marL="0" indent="0">
              <a:buNone/>
            </a:pPr>
            <a:endParaRPr lang="de-DE" b="1" dirty="0"/>
          </a:p>
          <a:p>
            <a:pPr lvl="1">
              <a:lnSpc>
                <a:spcPct val="150000"/>
              </a:lnSpc>
            </a:pPr>
            <a:r>
              <a:rPr lang="de-DE" sz="2800" dirty="0"/>
              <a:t>ca. 25-30 Stud. der Uni. Erfurt</a:t>
            </a:r>
          </a:p>
          <a:p>
            <a:pPr lvl="1">
              <a:lnSpc>
                <a:spcPct val="150000"/>
              </a:lnSpc>
            </a:pPr>
            <a:r>
              <a:rPr lang="de-DE" sz="2800" dirty="0"/>
              <a:t>Sem.: 3-6 BA / 1-3 MA</a:t>
            </a: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35710" y="3207696"/>
            <a:ext cx="1350181" cy="1350181"/>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6404939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Design</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178493" y="3039235"/>
            <a:ext cx="951018" cy="951018"/>
          </a:xfrm>
          <a:prstGeom prst="rect">
            <a:avLst/>
          </a:prstGeom>
        </p:spPr>
      </p:pic>
      <p:pic>
        <p:nvPicPr>
          <p:cNvPr id="16" name="Grafik 15" descr="Gruppe">
            <a:extLst>
              <a:ext uri="{FF2B5EF4-FFF2-40B4-BE49-F238E27FC236}">
                <a16:creationId xmlns:a16="http://schemas.microsoft.com/office/drawing/2014/main" id="{900E1041-D637-914A-A4C8-B92C243AA2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65464" y="3039235"/>
            <a:ext cx="951018" cy="951018"/>
          </a:xfrm>
          <a:prstGeom prst="rect">
            <a:avLst/>
          </a:prstGeom>
        </p:spPr>
      </p:pic>
      <p:pic>
        <p:nvPicPr>
          <p:cNvPr id="19" name="Grafik 18" descr="Gruppe">
            <a:extLst>
              <a:ext uri="{FF2B5EF4-FFF2-40B4-BE49-F238E27FC236}">
                <a16:creationId xmlns:a16="http://schemas.microsoft.com/office/drawing/2014/main" id="{E21114A4-1D8D-2E42-8D95-5FAC9B46F1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16828" y="3039235"/>
            <a:ext cx="951018" cy="951018"/>
          </a:xfrm>
          <a:prstGeom prst="rect">
            <a:avLst/>
          </a:prstGeom>
        </p:spPr>
      </p:pic>
      <p:sp>
        <p:nvSpPr>
          <p:cNvPr id="26" name="Textfeld 25">
            <a:extLst>
              <a:ext uri="{FF2B5EF4-FFF2-40B4-BE49-F238E27FC236}">
                <a16:creationId xmlns:a16="http://schemas.microsoft.com/office/drawing/2014/main" id="{9C2006DE-DE1D-CF4A-A24F-399B5F7C67CC}"/>
              </a:ext>
            </a:extLst>
          </p:cNvPr>
          <p:cNvSpPr txBox="1"/>
          <p:nvPr/>
        </p:nvSpPr>
        <p:spPr>
          <a:xfrm>
            <a:off x="2730530" y="4124919"/>
            <a:ext cx="1835118" cy="369332"/>
          </a:xfrm>
          <a:prstGeom prst="rect">
            <a:avLst/>
          </a:prstGeom>
          <a:noFill/>
        </p:spPr>
        <p:txBody>
          <a:bodyPr wrap="none" rtlCol="0">
            <a:spAutoFit/>
          </a:bodyPr>
          <a:lstStyle/>
          <a:p>
            <a:r>
              <a:rPr lang="de-DE" dirty="0"/>
              <a:t>Reale Beobachter</a:t>
            </a:r>
          </a:p>
        </p:txBody>
      </p:sp>
      <p:sp>
        <p:nvSpPr>
          <p:cNvPr id="15" name="Textfeld 14">
            <a:extLst>
              <a:ext uri="{FF2B5EF4-FFF2-40B4-BE49-F238E27FC236}">
                <a16:creationId xmlns:a16="http://schemas.microsoft.com/office/drawing/2014/main" id="{C92AC89D-2A49-CA45-990E-DAE1DAD840EA}"/>
              </a:ext>
            </a:extLst>
          </p:cNvPr>
          <p:cNvSpPr txBox="1"/>
          <p:nvPr/>
        </p:nvSpPr>
        <p:spPr>
          <a:xfrm>
            <a:off x="3125677" y="2274878"/>
            <a:ext cx="1077539" cy="646331"/>
          </a:xfrm>
          <a:prstGeom prst="rect">
            <a:avLst/>
          </a:prstGeom>
          <a:noFill/>
        </p:spPr>
        <p:txBody>
          <a:bodyPr wrap="none" rtlCol="0">
            <a:spAutoFit/>
          </a:bodyPr>
          <a:lstStyle/>
          <a:p>
            <a:pPr algn="ctr"/>
            <a:r>
              <a:rPr lang="de-DE" dirty="0"/>
              <a:t>Gruppe A</a:t>
            </a:r>
          </a:p>
          <a:p>
            <a:pPr algn="ctr"/>
            <a:r>
              <a:rPr lang="de-DE" dirty="0" err="1"/>
              <a:t>n</a:t>
            </a:r>
            <a:r>
              <a:rPr lang="de-DE" dirty="0"/>
              <a:t>=6</a:t>
            </a:r>
          </a:p>
        </p:txBody>
      </p:sp>
      <p:sp>
        <p:nvSpPr>
          <p:cNvPr id="29" name="Textfeld 28">
            <a:extLst>
              <a:ext uri="{FF2B5EF4-FFF2-40B4-BE49-F238E27FC236}">
                <a16:creationId xmlns:a16="http://schemas.microsoft.com/office/drawing/2014/main" id="{9D67EAD4-98FD-4E45-B7D8-A365AB1233C0}"/>
              </a:ext>
            </a:extLst>
          </p:cNvPr>
          <p:cNvSpPr txBox="1"/>
          <p:nvPr/>
        </p:nvSpPr>
        <p:spPr>
          <a:xfrm>
            <a:off x="5420109" y="2274878"/>
            <a:ext cx="1383392" cy="646331"/>
          </a:xfrm>
          <a:prstGeom prst="rect">
            <a:avLst/>
          </a:prstGeom>
          <a:noFill/>
        </p:spPr>
        <p:txBody>
          <a:bodyPr wrap="none" rtlCol="0">
            <a:spAutoFit/>
          </a:bodyPr>
          <a:lstStyle/>
          <a:p>
            <a:pPr algn="ctr"/>
            <a:r>
              <a:rPr lang="de-DE" dirty="0"/>
              <a:t>Gruppe B</a:t>
            </a:r>
          </a:p>
          <a:p>
            <a:pPr algn="ctr"/>
            <a:r>
              <a:rPr lang="de-DE" dirty="0" err="1"/>
              <a:t>n</a:t>
            </a:r>
            <a:r>
              <a:rPr lang="de-DE" dirty="0"/>
              <a:t> = ca. 10-15</a:t>
            </a:r>
          </a:p>
        </p:txBody>
      </p:sp>
      <p:sp>
        <p:nvSpPr>
          <p:cNvPr id="30" name="Textfeld 29">
            <a:extLst>
              <a:ext uri="{FF2B5EF4-FFF2-40B4-BE49-F238E27FC236}">
                <a16:creationId xmlns:a16="http://schemas.microsoft.com/office/drawing/2014/main" id="{AA8B9814-E139-774A-BCAB-7D68928DE874}"/>
              </a:ext>
            </a:extLst>
          </p:cNvPr>
          <p:cNvSpPr txBox="1"/>
          <p:nvPr/>
        </p:nvSpPr>
        <p:spPr>
          <a:xfrm>
            <a:off x="7908773" y="2274878"/>
            <a:ext cx="1383392" cy="646331"/>
          </a:xfrm>
          <a:prstGeom prst="rect">
            <a:avLst/>
          </a:prstGeom>
          <a:noFill/>
        </p:spPr>
        <p:txBody>
          <a:bodyPr wrap="none" rtlCol="0">
            <a:spAutoFit/>
          </a:bodyPr>
          <a:lstStyle/>
          <a:p>
            <a:pPr algn="ctr"/>
            <a:r>
              <a:rPr lang="de-DE" dirty="0"/>
              <a:t>Gruppe C</a:t>
            </a:r>
          </a:p>
          <a:p>
            <a:pPr algn="ctr"/>
            <a:r>
              <a:rPr lang="de-DE" dirty="0" err="1"/>
              <a:t>n</a:t>
            </a:r>
            <a:r>
              <a:rPr lang="de-DE" dirty="0"/>
              <a:t> = ca. 10-15</a:t>
            </a:r>
          </a:p>
        </p:txBody>
      </p:sp>
      <p:cxnSp>
        <p:nvCxnSpPr>
          <p:cNvPr id="33" name="Gerade Verbindung 32">
            <a:extLst>
              <a:ext uri="{FF2B5EF4-FFF2-40B4-BE49-F238E27FC236}">
                <a16:creationId xmlns:a16="http://schemas.microsoft.com/office/drawing/2014/main" id="{B4393DC2-93BC-5743-85DB-F46CA4EE0042}"/>
              </a:ext>
            </a:extLst>
          </p:cNvPr>
          <p:cNvCxnSpPr/>
          <p:nvPr/>
        </p:nvCxnSpPr>
        <p:spPr>
          <a:xfrm>
            <a:off x="4937867" y="2247900"/>
            <a:ext cx="0" cy="27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E2E7994-6E5F-7644-9D22-51B503C7C92D}"/>
              </a:ext>
            </a:extLst>
          </p:cNvPr>
          <p:cNvCxnSpPr/>
          <p:nvPr/>
        </p:nvCxnSpPr>
        <p:spPr>
          <a:xfrm>
            <a:off x="7426237" y="2247900"/>
            <a:ext cx="0" cy="27813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D1EE4540-5110-A249-986B-9F752D98F785}"/>
              </a:ext>
            </a:extLst>
          </p:cNvPr>
          <p:cNvSpPr txBox="1"/>
          <p:nvPr/>
        </p:nvSpPr>
        <p:spPr>
          <a:xfrm>
            <a:off x="5562411" y="4157577"/>
            <a:ext cx="1164101" cy="369332"/>
          </a:xfrm>
          <a:prstGeom prst="rect">
            <a:avLst/>
          </a:prstGeom>
          <a:noFill/>
        </p:spPr>
        <p:txBody>
          <a:bodyPr wrap="none" rtlCol="0">
            <a:spAutoFit/>
          </a:bodyPr>
          <a:lstStyle/>
          <a:p>
            <a:r>
              <a:rPr lang="de-DE" dirty="0"/>
              <a:t>Bildschirm</a:t>
            </a:r>
          </a:p>
        </p:txBody>
      </p:sp>
      <p:sp>
        <p:nvSpPr>
          <p:cNvPr id="36" name="Textfeld 35">
            <a:extLst>
              <a:ext uri="{FF2B5EF4-FFF2-40B4-BE49-F238E27FC236}">
                <a16:creationId xmlns:a16="http://schemas.microsoft.com/office/drawing/2014/main" id="{DADD884C-70DF-A94E-A85B-86FAB5CEB510}"/>
              </a:ext>
            </a:extLst>
          </p:cNvPr>
          <p:cNvSpPr txBox="1"/>
          <p:nvPr/>
        </p:nvSpPr>
        <p:spPr>
          <a:xfrm>
            <a:off x="8147839" y="4157577"/>
            <a:ext cx="990977" cy="369332"/>
          </a:xfrm>
          <a:prstGeom prst="rect">
            <a:avLst/>
          </a:prstGeom>
          <a:noFill/>
        </p:spPr>
        <p:txBody>
          <a:bodyPr wrap="none" rtlCol="0">
            <a:spAutoFit/>
          </a:bodyPr>
          <a:lstStyle/>
          <a:p>
            <a:r>
              <a:rPr lang="de-DE" dirty="0"/>
              <a:t>VR-Brille</a:t>
            </a:r>
          </a:p>
        </p:txBody>
      </p:sp>
      <p:sp>
        <p:nvSpPr>
          <p:cNvPr id="1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3395829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6" name="Pfeil nach unten 5">
            <a:extLst>
              <a:ext uri="{FF2B5EF4-FFF2-40B4-BE49-F238E27FC236}">
                <a16:creationId xmlns:a16="http://schemas.microsoft.com/office/drawing/2014/main" id="{2ED185F0-2730-574D-9475-8D21A05DE8AC}"/>
              </a:ext>
            </a:extLst>
          </p:cNvPr>
          <p:cNvSpPr/>
          <p:nvPr/>
        </p:nvSpPr>
        <p:spPr>
          <a:xfrm>
            <a:off x="8854201" y="3677478"/>
            <a:ext cx="600776" cy="5232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5" name="Grafik 24" descr="Dokument">
            <a:extLst>
              <a:ext uri="{FF2B5EF4-FFF2-40B4-BE49-F238E27FC236}">
                <a16:creationId xmlns:a16="http://schemas.microsoft.com/office/drawing/2014/main" id="{690F11EA-D6ED-9544-A7D2-5462F12BDC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42552" y="4480902"/>
            <a:ext cx="1422070" cy="1422070"/>
          </a:xfrm>
          <a:prstGeom prst="rect">
            <a:avLst/>
          </a:prstGeom>
        </p:spPr>
      </p:pic>
      <p:sp>
        <p:nvSpPr>
          <p:cNvPr id="10" name="Textfeld 9">
            <a:extLst>
              <a:ext uri="{FF2B5EF4-FFF2-40B4-BE49-F238E27FC236}">
                <a16:creationId xmlns:a16="http://schemas.microsoft.com/office/drawing/2014/main" id="{FD697370-8DA9-D241-B761-ACB922EBEB21}"/>
              </a:ext>
            </a:extLst>
          </p:cNvPr>
          <p:cNvSpPr txBox="1"/>
          <p:nvPr/>
        </p:nvSpPr>
        <p:spPr>
          <a:xfrm>
            <a:off x="10547170" y="1922714"/>
            <a:ext cx="1058944" cy="276999"/>
          </a:xfrm>
          <a:prstGeom prst="rect">
            <a:avLst/>
          </a:prstGeom>
          <a:noFill/>
        </p:spPr>
        <p:txBody>
          <a:bodyPr wrap="square" rtlCol="0">
            <a:spAutoFit/>
          </a:bodyPr>
          <a:lstStyle/>
          <a:p>
            <a:r>
              <a:rPr lang="de-DE" sz="1200" dirty="0"/>
              <a:t>Ca. 55 Min.</a:t>
            </a:r>
          </a:p>
        </p:txBody>
      </p:sp>
      <p:cxnSp>
        <p:nvCxnSpPr>
          <p:cNvPr id="12" name="Gerade Verbindung 11">
            <a:extLst>
              <a:ext uri="{FF2B5EF4-FFF2-40B4-BE49-F238E27FC236}">
                <a16:creationId xmlns:a16="http://schemas.microsoft.com/office/drawing/2014/main" id="{6369CF5E-25CE-5D40-90FE-7C844885E6B8}"/>
              </a:ext>
            </a:extLst>
          </p:cNvPr>
          <p:cNvCxnSpPr/>
          <p:nvPr/>
        </p:nvCxnSpPr>
        <p:spPr>
          <a:xfrm>
            <a:off x="6677891" y="1822443"/>
            <a:ext cx="0" cy="3779652"/>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fik 28" descr="Laptop">
            <a:extLst>
              <a:ext uri="{FF2B5EF4-FFF2-40B4-BE49-F238E27FC236}">
                <a16:creationId xmlns:a16="http://schemas.microsoft.com/office/drawing/2014/main" id="{35B0411B-ECEF-2F46-B399-E839ACD695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6152" y="2818877"/>
            <a:ext cx="829070" cy="829070"/>
          </a:xfrm>
          <a:prstGeom prst="rect">
            <a:avLst/>
          </a:prstGeom>
        </p:spPr>
      </p:pic>
      <p:pic>
        <p:nvPicPr>
          <p:cNvPr id="14" name="Grafik 13">
            <a:extLst>
              <a:ext uri="{FF2B5EF4-FFF2-40B4-BE49-F238E27FC236}">
                <a16:creationId xmlns:a16="http://schemas.microsoft.com/office/drawing/2014/main" id="{909E7182-DA51-F941-8C26-C1277E3562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068" y="3077782"/>
            <a:ext cx="255239" cy="255239"/>
          </a:xfrm>
          <a:prstGeom prst="rect">
            <a:avLst/>
          </a:prstGeom>
        </p:spPr>
      </p:pic>
      <p:sp>
        <p:nvSpPr>
          <p:cNvPr id="15" name="Textfeld 14">
            <a:extLst>
              <a:ext uri="{FF2B5EF4-FFF2-40B4-BE49-F238E27FC236}">
                <a16:creationId xmlns:a16="http://schemas.microsoft.com/office/drawing/2014/main" id="{E2F5B470-F23E-934B-898D-0A8AC91037F0}"/>
              </a:ext>
            </a:extLst>
          </p:cNvPr>
          <p:cNvSpPr txBox="1"/>
          <p:nvPr/>
        </p:nvSpPr>
        <p:spPr>
          <a:xfrm>
            <a:off x="1265801" y="1745739"/>
            <a:ext cx="3364832" cy="461665"/>
          </a:xfrm>
          <a:prstGeom prst="rect">
            <a:avLst/>
          </a:prstGeom>
          <a:noFill/>
        </p:spPr>
        <p:txBody>
          <a:bodyPr wrap="none" rtlCol="0">
            <a:spAutoFit/>
          </a:bodyPr>
          <a:lstStyle/>
          <a:p>
            <a:r>
              <a:rPr lang="de-DE" sz="2400" dirty="0"/>
              <a:t>Teil 1: </a:t>
            </a:r>
            <a:r>
              <a:rPr lang="de-DE" sz="2400" dirty="0" err="1"/>
              <a:t>Spatial</a:t>
            </a:r>
            <a:r>
              <a:rPr lang="de-DE" sz="2400" dirty="0"/>
              <a:t> </a:t>
            </a:r>
            <a:r>
              <a:rPr lang="de-DE" sz="2400" dirty="0" err="1"/>
              <a:t>Ability</a:t>
            </a:r>
            <a:r>
              <a:rPr lang="de-DE" sz="2400" dirty="0"/>
              <a:t> Tests</a:t>
            </a:r>
          </a:p>
        </p:txBody>
      </p:sp>
      <p:sp>
        <p:nvSpPr>
          <p:cNvPr id="16" name="Textfeld 15">
            <a:extLst>
              <a:ext uri="{FF2B5EF4-FFF2-40B4-BE49-F238E27FC236}">
                <a16:creationId xmlns:a16="http://schemas.microsoft.com/office/drawing/2014/main" id="{6DC3B0EF-387D-2641-9928-8C8636424554}"/>
              </a:ext>
            </a:extLst>
          </p:cNvPr>
          <p:cNvSpPr txBox="1"/>
          <p:nvPr/>
        </p:nvSpPr>
        <p:spPr>
          <a:xfrm>
            <a:off x="1920710" y="2884503"/>
            <a:ext cx="3523529" cy="646331"/>
          </a:xfrm>
          <a:prstGeom prst="rect">
            <a:avLst/>
          </a:prstGeom>
          <a:noFill/>
        </p:spPr>
        <p:txBody>
          <a:bodyPr wrap="none" rtlCol="0">
            <a:spAutoFit/>
          </a:bodyPr>
          <a:lstStyle/>
          <a:p>
            <a:r>
              <a:rPr lang="de-DE" i="1" dirty="0" err="1"/>
              <a:t>Spatial</a:t>
            </a:r>
            <a:r>
              <a:rPr lang="de-DE" i="1" dirty="0"/>
              <a:t> </a:t>
            </a:r>
            <a:r>
              <a:rPr lang="de-DE" i="1" dirty="0" err="1"/>
              <a:t>Visualization</a:t>
            </a:r>
            <a:r>
              <a:rPr lang="de-DE" i="1" dirty="0"/>
              <a:t> </a:t>
            </a:r>
            <a:endParaRPr lang="de-DE" dirty="0"/>
          </a:p>
          <a:p>
            <a:r>
              <a:rPr lang="de-DE" dirty="0"/>
              <a:t>Paper </a:t>
            </a:r>
            <a:r>
              <a:rPr lang="de-DE" dirty="0" err="1"/>
              <a:t>Folding</a:t>
            </a:r>
            <a:r>
              <a:rPr lang="de-DE" dirty="0"/>
              <a:t> Test</a:t>
            </a:r>
            <a:r>
              <a:rPr lang="de-DE" sz="1400" dirty="0"/>
              <a:t> (Ekstrom et al., 1976 )</a:t>
            </a:r>
          </a:p>
        </p:txBody>
      </p:sp>
      <p:sp>
        <p:nvSpPr>
          <p:cNvPr id="38" name="Textfeld 37">
            <a:extLst>
              <a:ext uri="{FF2B5EF4-FFF2-40B4-BE49-F238E27FC236}">
                <a16:creationId xmlns:a16="http://schemas.microsoft.com/office/drawing/2014/main" id="{0CDC6484-F3FE-384D-AE3C-980A4C7B8A06}"/>
              </a:ext>
            </a:extLst>
          </p:cNvPr>
          <p:cNvSpPr txBox="1"/>
          <p:nvPr/>
        </p:nvSpPr>
        <p:spPr>
          <a:xfrm>
            <a:off x="1935403" y="3678711"/>
            <a:ext cx="3542829" cy="646331"/>
          </a:xfrm>
          <a:prstGeom prst="rect">
            <a:avLst/>
          </a:prstGeom>
          <a:noFill/>
        </p:spPr>
        <p:txBody>
          <a:bodyPr wrap="none" rtlCol="0">
            <a:spAutoFit/>
          </a:bodyPr>
          <a:lstStyle/>
          <a:p>
            <a:r>
              <a:rPr lang="de-DE" i="1" dirty="0"/>
              <a:t>Mental Rotation (2D)</a:t>
            </a:r>
            <a:endParaRPr lang="de-DE" dirty="0"/>
          </a:p>
          <a:p>
            <a:r>
              <a:rPr lang="de-DE" dirty="0"/>
              <a:t>Card Rotation Test </a:t>
            </a:r>
            <a:r>
              <a:rPr lang="de-DE" sz="1400" dirty="0"/>
              <a:t>(Ekstrom et al., 1976 )</a:t>
            </a:r>
            <a:endParaRPr lang="de-DE" dirty="0"/>
          </a:p>
        </p:txBody>
      </p:sp>
      <p:sp>
        <p:nvSpPr>
          <p:cNvPr id="39" name="Textfeld 38">
            <a:extLst>
              <a:ext uri="{FF2B5EF4-FFF2-40B4-BE49-F238E27FC236}">
                <a16:creationId xmlns:a16="http://schemas.microsoft.com/office/drawing/2014/main" id="{71854B8E-82F4-6743-83C9-78A7E4A7C9F2}"/>
              </a:ext>
            </a:extLst>
          </p:cNvPr>
          <p:cNvSpPr txBox="1"/>
          <p:nvPr/>
        </p:nvSpPr>
        <p:spPr>
          <a:xfrm>
            <a:off x="1937532" y="4460411"/>
            <a:ext cx="3922741" cy="646331"/>
          </a:xfrm>
          <a:prstGeom prst="rect">
            <a:avLst/>
          </a:prstGeom>
          <a:noFill/>
        </p:spPr>
        <p:txBody>
          <a:bodyPr wrap="none" rtlCol="0">
            <a:spAutoFit/>
          </a:bodyPr>
          <a:lstStyle/>
          <a:p>
            <a:r>
              <a:rPr lang="de-DE" i="1" dirty="0"/>
              <a:t>Mental Rotation (3D)</a:t>
            </a:r>
            <a:endParaRPr lang="de-DE" dirty="0"/>
          </a:p>
          <a:p>
            <a:r>
              <a:rPr lang="de-DE" dirty="0"/>
              <a:t>Cube </a:t>
            </a:r>
            <a:r>
              <a:rPr lang="de-DE" dirty="0" err="1"/>
              <a:t>Comparison</a:t>
            </a:r>
            <a:r>
              <a:rPr lang="de-DE" dirty="0"/>
              <a:t> Test </a:t>
            </a:r>
            <a:r>
              <a:rPr lang="de-DE" sz="1400" dirty="0"/>
              <a:t>(Ekstrom et al., 1976 )</a:t>
            </a:r>
            <a:endParaRPr lang="de-DE" dirty="0"/>
          </a:p>
        </p:txBody>
      </p:sp>
      <p:pic>
        <p:nvPicPr>
          <p:cNvPr id="40" name="Grafik 39" descr="Stoppuhr">
            <a:extLst>
              <a:ext uri="{FF2B5EF4-FFF2-40B4-BE49-F238E27FC236}">
                <a16:creationId xmlns:a16="http://schemas.microsoft.com/office/drawing/2014/main" id="{76DB1A40-DB37-AA44-9014-EACEF937D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59822" y="1861456"/>
            <a:ext cx="274301" cy="274301"/>
          </a:xfrm>
          <a:prstGeom prst="rect">
            <a:avLst/>
          </a:prstGeom>
        </p:spPr>
      </p:pic>
      <p:sp>
        <p:nvSpPr>
          <p:cNvPr id="41" name="Textfeld 40">
            <a:extLst>
              <a:ext uri="{FF2B5EF4-FFF2-40B4-BE49-F238E27FC236}">
                <a16:creationId xmlns:a16="http://schemas.microsoft.com/office/drawing/2014/main" id="{905ED461-35B9-8247-B5EB-6721BEFD68A2}"/>
              </a:ext>
            </a:extLst>
          </p:cNvPr>
          <p:cNvSpPr txBox="1"/>
          <p:nvPr/>
        </p:nvSpPr>
        <p:spPr>
          <a:xfrm>
            <a:off x="5078521" y="1861456"/>
            <a:ext cx="1331075" cy="276999"/>
          </a:xfrm>
          <a:prstGeom prst="rect">
            <a:avLst/>
          </a:prstGeom>
          <a:noFill/>
        </p:spPr>
        <p:txBody>
          <a:bodyPr wrap="square" rtlCol="0">
            <a:spAutoFit/>
          </a:bodyPr>
          <a:lstStyle/>
          <a:p>
            <a:r>
              <a:rPr lang="de-DE" sz="1200" dirty="0"/>
              <a:t>Je ca. 6 min.</a:t>
            </a:r>
          </a:p>
        </p:txBody>
      </p:sp>
      <p:sp>
        <p:nvSpPr>
          <p:cNvPr id="42" name="Textfeld 41">
            <a:extLst>
              <a:ext uri="{FF2B5EF4-FFF2-40B4-BE49-F238E27FC236}">
                <a16:creationId xmlns:a16="http://schemas.microsoft.com/office/drawing/2014/main" id="{650753D2-FBE2-4A49-8F9C-2AB708C40BE0}"/>
              </a:ext>
            </a:extLst>
          </p:cNvPr>
          <p:cNvSpPr txBox="1"/>
          <p:nvPr/>
        </p:nvSpPr>
        <p:spPr>
          <a:xfrm>
            <a:off x="7682339" y="1802922"/>
            <a:ext cx="2416239" cy="461665"/>
          </a:xfrm>
          <a:prstGeom prst="rect">
            <a:avLst/>
          </a:prstGeom>
          <a:noFill/>
        </p:spPr>
        <p:txBody>
          <a:bodyPr wrap="none" rtlCol="0">
            <a:spAutoFit/>
          </a:bodyPr>
          <a:lstStyle/>
          <a:p>
            <a:r>
              <a:rPr lang="de-DE" sz="2400" dirty="0"/>
              <a:t>Teil 2: Experiment</a:t>
            </a:r>
          </a:p>
        </p:txBody>
      </p:sp>
      <p:pic>
        <p:nvPicPr>
          <p:cNvPr id="32" name="Grafik 31" descr="Laptop">
            <a:extLst>
              <a:ext uri="{FF2B5EF4-FFF2-40B4-BE49-F238E27FC236}">
                <a16:creationId xmlns:a16="http://schemas.microsoft.com/office/drawing/2014/main" id="{E13678EB-FC36-F249-B1AA-2723B0CBFA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6152" y="3556423"/>
            <a:ext cx="829070" cy="829070"/>
          </a:xfrm>
          <a:prstGeom prst="rect">
            <a:avLst/>
          </a:prstGeom>
        </p:spPr>
      </p:pic>
      <p:pic>
        <p:nvPicPr>
          <p:cNvPr id="33" name="Grafik 32">
            <a:extLst>
              <a:ext uri="{FF2B5EF4-FFF2-40B4-BE49-F238E27FC236}">
                <a16:creationId xmlns:a16="http://schemas.microsoft.com/office/drawing/2014/main" id="{E408EBA4-CC91-DB4D-9DFA-31B16024FD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068" y="3800247"/>
            <a:ext cx="255239" cy="255239"/>
          </a:xfrm>
          <a:prstGeom prst="rect">
            <a:avLst/>
          </a:prstGeom>
        </p:spPr>
      </p:pic>
      <p:pic>
        <p:nvPicPr>
          <p:cNvPr id="43" name="Grafik 42" descr="Laptop">
            <a:extLst>
              <a:ext uri="{FF2B5EF4-FFF2-40B4-BE49-F238E27FC236}">
                <a16:creationId xmlns:a16="http://schemas.microsoft.com/office/drawing/2014/main" id="{D096E318-A73F-4541-83FC-06E51CF67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6152" y="4293969"/>
            <a:ext cx="829070" cy="829070"/>
          </a:xfrm>
          <a:prstGeom prst="rect">
            <a:avLst/>
          </a:prstGeom>
        </p:spPr>
      </p:pic>
      <p:pic>
        <p:nvPicPr>
          <p:cNvPr id="44" name="Grafik 43">
            <a:extLst>
              <a:ext uri="{FF2B5EF4-FFF2-40B4-BE49-F238E27FC236}">
                <a16:creationId xmlns:a16="http://schemas.microsoft.com/office/drawing/2014/main" id="{7AD5C5F9-99ED-F14A-9E61-1AD1343D7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068" y="4556103"/>
            <a:ext cx="255239" cy="255239"/>
          </a:xfrm>
          <a:prstGeom prst="rect">
            <a:avLst/>
          </a:prstGeom>
        </p:spPr>
      </p:pic>
      <p:pic>
        <p:nvPicPr>
          <p:cNvPr id="48" name="Grafik 47" descr="Stoppuhr">
            <a:extLst>
              <a:ext uri="{FF2B5EF4-FFF2-40B4-BE49-F238E27FC236}">
                <a16:creationId xmlns:a16="http://schemas.microsoft.com/office/drawing/2014/main" id="{F92DF01E-A46B-764A-A97A-F55F9742DB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322874" y="1936058"/>
            <a:ext cx="274301" cy="274301"/>
          </a:xfrm>
          <a:prstGeom prst="rect">
            <a:avLst/>
          </a:prstGeom>
        </p:spPr>
      </p:pic>
      <p:grpSp>
        <p:nvGrpSpPr>
          <p:cNvPr id="28" name="Gruppieren 27">
            <a:extLst>
              <a:ext uri="{FF2B5EF4-FFF2-40B4-BE49-F238E27FC236}">
                <a16:creationId xmlns:a16="http://schemas.microsoft.com/office/drawing/2014/main" id="{90447A69-AABC-C44F-BBFC-CC5ABFB7572B}"/>
              </a:ext>
            </a:extLst>
          </p:cNvPr>
          <p:cNvGrpSpPr/>
          <p:nvPr/>
        </p:nvGrpSpPr>
        <p:grpSpPr>
          <a:xfrm>
            <a:off x="8717386" y="2556597"/>
            <a:ext cx="872403" cy="872403"/>
            <a:chOff x="4362422" y="2149642"/>
            <a:chExt cx="3017669" cy="3017669"/>
          </a:xfrm>
        </p:grpSpPr>
        <p:pic>
          <p:nvPicPr>
            <p:cNvPr id="30" name="Grafik 29">
              <a:extLst>
                <a:ext uri="{FF2B5EF4-FFF2-40B4-BE49-F238E27FC236}">
                  <a16:creationId xmlns:a16="http://schemas.microsoft.com/office/drawing/2014/main" id="{C10A735C-DD64-5945-9F8F-D83E9FD26D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9344" y="3154925"/>
              <a:ext cx="803824" cy="803824"/>
            </a:xfrm>
            <a:prstGeom prst="rect">
              <a:avLst/>
            </a:prstGeom>
          </p:spPr>
        </p:pic>
        <p:pic>
          <p:nvPicPr>
            <p:cNvPr id="31" name="Grafik 30" descr="Laptop">
              <a:extLst>
                <a:ext uri="{FF2B5EF4-FFF2-40B4-BE49-F238E27FC236}">
                  <a16:creationId xmlns:a16="http://schemas.microsoft.com/office/drawing/2014/main" id="{32AEC1D8-06AC-2A43-A1E9-BF8779EB24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62422" y="2149642"/>
              <a:ext cx="3017669" cy="3017669"/>
            </a:xfrm>
            <a:prstGeom prst="rect">
              <a:avLst/>
            </a:prstGeom>
          </p:spPr>
        </p:pic>
      </p:grpSp>
      <p:pic>
        <p:nvPicPr>
          <p:cNvPr id="34" name="Grafik 33">
            <a:extLst>
              <a:ext uri="{FF2B5EF4-FFF2-40B4-BE49-F238E27FC236}">
                <a16:creationId xmlns:a16="http://schemas.microsoft.com/office/drawing/2014/main" id="{7AA2DE5E-AC05-3E47-A2F1-9FBACD560E9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0727"/>
          <a:stretch/>
        </p:blipFill>
        <p:spPr>
          <a:xfrm>
            <a:off x="10183277" y="2479727"/>
            <a:ext cx="915604" cy="882771"/>
          </a:xfrm>
          <a:prstGeom prst="rect">
            <a:avLst/>
          </a:prstGeom>
        </p:spPr>
      </p:pic>
      <p:pic>
        <p:nvPicPr>
          <p:cNvPr id="35" name="Grafik 34">
            <a:extLst>
              <a:ext uri="{FF2B5EF4-FFF2-40B4-BE49-F238E27FC236}">
                <a16:creationId xmlns:a16="http://schemas.microsoft.com/office/drawing/2014/main" id="{607FDD2E-4711-0A44-82D1-26881593E5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79284" y="2652873"/>
            <a:ext cx="715806" cy="715806"/>
          </a:xfrm>
          <a:prstGeom prst="rect">
            <a:avLst/>
          </a:prstGeom>
        </p:spPr>
      </p:pic>
      <p:sp>
        <p:nvSpPr>
          <p:cNvPr id="3" name="Textfeld 2">
            <a:extLst>
              <a:ext uri="{FF2B5EF4-FFF2-40B4-BE49-F238E27FC236}">
                <a16:creationId xmlns:a16="http://schemas.microsoft.com/office/drawing/2014/main" id="{9BAFB88D-7637-E146-966B-FE9F5F406251}"/>
              </a:ext>
            </a:extLst>
          </p:cNvPr>
          <p:cNvSpPr txBox="1"/>
          <p:nvPr/>
        </p:nvSpPr>
        <p:spPr>
          <a:xfrm>
            <a:off x="8154955" y="2836508"/>
            <a:ext cx="386644" cy="369332"/>
          </a:xfrm>
          <a:prstGeom prst="rect">
            <a:avLst/>
          </a:prstGeom>
          <a:noFill/>
        </p:spPr>
        <p:txBody>
          <a:bodyPr wrap="none" rtlCol="0">
            <a:spAutoFit/>
          </a:bodyPr>
          <a:lstStyle/>
          <a:p>
            <a:r>
              <a:rPr lang="de-DE" dirty="0" err="1"/>
              <a:t>or</a:t>
            </a:r>
            <a:endParaRPr lang="de-DE" dirty="0"/>
          </a:p>
        </p:txBody>
      </p:sp>
      <p:sp>
        <p:nvSpPr>
          <p:cNvPr id="36" name="Textfeld 35">
            <a:extLst>
              <a:ext uri="{FF2B5EF4-FFF2-40B4-BE49-F238E27FC236}">
                <a16:creationId xmlns:a16="http://schemas.microsoft.com/office/drawing/2014/main" id="{F95FABCC-E0EC-5345-82E1-7439B38339E0}"/>
              </a:ext>
            </a:extLst>
          </p:cNvPr>
          <p:cNvSpPr txBox="1"/>
          <p:nvPr/>
        </p:nvSpPr>
        <p:spPr>
          <a:xfrm>
            <a:off x="9711934" y="2839885"/>
            <a:ext cx="386644" cy="369332"/>
          </a:xfrm>
          <a:prstGeom prst="rect">
            <a:avLst/>
          </a:prstGeom>
          <a:noFill/>
        </p:spPr>
        <p:txBody>
          <a:bodyPr wrap="none" rtlCol="0">
            <a:spAutoFit/>
          </a:bodyPr>
          <a:lstStyle/>
          <a:p>
            <a:r>
              <a:rPr lang="de-DE" dirty="0" err="1"/>
              <a:t>or</a:t>
            </a:r>
            <a:endParaRPr lang="de-DE" dirty="0"/>
          </a:p>
        </p:txBody>
      </p:sp>
      <p:sp>
        <p:nvSpPr>
          <p:cNvPr id="3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45"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3215549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2" name="Grafik 51" descr="Lineal">
            <a:extLst>
              <a:ext uri="{FF2B5EF4-FFF2-40B4-BE49-F238E27FC236}">
                <a16:creationId xmlns:a16="http://schemas.microsoft.com/office/drawing/2014/main" id="{F9BA2919-FD11-654E-A633-06FD6FE0DF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32378" y="3803015"/>
            <a:ext cx="485511" cy="485511"/>
          </a:xfrm>
          <a:prstGeom prst="rect">
            <a:avLst/>
          </a:prstGeom>
        </p:spPr>
      </p:pic>
      <p:pic>
        <p:nvPicPr>
          <p:cNvPr id="54" name="Grafik 53" descr="Balkendiagramm">
            <a:extLst>
              <a:ext uri="{FF2B5EF4-FFF2-40B4-BE49-F238E27FC236}">
                <a16:creationId xmlns:a16="http://schemas.microsoft.com/office/drawing/2014/main" id="{6D768C9A-32A3-F544-BA29-5A194D3968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132378" y="3024288"/>
            <a:ext cx="530555" cy="530555"/>
          </a:xfrm>
          <a:prstGeom prst="rect">
            <a:avLst/>
          </a:prstGeom>
        </p:spPr>
      </p:pic>
      <p:pic>
        <p:nvPicPr>
          <p:cNvPr id="64" name="Grafik 63" descr="Tanzen">
            <a:extLst>
              <a:ext uri="{FF2B5EF4-FFF2-40B4-BE49-F238E27FC236}">
                <a16:creationId xmlns:a16="http://schemas.microsoft.com/office/drawing/2014/main" id="{901A0020-02CD-D543-9A29-4C3A3F567C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12734" y="3662656"/>
            <a:ext cx="645731" cy="645731"/>
          </a:xfrm>
          <a:prstGeom prst="rect">
            <a:avLst/>
          </a:prstGeom>
        </p:spPr>
      </p:pic>
      <p:pic>
        <p:nvPicPr>
          <p:cNvPr id="77" name="Grafik 76" descr="Dokument">
            <a:extLst>
              <a:ext uri="{FF2B5EF4-FFF2-40B4-BE49-F238E27FC236}">
                <a16:creationId xmlns:a16="http://schemas.microsoft.com/office/drawing/2014/main" id="{15DF2CBD-0200-A643-82E6-781BC9359B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24179" y="4559516"/>
            <a:ext cx="601691" cy="601691"/>
          </a:xfrm>
          <a:prstGeom prst="rect">
            <a:avLst/>
          </a:prstGeom>
        </p:spPr>
      </p:pic>
      <p:sp>
        <p:nvSpPr>
          <p:cNvPr id="85" name="Textfeld 84">
            <a:extLst>
              <a:ext uri="{FF2B5EF4-FFF2-40B4-BE49-F238E27FC236}">
                <a16:creationId xmlns:a16="http://schemas.microsoft.com/office/drawing/2014/main" id="{16D00B9A-603F-BE41-BFE0-EBA1B7C2EF67}"/>
              </a:ext>
            </a:extLst>
          </p:cNvPr>
          <p:cNvSpPr txBox="1"/>
          <p:nvPr/>
        </p:nvSpPr>
        <p:spPr>
          <a:xfrm>
            <a:off x="8108161" y="3828906"/>
            <a:ext cx="1386598" cy="369332"/>
          </a:xfrm>
          <a:prstGeom prst="rect">
            <a:avLst/>
          </a:prstGeom>
          <a:noFill/>
        </p:spPr>
        <p:txBody>
          <a:bodyPr wrap="none" rtlCol="0">
            <a:spAutoFit/>
          </a:bodyPr>
          <a:lstStyle/>
          <a:p>
            <a:r>
              <a:rPr lang="de-DE" dirty="0">
                <a:latin typeface="+mj-lt"/>
              </a:rPr>
              <a:t>Schätzfragen</a:t>
            </a:r>
          </a:p>
        </p:txBody>
      </p:sp>
      <p:sp>
        <p:nvSpPr>
          <p:cNvPr id="86" name="Textfeld 85">
            <a:extLst>
              <a:ext uri="{FF2B5EF4-FFF2-40B4-BE49-F238E27FC236}">
                <a16:creationId xmlns:a16="http://schemas.microsoft.com/office/drawing/2014/main" id="{AE84BF9F-BEFF-4648-B21F-92B1F29AFCAD}"/>
              </a:ext>
            </a:extLst>
          </p:cNvPr>
          <p:cNvSpPr txBox="1"/>
          <p:nvPr/>
        </p:nvSpPr>
        <p:spPr>
          <a:xfrm>
            <a:off x="8108161" y="3080766"/>
            <a:ext cx="868636" cy="369332"/>
          </a:xfrm>
          <a:prstGeom prst="rect">
            <a:avLst/>
          </a:prstGeom>
          <a:noFill/>
        </p:spPr>
        <p:txBody>
          <a:bodyPr wrap="none" rtlCol="0">
            <a:spAutoFit/>
          </a:bodyPr>
          <a:lstStyle/>
          <a:p>
            <a:r>
              <a:rPr lang="de-DE" dirty="0">
                <a:latin typeface="+mj-lt"/>
              </a:rPr>
              <a:t>Ratings</a:t>
            </a:r>
          </a:p>
        </p:txBody>
      </p:sp>
      <p:sp>
        <p:nvSpPr>
          <p:cNvPr id="87" name="Textfeld 86">
            <a:extLst>
              <a:ext uri="{FF2B5EF4-FFF2-40B4-BE49-F238E27FC236}">
                <a16:creationId xmlns:a16="http://schemas.microsoft.com/office/drawing/2014/main" id="{42F4D4EE-1D84-9B48-8D6B-475C05CED562}"/>
              </a:ext>
            </a:extLst>
          </p:cNvPr>
          <p:cNvSpPr txBox="1"/>
          <p:nvPr/>
        </p:nvSpPr>
        <p:spPr>
          <a:xfrm>
            <a:off x="8124490" y="4649350"/>
            <a:ext cx="2326471" cy="369332"/>
          </a:xfrm>
          <a:prstGeom prst="rect">
            <a:avLst/>
          </a:prstGeom>
          <a:noFill/>
        </p:spPr>
        <p:txBody>
          <a:bodyPr wrap="none" rtlCol="0">
            <a:spAutoFit/>
          </a:bodyPr>
          <a:lstStyle/>
          <a:p>
            <a:r>
              <a:rPr lang="de-DE" dirty="0">
                <a:latin typeface="+mj-lt"/>
              </a:rPr>
              <a:t>Beobachtungsprotokoll</a:t>
            </a:r>
          </a:p>
        </p:txBody>
      </p:sp>
      <p:sp>
        <p:nvSpPr>
          <p:cNvPr id="88" name="Textfeld 87">
            <a:extLst>
              <a:ext uri="{FF2B5EF4-FFF2-40B4-BE49-F238E27FC236}">
                <a16:creationId xmlns:a16="http://schemas.microsoft.com/office/drawing/2014/main" id="{B5DB8F73-9C47-3645-9253-7FF98A37E5C3}"/>
              </a:ext>
            </a:extLst>
          </p:cNvPr>
          <p:cNvSpPr txBox="1"/>
          <p:nvPr/>
        </p:nvSpPr>
        <p:spPr>
          <a:xfrm>
            <a:off x="2413175" y="4649350"/>
            <a:ext cx="1093504" cy="369332"/>
          </a:xfrm>
          <a:prstGeom prst="rect">
            <a:avLst/>
          </a:prstGeom>
          <a:noFill/>
        </p:spPr>
        <p:txBody>
          <a:bodyPr wrap="none" rtlCol="0">
            <a:spAutoFit/>
          </a:bodyPr>
          <a:lstStyle/>
          <a:p>
            <a:r>
              <a:rPr lang="de-DE" dirty="0" err="1">
                <a:latin typeface="+mj-lt"/>
              </a:rPr>
              <a:t>Workload</a:t>
            </a:r>
            <a:endParaRPr lang="de-DE" dirty="0">
              <a:latin typeface="+mj-lt"/>
            </a:endParaRPr>
          </a:p>
        </p:txBody>
      </p:sp>
      <p:sp>
        <p:nvSpPr>
          <p:cNvPr id="89" name="Textfeld 88">
            <a:extLst>
              <a:ext uri="{FF2B5EF4-FFF2-40B4-BE49-F238E27FC236}">
                <a16:creationId xmlns:a16="http://schemas.microsoft.com/office/drawing/2014/main" id="{D96C17AB-EBC5-894F-AFC3-956B7D022CB5}"/>
              </a:ext>
            </a:extLst>
          </p:cNvPr>
          <p:cNvSpPr txBox="1"/>
          <p:nvPr/>
        </p:nvSpPr>
        <p:spPr>
          <a:xfrm>
            <a:off x="2377552" y="3823810"/>
            <a:ext cx="2863413" cy="369332"/>
          </a:xfrm>
          <a:prstGeom prst="rect">
            <a:avLst/>
          </a:prstGeom>
          <a:noFill/>
        </p:spPr>
        <p:txBody>
          <a:bodyPr wrap="none" rtlCol="0">
            <a:spAutoFit/>
          </a:bodyPr>
          <a:lstStyle/>
          <a:p>
            <a:r>
              <a:rPr lang="de-DE" dirty="0">
                <a:latin typeface="+mj-lt"/>
              </a:rPr>
              <a:t>Präsenzerleben (Immersion)</a:t>
            </a:r>
          </a:p>
        </p:txBody>
      </p:sp>
      <p:pic>
        <p:nvPicPr>
          <p:cNvPr id="94" name="Grafik 93" descr="Kopf mit Zahnrädern">
            <a:extLst>
              <a:ext uri="{FF2B5EF4-FFF2-40B4-BE49-F238E27FC236}">
                <a16:creationId xmlns:a16="http://schemas.microsoft.com/office/drawing/2014/main" id="{0808E463-DFA8-F347-A0A2-5D5374D2DB7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12864" y="4518592"/>
            <a:ext cx="601691" cy="601691"/>
          </a:xfrm>
          <a:prstGeom prst="rect">
            <a:avLst/>
          </a:prstGeom>
        </p:spPr>
      </p:pic>
      <p:pic>
        <p:nvPicPr>
          <p:cNvPr id="98" name="Grafik 97">
            <a:extLst>
              <a:ext uri="{FF2B5EF4-FFF2-40B4-BE49-F238E27FC236}">
                <a16:creationId xmlns:a16="http://schemas.microsoft.com/office/drawing/2014/main" id="{09E0169C-9DB7-9A44-9141-B275A8960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6006" y="5340863"/>
            <a:ext cx="157633" cy="157633"/>
          </a:xfrm>
          <a:prstGeom prst="rect">
            <a:avLst/>
          </a:prstGeom>
        </p:spPr>
      </p:pic>
      <p:cxnSp>
        <p:nvCxnSpPr>
          <p:cNvPr id="104" name="Gerade Verbindung 103">
            <a:extLst>
              <a:ext uri="{FF2B5EF4-FFF2-40B4-BE49-F238E27FC236}">
                <a16:creationId xmlns:a16="http://schemas.microsoft.com/office/drawing/2014/main" id="{9ECC9F95-C04E-C742-A356-248678C7939A}"/>
              </a:ext>
            </a:extLst>
          </p:cNvPr>
          <p:cNvCxnSpPr>
            <a:cxnSpLocks/>
          </p:cNvCxnSpPr>
          <p:nvPr/>
        </p:nvCxnSpPr>
        <p:spPr>
          <a:xfrm>
            <a:off x="5916385" y="2773401"/>
            <a:ext cx="0" cy="262511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B5846067-C224-A843-AD02-DAF154E039DB}"/>
              </a:ext>
            </a:extLst>
          </p:cNvPr>
          <p:cNvSpPr txBox="1"/>
          <p:nvPr/>
        </p:nvSpPr>
        <p:spPr>
          <a:xfrm>
            <a:off x="907649" y="1690688"/>
            <a:ext cx="3773918" cy="461665"/>
          </a:xfrm>
          <a:prstGeom prst="rect">
            <a:avLst/>
          </a:prstGeom>
          <a:noFill/>
        </p:spPr>
        <p:txBody>
          <a:bodyPr wrap="none" rtlCol="0">
            <a:spAutoFit/>
          </a:bodyPr>
          <a:lstStyle/>
          <a:p>
            <a:r>
              <a:rPr lang="de-DE" sz="2400" dirty="0"/>
              <a:t>Frage- / Beobachtungsbogen</a:t>
            </a:r>
          </a:p>
        </p:txBody>
      </p:sp>
      <p:pic>
        <p:nvPicPr>
          <p:cNvPr id="3" name="Grafik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06044" y="3118207"/>
            <a:ext cx="376455" cy="376455"/>
          </a:xfrm>
          <a:prstGeom prst="rect">
            <a:avLst/>
          </a:prstGeom>
        </p:spPr>
      </p:pic>
      <p:pic>
        <p:nvPicPr>
          <p:cNvPr id="4" name="Grafik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6594" y="3010207"/>
            <a:ext cx="451746" cy="451746"/>
          </a:xfrm>
          <a:prstGeom prst="rect">
            <a:avLst/>
          </a:prstGeom>
        </p:spPr>
      </p:pic>
      <p:sp>
        <p:nvSpPr>
          <p:cNvPr id="29" name="Textfeld 28">
            <a:extLst>
              <a:ext uri="{FF2B5EF4-FFF2-40B4-BE49-F238E27FC236}">
                <a16:creationId xmlns:a16="http://schemas.microsoft.com/office/drawing/2014/main" id="{42F4D4EE-1D84-9B48-8D6B-475C05CED562}"/>
              </a:ext>
            </a:extLst>
          </p:cNvPr>
          <p:cNvSpPr txBox="1"/>
          <p:nvPr/>
        </p:nvSpPr>
        <p:spPr>
          <a:xfrm>
            <a:off x="2413175" y="3104031"/>
            <a:ext cx="1990930" cy="369332"/>
          </a:xfrm>
          <a:prstGeom prst="rect">
            <a:avLst/>
          </a:prstGeom>
          <a:noFill/>
        </p:spPr>
        <p:txBody>
          <a:bodyPr wrap="none" rtlCol="0">
            <a:spAutoFit/>
          </a:bodyPr>
          <a:lstStyle/>
          <a:p>
            <a:r>
              <a:rPr lang="de-DE" dirty="0">
                <a:latin typeface="+mj-lt"/>
              </a:rPr>
              <a:t>Erlebte Emotionen</a:t>
            </a:r>
          </a:p>
        </p:txBody>
      </p:sp>
      <p:sp>
        <p:nvSpPr>
          <p:cNvPr id="23"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24"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984878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 Messinstrumente</a:t>
            </a:r>
          </a:p>
        </p:txBody>
      </p:sp>
      <p:sp>
        <p:nvSpPr>
          <p:cNvPr id="3" name="Inhaltsplatzhalter 2"/>
          <p:cNvSpPr>
            <a:spLocks noGrp="1"/>
          </p:cNvSpPr>
          <p:nvPr>
            <p:ph idx="1"/>
          </p:nvPr>
        </p:nvSpPr>
        <p:spPr/>
        <p:txBody>
          <a:bodyPr>
            <a:normAutofit fontScale="92500"/>
          </a:bodyPr>
          <a:lstStyle/>
          <a:p>
            <a:pPr lvl="0"/>
            <a:r>
              <a:rPr lang="de-DE" b="1" dirty="0">
                <a:solidFill>
                  <a:srgbClr val="2F5597"/>
                </a:solidFill>
              </a:rPr>
              <a:t>Immersion/ Räumliches Präsenzerleben </a:t>
            </a:r>
            <a:r>
              <a:rPr lang="de-DE" dirty="0">
                <a:solidFill>
                  <a:prstClr val="black"/>
                </a:solidFill>
              </a:rPr>
              <a:t>(Wirth et al., 2008),</a:t>
            </a:r>
          </a:p>
          <a:p>
            <a:pPr marL="180975" lvl="0" indent="0">
              <a:buNone/>
            </a:pPr>
            <a:r>
              <a:rPr lang="de-DE" i="1" dirty="0">
                <a:solidFill>
                  <a:prstClr val="black"/>
                </a:solidFill>
              </a:rPr>
              <a:t>„Ich hatte den Eindruck, dass ich in das Ges</a:t>
            </a:r>
            <a:r>
              <a:rPr lang="de-DE" i="1" dirty="0"/>
              <a:t>chehen hineintauchen konnte.“</a:t>
            </a:r>
          </a:p>
          <a:p>
            <a:pPr lvl="0"/>
            <a:r>
              <a:rPr lang="de-DE" b="1" dirty="0">
                <a:solidFill>
                  <a:srgbClr val="2F5597"/>
                </a:solidFill>
              </a:rPr>
              <a:t>Emotionen - PANAS </a:t>
            </a:r>
            <a:r>
              <a:rPr lang="de-DE" dirty="0"/>
              <a:t>(</a:t>
            </a:r>
            <a:r>
              <a:rPr lang="en" dirty="0"/>
              <a:t>Breyer, B. &amp; </a:t>
            </a:r>
            <a:r>
              <a:rPr lang="en" dirty="0" err="1"/>
              <a:t>Bluemke</a:t>
            </a:r>
            <a:r>
              <a:rPr lang="en" dirty="0"/>
              <a:t>, M., 2016</a:t>
            </a:r>
            <a:r>
              <a:rPr lang="de-DE" dirty="0"/>
              <a:t>), </a:t>
            </a:r>
          </a:p>
          <a:p>
            <a:pPr marL="0" indent="265113">
              <a:buNone/>
            </a:pPr>
            <a:r>
              <a:rPr lang="de-DE" i="1" dirty="0"/>
              <a:t>„Ich bin aktuell... wach / gereizt / aufmerksam ... .“</a:t>
            </a:r>
          </a:p>
          <a:p>
            <a:r>
              <a:rPr lang="de-DE" b="1" dirty="0">
                <a:solidFill>
                  <a:schemeClr val="accent1">
                    <a:lumMod val="50000"/>
                  </a:schemeClr>
                </a:solidFill>
              </a:rPr>
              <a:t>Simulator </a:t>
            </a:r>
            <a:r>
              <a:rPr lang="de-DE" b="1" dirty="0" err="1">
                <a:solidFill>
                  <a:schemeClr val="accent1">
                    <a:lumMod val="50000"/>
                  </a:schemeClr>
                </a:solidFill>
              </a:rPr>
              <a:t>Sickness</a:t>
            </a:r>
            <a:r>
              <a:rPr lang="de-DE" b="1" dirty="0">
                <a:solidFill>
                  <a:schemeClr val="accent1">
                    <a:lumMod val="50000"/>
                  </a:schemeClr>
                </a:solidFill>
              </a:rPr>
              <a:t>  </a:t>
            </a:r>
            <a:r>
              <a:rPr lang="de-DE" dirty="0"/>
              <a:t>(R. S. Kennedy et al., 2009),</a:t>
            </a:r>
          </a:p>
          <a:p>
            <a:pPr marL="271463" indent="0">
              <a:buNone/>
            </a:pPr>
            <a:r>
              <a:rPr lang="de-DE" i="1" dirty="0">
                <a:solidFill>
                  <a:prstClr val="black"/>
                </a:solidFill>
              </a:rPr>
              <a:t>„Ich fühle aktuell... Allgemeines Unwohlsein / Übelkeit / Schwindel ...“</a:t>
            </a:r>
          </a:p>
          <a:p>
            <a:pPr marL="271463" lvl="0" indent="0">
              <a:buNone/>
            </a:pPr>
            <a:endParaRPr lang="de-DE" dirty="0">
              <a:solidFill>
                <a:prstClr val="black"/>
              </a:solidFill>
            </a:endParaRPr>
          </a:p>
          <a:p>
            <a:pPr lvl="0"/>
            <a:r>
              <a:rPr lang="de-DE" b="1" dirty="0">
                <a:solidFill>
                  <a:srgbClr val="4472C4">
                    <a:lumMod val="75000"/>
                  </a:srgbClr>
                </a:solidFill>
              </a:rPr>
              <a:t>Kognitiver </a:t>
            </a:r>
            <a:r>
              <a:rPr lang="de-DE" b="1" dirty="0" err="1">
                <a:solidFill>
                  <a:srgbClr val="4472C4">
                    <a:lumMod val="75000"/>
                  </a:srgbClr>
                </a:solidFill>
              </a:rPr>
              <a:t>Workload</a:t>
            </a:r>
            <a:r>
              <a:rPr lang="de-DE" b="1" dirty="0">
                <a:solidFill>
                  <a:srgbClr val="4472C4">
                    <a:lumMod val="75000"/>
                  </a:srgbClr>
                </a:solidFill>
              </a:rPr>
              <a:t> </a:t>
            </a:r>
            <a:r>
              <a:rPr lang="de-DE" dirty="0">
                <a:solidFill>
                  <a:prstClr val="black"/>
                </a:solidFill>
              </a:rPr>
              <a:t>(NASA-TLX, Hart &amp; </a:t>
            </a:r>
            <a:r>
              <a:rPr lang="de-DE" dirty="0" err="1">
                <a:solidFill>
                  <a:prstClr val="black"/>
                </a:solidFill>
              </a:rPr>
              <a:t>Staveland</a:t>
            </a:r>
            <a:r>
              <a:rPr lang="de-DE" dirty="0">
                <a:solidFill>
                  <a:prstClr val="black"/>
                </a:solidFill>
              </a:rPr>
              <a:t>, 1988)</a:t>
            </a:r>
          </a:p>
          <a:p>
            <a:pPr marL="265113" lvl="0" indent="0">
              <a:buNone/>
            </a:pPr>
            <a:r>
              <a:rPr lang="de-DE" i="1" dirty="0">
                <a:solidFill>
                  <a:prstClr val="black"/>
                </a:solidFill>
              </a:rPr>
              <a:t>„Wie hoch waren die kognitiven Anforderungen dieser Aufgabe?“</a:t>
            </a:r>
          </a:p>
          <a:p>
            <a:pPr lvl="0"/>
            <a:endParaRPr lang="de-DE" dirty="0">
              <a:solidFill>
                <a:prstClr val="black"/>
              </a:solidFill>
            </a:endParaRPr>
          </a:p>
          <a:p>
            <a:endParaRPr lang="de-DE" dirty="0"/>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Rechteck 6"/>
          <p:cNvSpPr/>
          <p:nvPr/>
        </p:nvSpPr>
        <p:spPr>
          <a:xfrm rot="16200000">
            <a:off x="9395480" y="2916443"/>
            <a:ext cx="3916640" cy="646331"/>
          </a:xfrm>
          <a:prstGeom prst="rect">
            <a:avLst/>
          </a:prstGeom>
        </p:spPr>
        <p:txBody>
          <a:bodyPr wrap="square">
            <a:spAutoFit/>
          </a:bodyPr>
          <a:lstStyle/>
          <a:p>
            <a:pPr marL="271463" indent="0">
              <a:buNone/>
            </a:pPr>
            <a:r>
              <a:rPr lang="de-DE" i="1" dirty="0"/>
              <a:t>Antwortskala jeweils: 1 - niedrige Ausprägung bis 5 - hohe Ausprägung</a:t>
            </a:r>
          </a:p>
        </p:txBody>
      </p:sp>
      <p:sp>
        <p:nvSpPr>
          <p:cNvPr id="8"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9"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1879264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sp>
        <p:nvSpPr>
          <p:cNvPr id="7" name="Titel 1"/>
          <p:cNvSpPr>
            <a:spLocks noGrp="1"/>
          </p:cNvSpPr>
          <p:nvPr>
            <p:ph type="title"/>
          </p:nvPr>
        </p:nvSpPr>
        <p:spPr>
          <a:xfrm>
            <a:off x="838200" y="365125"/>
            <a:ext cx="8805530" cy="1325563"/>
          </a:xfrm>
        </p:spPr>
        <p:txBody>
          <a:bodyPr>
            <a:normAutofit/>
          </a:bodyPr>
          <a:lstStyle/>
          <a:p>
            <a:r>
              <a:rPr lang="de-DE" dirty="0"/>
              <a:t>Methode: Experiment </a:t>
            </a:r>
            <a:r>
              <a:rPr lang="de-DE" dirty="0" smtClean="0"/>
              <a:t>3</a:t>
            </a:r>
            <a:endParaRPr lang="de-DE" dirty="0">
              <a:solidFill>
                <a:schemeClr val="accent5">
                  <a:lumMod val="75000"/>
                </a:schemeClr>
              </a:solidFill>
            </a:endParaRPr>
          </a:p>
        </p:txBody>
      </p:sp>
      <p:pic>
        <p:nvPicPr>
          <p:cNvPr id="8" name="Grafik 7" descr="Videokamera">
            <a:extLst>
              <a:ext uri="{FF2B5EF4-FFF2-40B4-BE49-F238E27FC236}">
                <a16:creationId xmlns:a16="http://schemas.microsoft.com/office/drawing/2014/main" id="{4227D6C5-0FAC-4148-ACF3-3E3DFCA59F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14207" y="1577928"/>
            <a:ext cx="2778041" cy="2778041"/>
          </a:xfrm>
          <a:prstGeom prst="rect">
            <a:avLst/>
          </a:prstGeom>
        </p:spPr>
      </p:pic>
      <p:grpSp>
        <p:nvGrpSpPr>
          <p:cNvPr id="9" name="Gruppieren 8">
            <a:extLst>
              <a:ext uri="{FF2B5EF4-FFF2-40B4-BE49-F238E27FC236}">
                <a16:creationId xmlns:a16="http://schemas.microsoft.com/office/drawing/2014/main" id="{A08CF86A-8185-D542-8855-FF51EC20FC11}"/>
              </a:ext>
            </a:extLst>
          </p:cNvPr>
          <p:cNvGrpSpPr/>
          <p:nvPr/>
        </p:nvGrpSpPr>
        <p:grpSpPr>
          <a:xfrm>
            <a:off x="2092372" y="1958950"/>
            <a:ext cx="2864024" cy="2473365"/>
            <a:chOff x="4362422" y="2149642"/>
            <a:chExt cx="3017669" cy="3017669"/>
          </a:xfrm>
        </p:grpSpPr>
        <p:pic>
          <p:nvPicPr>
            <p:cNvPr id="10" name="Grafik 9">
              <a:extLst>
                <a:ext uri="{FF2B5EF4-FFF2-40B4-BE49-F238E27FC236}">
                  <a16:creationId xmlns:a16="http://schemas.microsoft.com/office/drawing/2014/main" id="{CEEE65DE-2A31-404A-A211-AE0E9F4757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9344" y="3154925"/>
              <a:ext cx="803824" cy="803824"/>
            </a:xfrm>
            <a:prstGeom prst="rect">
              <a:avLst/>
            </a:prstGeom>
          </p:spPr>
        </p:pic>
        <p:pic>
          <p:nvPicPr>
            <p:cNvPr id="11" name="Grafik 10" descr="Laptop">
              <a:extLst>
                <a:ext uri="{FF2B5EF4-FFF2-40B4-BE49-F238E27FC236}">
                  <a16:creationId xmlns:a16="http://schemas.microsoft.com/office/drawing/2014/main" id="{F8BBF685-42D8-8C4B-9608-9AE05EDA27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62422" y="2149642"/>
              <a:ext cx="3017669" cy="3017669"/>
            </a:xfrm>
            <a:prstGeom prst="rect">
              <a:avLst/>
            </a:prstGeom>
          </p:spPr>
        </p:pic>
      </p:grpSp>
      <p:sp>
        <p:nvSpPr>
          <p:cNvPr id="13" name="Textfeld 12"/>
          <p:cNvSpPr txBox="1"/>
          <p:nvPr/>
        </p:nvSpPr>
        <p:spPr>
          <a:xfrm>
            <a:off x="5253432" y="3063531"/>
            <a:ext cx="1613304" cy="430887"/>
          </a:xfrm>
          <a:prstGeom prst="rect">
            <a:avLst/>
          </a:prstGeom>
          <a:noFill/>
        </p:spPr>
        <p:txBody>
          <a:bodyPr wrap="square" rtlCol="0">
            <a:spAutoFit/>
          </a:bodyPr>
          <a:lstStyle/>
          <a:p>
            <a:pPr algn="ctr"/>
            <a:r>
              <a:rPr lang="de-DE" sz="2200" dirty="0" smtClean="0"/>
              <a:t>oder</a:t>
            </a:r>
            <a:endParaRPr lang="de-DE" sz="2200" dirty="0"/>
          </a:p>
        </p:txBody>
      </p:sp>
      <p:sp>
        <p:nvSpPr>
          <p:cNvPr id="14" name="Textfeld 13"/>
          <p:cNvSpPr txBox="1"/>
          <p:nvPr/>
        </p:nvSpPr>
        <p:spPr>
          <a:xfrm>
            <a:off x="3319796" y="1801590"/>
            <a:ext cx="4735078" cy="553998"/>
          </a:xfrm>
          <a:prstGeom prst="rect">
            <a:avLst/>
          </a:prstGeom>
          <a:noFill/>
        </p:spPr>
        <p:txBody>
          <a:bodyPr wrap="square" rtlCol="0">
            <a:spAutoFit/>
          </a:bodyPr>
          <a:lstStyle/>
          <a:p>
            <a:pPr algn="ctr"/>
            <a:r>
              <a:rPr lang="de-DE" sz="3000" dirty="0" smtClean="0"/>
              <a:t>„Lernen“ mit</a:t>
            </a:r>
            <a:endParaRPr lang="de-DE" sz="3000" dirty="0"/>
          </a:p>
        </p:txBody>
      </p:sp>
      <p:sp>
        <p:nvSpPr>
          <p:cNvPr id="15" name="Textfeld 14"/>
          <p:cNvSpPr txBox="1"/>
          <p:nvPr/>
        </p:nvSpPr>
        <p:spPr>
          <a:xfrm>
            <a:off x="2406137" y="4420517"/>
            <a:ext cx="2236494" cy="430887"/>
          </a:xfrm>
          <a:prstGeom prst="rect">
            <a:avLst/>
          </a:prstGeom>
          <a:noFill/>
        </p:spPr>
        <p:txBody>
          <a:bodyPr wrap="square" rtlCol="0">
            <a:spAutoFit/>
          </a:bodyPr>
          <a:lstStyle/>
          <a:p>
            <a:pPr algn="ctr"/>
            <a:r>
              <a:rPr lang="de-DE" sz="2200" b="1" dirty="0" smtClean="0"/>
              <a:t>360° Video</a:t>
            </a:r>
            <a:endParaRPr lang="de-DE" sz="2200" b="1" dirty="0"/>
          </a:p>
        </p:txBody>
      </p:sp>
      <p:sp>
        <p:nvSpPr>
          <p:cNvPr id="16" name="Textfeld 15"/>
          <p:cNvSpPr txBox="1"/>
          <p:nvPr/>
        </p:nvSpPr>
        <p:spPr>
          <a:xfrm>
            <a:off x="7163770" y="4420518"/>
            <a:ext cx="2479959" cy="430887"/>
          </a:xfrm>
          <a:prstGeom prst="rect">
            <a:avLst/>
          </a:prstGeom>
          <a:noFill/>
        </p:spPr>
        <p:txBody>
          <a:bodyPr wrap="square" rtlCol="0">
            <a:spAutoFit/>
          </a:bodyPr>
          <a:lstStyle/>
          <a:p>
            <a:pPr algn="ctr"/>
            <a:r>
              <a:rPr lang="de-DE" sz="2200" b="1" dirty="0" smtClean="0"/>
              <a:t>statischem Video</a:t>
            </a:r>
            <a:endParaRPr lang="de-DE" sz="2200" b="1" dirty="0"/>
          </a:p>
        </p:txBody>
      </p:sp>
    </p:spTree>
    <p:extLst>
      <p:ext uri="{BB962C8B-B14F-4D97-AF65-F5344CB8AC3E}">
        <p14:creationId xmlns:p14="http://schemas.microsoft.com/office/powerpoint/2010/main" val="12839768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9693729" cy="1325563"/>
          </a:xfrm>
        </p:spPr>
        <p:txBody>
          <a:bodyPr>
            <a:normAutofit/>
          </a:bodyPr>
          <a:lstStyle/>
          <a:p>
            <a:r>
              <a:rPr lang="de-DE" dirty="0"/>
              <a:t>Methode: Stichprobe </a:t>
            </a:r>
            <a:endParaRPr lang="de-DE" dirty="0">
              <a:solidFill>
                <a:schemeClr val="accent5">
                  <a:lumMod val="75000"/>
                </a:schemeClr>
              </a:solidFill>
            </a:endParaRPr>
          </a:p>
        </p:txBody>
      </p:sp>
      <p:sp>
        <p:nvSpPr>
          <p:cNvPr id="3" name="Inhaltsplatzhalter 2"/>
          <p:cNvSpPr>
            <a:spLocks noGrp="1"/>
          </p:cNvSpPr>
          <p:nvPr>
            <p:ph idx="1"/>
          </p:nvPr>
        </p:nvSpPr>
        <p:spPr>
          <a:xfrm>
            <a:off x="4085891" y="2643453"/>
            <a:ext cx="5557839" cy="2286093"/>
          </a:xfrm>
        </p:spPr>
        <p:txBody>
          <a:bodyPr>
            <a:normAutofit/>
          </a:bodyPr>
          <a:lstStyle/>
          <a:p>
            <a:pPr marL="0" indent="0">
              <a:buNone/>
            </a:pPr>
            <a:endParaRPr lang="de-DE" b="1" dirty="0"/>
          </a:p>
          <a:p>
            <a:pPr lvl="1">
              <a:lnSpc>
                <a:spcPct val="150000"/>
              </a:lnSpc>
            </a:pPr>
            <a:r>
              <a:rPr lang="de-DE" sz="2800" dirty="0"/>
              <a:t>ca. </a:t>
            </a:r>
            <a:r>
              <a:rPr lang="de-DE" sz="2800" dirty="0" smtClean="0"/>
              <a:t>100 </a:t>
            </a:r>
            <a:r>
              <a:rPr lang="de-DE" sz="2800" dirty="0"/>
              <a:t>Stud. der Uni. Erfurt</a:t>
            </a:r>
          </a:p>
          <a:p>
            <a:pPr lvl="1">
              <a:lnSpc>
                <a:spcPct val="150000"/>
              </a:lnSpc>
            </a:pPr>
            <a:r>
              <a:rPr lang="de-DE" sz="2800" dirty="0"/>
              <a:t>Sem.: 2</a:t>
            </a:r>
            <a:r>
              <a:rPr lang="de-DE" sz="2800" dirty="0" smtClean="0"/>
              <a:t>-6 BA</a:t>
            </a:r>
            <a:endParaRPr lang="de-DE" sz="2800" dirty="0"/>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35710" y="3207696"/>
            <a:ext cx="1350181" cy="1350181"/>
          </a:xfrm>
          <a:prstGeom prst="rect">
            <a:avLst/>
          </a:prstGeom>
        </p:spPr>
      </p:pic>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2606873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 Design</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4" name="Grafik 13" descr="Gruppe">
            <a:extLst>
              <a:ext uri="{FF2B5EF4-FFF2-40B4-BE49-F238E27FC236}">
                <a16:creationId xmlns:a16="http://schemas.microsoft.com/office/drawing/2014/main" id="{162BEB11-25D7-CD4E-AF77-DAB52B0C0D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178493" y="3039235"/>
            <a:ext cx="951018" cy="951018"/>
          </a:xfrm>
          <a:prstGeom prst="rect">
            <a:avLst/>
          </a:prstGeom>
        </p:spPr>
      </p:pic>
      <p:pic>
        <p:nvPicPr>
          <p:cNvPr id="16" name="Grafik 15" descr="Gruppe">
            <a:extLst>
              <a:ext uri="{FF2B5EF4-FFF2-40B4-BE49-F238E27FC236}">
                <a16:creationId xmlns:a16="http://schemas.microsoft.com/office/drawing/2014/main" id="{900E1041-D637-914A-A4C8-B92C243AA2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69033" y="3002805"/>
            <a:ext cx="951018" cy="951018"/>
          </a:xfrm>
          <a:prstGeom prst="rect">
            <a:avLst/>
          </a:prstGeom>
        </p:spPr>
      </p:pic>
      <p:sp>
        <p:nvSpPr>
          <p:cNvPr id="26" name="Textfeld 25">
            <a:extLst>
              <a:ext uri="{FF2B5EF4-FFF2-40B4-BE49-F238E27FC236}">
                <a16:creationId xmlns:a16="http://schemas.microsoft.com/office/drawing/2014/main" id="{9C2006DE-DE1D-CF4A-A24F-399B5F7C67CC}"/>
              </a:ext>
            </a:extLst>
          </p:cNvPr>
          <p:cNvSpPr txBox="1"/>
          <p:nvPr/>
        </p:nvSpPr>
        <p:spPr>
          <a:xfrm>
            <a:off x="3048707" y="4058096"/>
            <a:ext cx="1210588" cy="369332"/>
          </a:xfrm>
          <a:prstGeom prst="rect">
            <a:avLst/>
          </a:prstGeom>
          <a:noFill/>
        </p:spPr>
        <p:txBody>
          <a:bodyPr wrap="none" rtlCol="0">
            <a:spAutoFit/>
          </a:bodyPr>
          <a:lstStyle/>
          <a:p>
            <a:r>
              <a:rPr lang="de-DE" dirty="0" smtClean="0"/>
              <a:t>360° Video</a:t>
            </a:r>
          </a:p>
        </p:txBody>
      </p:sp>
      <p:sp>
        <p:nvSpPr>
          <p:cNvPr id="15" name="Textfeld 14">
            <a:extLst>
              <a:ext uri="{FF2B5EF4-FFF2-40B4-BE49-F238E27FC236}">
                <a16:creationId xmlns:a16="http://schemas.microsoft.com/office/drawing/2014/main" id="{C92AC89D-2A49-CA45-990E-DAE1DAD840EA}"/>
              </a:ext>
            </a:extLst>
          </p:cNvPr>
          <p:cNvSpPr txBox="1"/>
          <p:nvPr/>
        </p:nvSpPr>
        <p:spPr>
          <a:xfrm>
            <a:off x="3123247" y="2087664"/>
            <a:ext cx="1061509" cy="646331"/>
          </a:xfrm>
          <a:prstGeom prst="rect">
            <a:avLst/>
          </a:prstGeom>
          <a:noFill/>
        </p:spPr>
        <p:txBody>
          <a:bodyPr wrap="none" rtlCol="0">
            <a:spAutoFit/>
          </a:bodyPr>
          <a:lstStyle/>
          <a:p>
            <a:pPr algn="ctr"/>
            <a:r>
              <a:rPr lang="de-DE" dirty="0"/>
              <a:t>Gruppe </a:t>
            </a:r>
            <a:r>
              <a:rPr lang="de-DE" dirty="0" smtClean="0"/>
              <a:t>1</a:t>
            </a:r>
            <a:endParaRPr lang="de-DE" dirty="0"/>
          </a:p>
          <a:p>
            <a:pPr algn="ctr"/>
            <a:r>
              <a:rPr lang="de-DE" dirty="0"/>
              <a:t>n</a:t>
            </a:r>
            <a:r>
              <a:rPr lang="de-DE" dirty="0" smtClean="0"/>
              <a:t> = 49</a:t>
            </a:r>
            <a:endParaRPr lang="de-DE" dirty="0"/>
          </a:p>
        </p:txBody>
      </p:sp>
      <p:sp>
        <p:nvSpPr>
          <p:cNvPr id="29" name="Textfeld 28">
            <a:extLst>
              <a:ext uri="{FF2B5EF4-FFF2-40B4-BE49-F238E27FC236}">
                <a16:creationId xmlns:a16="http://schemas.microsoft.com/office/drawing/2014/main" id="{9D67EAD4-98FD-4E45-B7D8-A365AB1233C0}"/>
              </a:ext>
            </a:extLst>
          </p:cNvPr>
          <p:cNvSpPr txBox="1"/>
          <p:nvPr/>
        </p:nvSpPr>
        <p:spPr>
          <a:xfrm>
            <a:off x="7913788" y="2029905"/>
            <a:ext cx="1061509" cy="646331"/>
          </a:xfrm>
          <a:prstGeom prst="rect">
            <a:avLst/>
          </a:prstGeom>
          <a:noFill/>
        </p:spPr>
        <p:txBody>
          <a:bodyPr wrap="none" rtlCol="0">
            <a:spAutoFit/>
          </a:bodyPr>
          <a:lstStyle/>
          <a:p>
            <a:pPr algn="ctr"/>
            <a:r>
              <a:rPr lang="de-DE" dirty="0"/>
              <a:t>Gruppe </a:t>
            </a:r>
            <a:r>
              <a:rPr lang="de-DE" dirty="0" smtClean="0"/>
              <a:t>2</a:t>
            </a:r>
            <a:endParaRPr lang="de-DE" dirty="0"/>
          </a:p>
          <a:p>
            <a:pPr algn="ctr"/>
            <a:r>
              <a:rPr lang="de-DE" dirty="0"/>
              <a:t>n = </a:t>
            </a:r>
            <a:r>
              <a:rPr lang="de-DE" dirty="0" smtClean="0"/>
              <a:t>49</a:t>
            </a:r>
            <a:endParaRPr lang="de-DE" dirty="0"/>
          </a:p>
        </p:txBody>
      </p:sp>
      <p:cxnSp>
        <p:nvCxnSpPr>
          <p:cNvPr id="33" name="Gerade Verbindung 32">
            <a:extLst>
              <a:ext uri="{FF2B5EF4-FFF2-40B4-BE49-F238E27FC236}">
                <a16:creationId xmlns:a16="http://schemas.microsoft.com/office/drawing/2014/main" id="{B4393DC2-93BC-5743-85DB-F46CA4EE0042}"/>
              </a:ext>
            </a:extLst>
          </p:cNvPr>
          <p:cNvCxnSpPr/>
          <p:nvPr/>
        </p:nvCxnSpPr>
        <p:spPr>
          <a:xfrm>
            <a:off x="6102708" y="2087664"/>
            <a:ext cx="0" cy="27813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D1EE4540-5110-A249-986B-9F752D98F785}"/>
              </a:ext>
            </a:extLst>
          </p:cNvPr>
          <p:cNvSpPr txBox="1"/>
          <p:nvPr/>
        </p:nvSpPr>
        <p:spPr>
          <a:xfrm>
            <a:off x="7862491" y="3990253"/>
            <a:ext cx="1695208" cy="369332"/>
          </a:xfrm>
          <a:prstGeom prst="rect">
            <a:avLst/>
          </a:prstGeom>
          <a:noFill/>
        </p:spPr>
        <p:txBody>
          <a:bodyPr wrap="none" rtlCol="0">
            <a:spAutoFit/>
          </a:bodyPr>
          <a:lstStyle/>
          <a:p>
            <a:r>
              <a:rPr lang="de-DE" dirty="0"/>
              <a:t>s</a:t>
            </a:r>
            <a:r>
              <a:rPr lang="de-DE" dirty="0" smtClean="0"/>
              <a:t>tatisches Video</a:t>
            </a:r>
            <a:endParaRPr lang="de-DE" dirty="0"/>
          </a:p>
        </p:txBody>
      </p:sp>
      <p:sp>
        <p:nvSpPr>
          <p:cNvPr id="1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967290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5">
                    <a:lumMod val="75000"/>
                  </a:schemeClr>
                </a:solidFill>
              </a:rPr>
              <a:t>Hintergrund - </a:t>
            </a:r>
            <a:r>
              <a:rPr lang="de-DE" dirty="0" err="1">
                <a:solidFill>
                  <a:schemeClr val="accent5">
                    <a:lumMod val="75000"/>
                  </a:schemeClr>
                </a:solidFill>
              </a:rPr>
              <a:t>QualiTeach</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10" name="Grafik 9">
            <a:extLst>
              <a:ext uri="{FF2B5EF4-FFF2-40B4-BE49-F238E27FC236}">
                <a16:creationId xmlns:a16="http://schemas.microsoft.com/office/drawing/2014/main" id="{081D5DC0-9A9C-6B40-A5E5-282FF849B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048" y="2610967"/>
            <a:ext cx="7073900" cy="1422400"/>
          </a:xfrm>
          <a:prstGeom prst="rect">
            <a:avLst/>
          </a:prstGeom>
        </p:spPr>
      </p:pic>
      <p:sp>
        <p:nvSpPr>
          <p:cNvPr id="6" name="Textfeld 5">
            <a:extLst>
              <a:ext uri="{FF2B5EF4-FFF2-40B4-BE49-F238E27FC236}">
                <a16:creationId xmlns:a16="http://schemas.microsoft.com/office/drawing/2014/main" id="{2891B110-F971-7E4B-A5A1-960FDE326A80}"/>
              </a:ext>
            </a:extLst>
          </p:cNvPr>
          <p:cNvSpPr txBox="1"/>
          <p:nvPr/>
        </p:nvSpPr>
        <p:spPr>
          <a:xfrm>
            <a:off x="4496041" y="4560956"/>
            <a:ext cx="3807389" cy="707886"/>
          </a:xfrm>
          <a:prstGeom prst="rect">
            <a:avLst/>
          </a:prstGeom>
          <a:noFill/>
        </p:spPr>
        <p:txBody>
          <a:bodyPr wrap="none" rtlCol="0">
            <a:spAutoFit/>
          </a:bodyPr>
          <a:lstStyle/>
          <a:p>
            <a:r>
              <a:rPr lang="de-DE" sz="4000" dirty="0" err="1">
                <a:latin typeface="+mj-lt"/>
              </a:rPr>
              <a:t>www.videoleb.de</a:t>
            </a:r>
            <a:endParaRPr lang="de-DE" sz="4000" dirty="0">
              <a:latin typeface="+mj-lt"/>
            </a:endParaRPr>
          </a:p>
        </p:txBody>
      </p:sp>
      <p:pic>
        <p:nvPicPr>
          <p:cNvPr id="11" name="Grafik 10" descr="Pfeil: Leichte Kurve">
            <a:extLst>
              <a:ext uri="{FF2B5EF4-FFF2-40B4-BE49-F238E27FC236}">
                <a16:creationId xmlns:a16="http://schemas.microsoft.com/office/drawing/2014/main" id="{6108B971-384E-394A-998D-720B0DCF8F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427937" y="4496446"/>
            <a:ext cx="914400" cy="914400"/>
          </a:xfrm>
          <a:prstGeom prst="rect">
            <a:avLst/>
          </a:prstGeom>
        </p:spPr>
      </p:pic>
      <p:sp>
        <p:nvSpPr>
          <p:cNvPr id="12"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3"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2769174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6" name="Pfeil nach unten 5">
            <a:extLst>
              <a:ext uri="{FF2B5EF4-FFF2-40B4-BE49-F238E27FC236}">
                <a16:creationId xmlns:a16="http://schemas.microsoft.com/office/drawing/2014/main" id="{2ED185F0-2730-574D-9475-8D21A05DE8AC}"/>
              </a:ext>
            </a:extLst>
          </p:cNvPr>
          <p:cNvSpPr/>
          <p:nvPr/>
        </p:nvSpPr>
        <p:spPr>
          <a:xfrm>
            <a:off x="8854201" y="3677478"/>
            <a:ext cx="600776" cy="5232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5" name="Grafik 24" descr="Dokument">
            <a:extLst>
              <a:ext uri="{FF2B5EF4-FFF2-40B4-BE49-F238E27FC236}">
                <a16:creationId xmlns:a16="http://schemas.microsoft.com/office/drawing/2014/main" id="{690F11EA-D6ED-9544-A7D2-5462F12BDC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236904" y="4465430"/>
            <a:ext cx="1422070" cy="1422070"/>
          </a:xfrm>
          <a:prstGeom prst="rect">
            <a:avLst/>
          </a:prstGeom>
        </p:spPr>
      </p:pic>
      <p:sp>
        <p:nvSpPr>
          <p:cNvPr id="10" name="Textfeld 9">
            <a:extLst>
              <a:ext uri="{FF2B5EF4-FFF2-40B4-BE49-F238E27FC236}">
                <a16:creationId xmlns:a16="http://schemas.microsoft.com/office/drawing/2014/main" id="{FD697370-8DA9-D241-B761-ACB922EBEB21}"/>
              </a:ext>
            </a:extLst>
          </p:cNvPr>
          <p:cNvSpPr txBox="1"/>
          <p:nvPr/>
        </p:nvSpPr>
        <p:spPr>
          <a:xfrm>
            <a:off x="10547170" y="1922714"/>
            <a:ext cx="1058944" cy="276999"/>
          </a:xfrm>
          <a:prstGeom prst="rect">
            <a:avLst/>
          </a:prstGeom>
          <a:noFill/>
        </p:spPr>
        <p:txBody>
          <a:bodyPr wrap="square" rtlCol="0">
            <a:spAutoFit/>
          </a:bodyPr>
          <a:lstStyle/>
          <a:p>
            <a:r>
              <a:rPr lang="de-DE" sz="1200" dirty="0"/>
              <a:t>c</a:t>
            </a:r>
            <a:r>
              <a:rPr lang="de-DE" sz="1200" dirty="0" smtClean="0"/>
              <a:t>a</a:t>
            </a:r>
            <a:r>
              <a:rPr lang="de-DE" sz="1200" dirty="0"/>
              <a:t>. </a:t>
            </a:r>
            <a:r>
              <a:rPr lang="de-DE" sz="1200" dirty="0" smtClean="0"/>
              <a:t>75 </a:t>
            </a:r>
            <a:r>
              <a:rPr lang="de-DE" sz="1200" dirty="0"/>
              <a:t>Min.</a:t>
            </a:r>
          </a:p>
        </p:txBody>
      </p:sp>
      <p:cxnSp>
        <p:nvCxnSpPr>
          <p:cNvPr id="12" name="Gerade Verbindung 11">
            <a:extLst>
              <a:ext uri="{FF2B5EF4-FFF2-40B4-BE49-F238E27FC236}">
                <a16:creationId xmlns:a16="http://schemas.microsoft.com/office/drawing/2014/main" id="{6369CF5E-25CE-5D40-90FE-7C844885E6B8}"/>
              </a:ext>
            </a:extLst>
          </p:cNvPr>
          <p:cNvCxnSpPr/>
          <p:nvPr/>
        </p:nvCxnSpPr>
        <p:spPr>
          <a:xfrm>
            <a:off x="6677891" y="1822443"/>
            <a:ext cx="0" cy="377965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2F5B470-F23E-934B-898D-0A8AC91037F0}"/>
              </a:ext>
            </a:extLst>
          </p:cNvPr>
          <p:cNvSpPr txBox="1"/>
          <p:nvPr/>
        </p:nvSpPr>
        <p:spPr>
          <a:xfrm>
            <a:off x="1265801" y="1745739"/>
            <a:ext cx="1864806" cy="461665"/>
          </a:xfrm>
          <a:prstGeom prst="rect">
            <a:avLst/>
          </a:prstGeom>
          <a:noFill/>
        </p:spPr>
        <p:txBody>
          <a:bodyPr wrap="none" rtlCol="0">
            <a:spAutoFit/>
          </a:bodyPr>
          <a:lstStyle/>
          <a:p>
            <a:r>
              <a:rPr lang="de-DE" sz="2400" dirty="0"/>
              <a:t>Teil 1: </a:t>
            </a:r>
            <a:r>
              <a:rPr lang="de-DE" sz="2400" dirty="0" smtClean="0"/>
              <a:t>Pretest</a:t>
            </a:r>
            <a:endParaRPr lang="de-DE" sz="2400" dirty="0"/>
          </a:p>
        </p:txBody>
      </p:sp>
      <p:pic>
        <p:nvPicPr>
          <p:cNvPr id="40" name="Grafik 39" descr="Stoppuhr">
            <a:extLst>
              <a:ext uri="{FF2B5EF4-FFF2-40B4-BE49-F238E27FC236}">
                <a16:creationId xmlns:a16="http://schemas.microsoft.com/office/drawing/2014/main" id="{76DB1A40-DB37-AA44-9014-EACEF937D4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59822" y="1861456"/>
            <a:ext cx="274301" cy="274301"/>
          </a:xfrm>
          <a:prstGeom prst="rect">
            <a:avLst/>
          </a:prstGeom>
        </p:spPr>
      </p:pic>
      <p:sp>
        <p:nvSpPr>
          <p:cNvPr id="41" name="Textfeld 40">
            <a:extLst>
              <a:ext uri="{FF2B5EF4-FFF2-40B4-BE49-F238E27FC236}">
                <a16:creationId xmlns:a16="http://schemas.microsoft.com/office/drawing/2014/main" id="{905ED461-35B9-8247-B5EB-6721BEFD68A2}"/>
              </a:ext>
            </a:extLst>
          </p:cNvPr>
          <p:cNvSpPr txBox="1"/>
          <p:nvPr/>
        </p:nvSpPr>
        <p:spPr>
          <a:xfrm>
            <a:off x="5078521" y="1861456"/>
            <a:ext cx="1331075" cy="276999"/>
          </a:xfrm>
          <a:prstGeom prst="rect">
            <a:avLst/>
          </a:prstGeom>
          <a:noFill/>
        </p:spPr>
        <p:txBody>
          <a:bodyPr wrap="square" rtlCol="0">
            <a:spAutoFit/>
          </a:bodyPr>
          <a:lstStyle/>
          <a:p>
            <a:r>
              <a:rPr lang="de-DE" sz="1200" dirty="0"/>
              <a:t>Je ca. </a:t>
            </a:r>
            <a:r>
              <a:rPr lang="de-DE" sz="1200" dirty="0" smtClean="0"/>
              <a:t>15 </a:t>
            </a:r>
            <a:r>
              <a:rPr lang="de-DE" sz="1200" dirty="0"/>
              <a:t>min.</a:t>
            </a:r>
          </a:p>
        </p:txBody>
      </p:sp>
      <p:sp>
        <p:nvSpPr>
          <p:cNvPr id="42" name="Textfeld 41">
            <a:extLst>
              <a:ext uri="{FF2B5EF4-FFF2-40B4-BE49-F238E27FC236}">
                <a16:creationId xmlns:a16="http://schemas.microsoft.com/office/drawing/2014/main" id="{650753D2-FBE2-4A49-8F9C-2AB708C40BE0}"/>
              </a:ext>
            </a:extLst>
          </p:cNvPr>
          <p:cNvSpPr txBox="1"/>
          <p:nvPr/>
        </p:nvSpPr>
        <p:spPr>
          <a:xfrm>
            <a:off x="7682339" y="1802922"/>
            <a:ext cx="2416239" cy="461665"/>
          </a:xfrm>
          <a:prstGeom prst="rect">
            <a:avLst/>
          </a:prstGeom>
          <a:noFill/>
        </p:spPr>
        <p:txBody>
          <a:bodyPr wrap="none" rtlCol="0">
            <a:spAutoFit/>
          </a:bodyPr>
          <a:lstStyle/>
          <a:p>
            <a:r>
              <a:rPr lang="de-DE" sz="2400" dirty="0"/>
              <a:t>Teil 2: Experiment</a:t>
            </a:r>
          </a:p>
        </p:txBody>
      </p:sp>
      <p:pic>
        <p:nvPicPr>
          <p:cNvPr id="48" name="Grafik 47" descr="Stoppuhr">
            <a:extLst>
              <a:ext uri="{FF2B5EF4-FFF2-40B4-BE49-F238E27FC236}">
                <a16:creationId xmlns:a16="http://schemas.microsoft.com/office/drawing/2014/main" id="{F92DF01E-A46B-764A-A97A-F55F9742D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322874" y="1936058"/>
            <a:ext cx="274301" cy="274301"/>
          </a:xfrm>
          <a:prstGeom prst="rect">
            <a:avLst/>
          </a:prstGeom>
        </p:spPr>
      </p:pic>
      <p:grpSp>
        <p:nvGrpSpPr>
          <p:cNvPr id="28" name="Gruppieren 27">
            <a:extLst>
              <a:ext uri="{FF2B5EF4-FFF2-40B4-BE49-F238E27FC236}">
                <a16:creationId xmlns:a16="http://schemas.microsoft.com/office/drawing/2014/main" id="{90447A69-AABC-C44F-BBFC-CC5ABFB7572B}"/>
              </a:ext>
            </a:extLst>
          </p:cNvPr>
          <p:cNvGrpSpPr/>
          <p:nvPr/>
        </p:nvGrpSpPr>
        <p:grpSpPr>
          <a:xfrm>
            <a:off x="7362008" y="2412793"/>
            <a:ext cx="1171862" cy="1168815"/>
            <a:chOff x="4362422" y="2149642"/>
            <a:chExt cx="3017669" cy="3017669"/>
          </a:xfrm>
        </p:grpSpPr>
        <p:pic>
          <p:nvPicPr>
            <p:cNvPr id="30" name="Grafik 29">
              <a:extLst>
                <a:ext uri="{FF2B5EF4-FFF2-40B4-BE49-F238E27FC236}">
                  <a16:creationId xmlns:a16="http://schemas.microsoft.com/office/drawing/2014/main" id="{C10A735C-DD64-5945-9F8F-D83E9FD26D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9344" y="3154925"/>
              <a:ext cx="803824" cy="803824"/>
            </a:xfrm>
            <a:prstGeom prst="rect">
              <a:avLst/>
            </a:prstGeom>
          </p:spPr>
        </p:pic>
        <p:pic>
          <p:nvPicPr>
            <p:cNvPr id="31" name="Grafik 30" descr="Laptop">
              <a:extLst>
                <a:ext uri="{FF2B5EF4-FFF2-40B4-BE49-F238E27FC236}">
                  <a16:creationId xmlns:a16="http://schemas.microsoft.com/office/drawing/2014/main" id="{32AEC1D8-06AC-2A43-A1E9-BF8779EB24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62422" y="2149642"/>
              <a:ext cx="3017669" cy="3017669"/>
            </a:xfrm>
            <a:prstGeom prst="rect">
              <a:avLst/>
            </a:prstGeom>
          </p:spPr>
        </p:pic>
      </p:grpSp>
      <p:sp>
        <p:nvSpPr>
          <p:cNvPr id="3" name="Textfeld 2">
            <a:extLst>
              <a:ext uri="{FF2B5EF4-FFF2-40B4-BE49-F238E27FC236}">
                <a16:creationId xmlns:a16="http://schemas.microsoft.com/office/drawing/2014/main" id="{9BAFB88D-7637-E146-966B-FE9F5F406251}"/>
              </a:ext>
            </a:extLst>
          </p:cNvPr>
          <p:cNvSpPr txBox="1"/>
          <p:nvPr/>
        </p:nvSpPr>
        <p:spPr>
          <a:xfrm>
            <a:off x="8955566" y="2812535"/>
            <a:ext cx="386644" cy="369332"/>
          </a:xfrm>
          <a:prstGeom prst="rect">
            <a:avLst/>
          </a:prstGeom>
          <a:noFill/>
        </p:spPr>
        <p:txBody>
          <a:bodyPr wrap="none" rtlCol="0">
            <a:spAutoFit/>
          </a:bodyPr>
          <a:lstStyle/>
          <a:p>
            <a:r>
              <a:rPr lang="de-DE" dirty="0" err="1"/>
              <a:t>or</a:t>
            </a:r>
            <a:endParaRPr lang="de-DE" dirty="0"/>
          </a:p>
        </p:txBody>
      </p:sp>
      <p:pic>
        <p:nvPicPr>
          <p:cNvPr id="37" name="Grafik 36" descr="Dokument">
            <a:extLst>
              <a:ext uri="{FF2B5EF4-FFF2-40B4-BE49-F238E27FC236}">
                <a16:creationId xmlns:a16="http://schemas.microsoft.com/office/drawing/2014/main" id="{690F11EA-D6ED-9544-A7D2-5462F12BDC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21988" y="2888399"/>
            <a:ext cx="1422070" cy="1422070"/>
          </a:xfrm>
          <a:prstGeom prst="rect">
            <a:avLst/>
          </a:prstGeom>
        </p:spPr>
      </p:pic>
      <p:sp>
        <p:nvSpPr>
          <p:cNvPr id="4" name="Textfeld 3"/>
          <p:cNvSpPr txBox="1"/>
          <p:nvPr/>
        </p:nvSpPr>
        <p:spPr>
          <a:xfrm>
            <a:off x="917158" y="2887586"/>
            <a:ext cx="3714739" cy="1631216"/>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t>Technikaffinität</a:t>
            </a:r>
          </a:p>
          <a:p>
            <a:pPr marL="285750" indent="-285750">
              <a:buFont typeface="Arial" panose="020B0604020202020204" pitchFamily="34" charset="0"/>
              <a:buChar char="•"/>
            </a:pPr>
            <a:r>
              <a:rPr lang="de-DE" sz="2000" dirty="0" smtClean="0"/>
              <a:t>Medien- und Spielenutzung</a:t>
            </a:r>
          </a:p>
          <a:p>
            <a:pPr marL="285750" indent="-285750">
              <a:buFont typeface="Arial" panose="020B0604020202020204" pitchFamily="34" charset="0"/>
              <a:buChar char="•"/>
            </a:pPr>
            <a:r>
              <a:rPr lang="de-DE" sz="2000" dirty="0" smtClean="0"/>
              <a:t>Kognitive Fähigkeiten</a:t>
            </a:r>
          </a:p>
          <a:p>
            <a:pPr marL="285750" indent="-285750">
              <a:buFont typeface="Arial" panose="020B0604020202020204" pitchFamily="34" charset="0"/>
              <a:buChar char="•"/>
            </a:pPr>
            <a:r>
              <a:rPr lang="de-DE" sz="2000" dirty="0" smtClean="0"/>
              <a:t>Lernzielorientierung</a:t>
            </a:r>
          </a:p>
          <a:p>
            <a:pPr marL="285750" indent="-285750">
              <a:buFont typeface="Arial" panose="020B0604020202020204" pitchFamily="34" charset="0"/>
              <a:buChar char="•"/>
            </a:pPr>
            <a:r>
              <a:rPr lang="de-DE" sz="2000" dirty="0" smtClean="0"/>
              <a:t>…</a:t>
            </a:r>
            <a:endParaRPr lang="de-DE" sz="2000" dirty="0"/>
          </a:p>
        </p:txBody>
      </p:sp>
      <p:pic>
        <p:nvPicPr>
          <p:cNvPr id="45" name="Grafik 44" descr="Videokamera">
            <a:extLst>
              <a:ext uri="{FF2B5EF4-FFF2-40B4-BE49-F238E27FC236}">
                <a16:creationId xmlns:a16="http://schemas.microsoft.com/office/drawing/2014/main" id="{4227D6C5-0FAC-4148-ACF3-3E3DFCA59F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56790" y="2354599"/>
            <a:ext cx="1206468" cy="1206468"/>
          </a:xfrm>
          <a:prstGeom prst="rect">
            <a:avLst/>
          </a:prstGeom>
        </p:spPr>
      </p:pic>
      <p:pic>
        <p:nvPicPr>
          <p:cNvPr id="46" name="Grafik 45" descr="Laptop">
            <a:extLst>
              <a:ext uri="{FF2B5EF4-FFF2-40B4-BE49-F238E27FC236}">
                <a16:creationId xmlns:a16="http://schemas.microsoft.com/office/drawing/2014/main" id="{3CD90606-5B59-E043-B740-AC6BA650C4D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322365" y="4633038"/>
            <a:ext cx="1104181" cy="1104181"/>
          </a:xfrm>
          <a:prstGeom prst="rect">
            <a:avLst/>
          </a:prstGeom>
        </p:spPr>
      </p:pic>
      <p:pic>
        <p:nvPicPr>
          <p:cNvPr id="47" name="Grafik 46" descr="Wiedergeben">
            <a:extLst>
              <a:ext uri="{FF2B5EF4-FFF2-40B4-BE49-F238E27FC236}">
                <a16:creationId xmlns:a16="http://schemas.microsoft.com/office/drawing/2014/main" id="{6B0EE3B5-74B2-6E4B-84D8-22FCAB1524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740056" y="4981240"/>
            <a:ext cx="268797" cy="268797"/>
          </a:xfrm>
          <a:prstGeom prst="rect">
            <a:avLst/>
          </a:prstGeom>
        </p:spPr>
      </p:pic>
      <p:pic>
        <p:nvPicPr>
          <p:cNvPr id="49" name="Grafik 48" descr="Dokument">
            <a:extLst>
              <a:ext uri="{FF2B5EF4-FFF2-40B4-BE49-F238E27FC236}">
                <a16:creationId xmlns:a16="http://schemas.microsoft.com/office/drawing/2014/main" id="{690F11EA-D6ED-9544-A7D2-5462F12BDC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63148" y="4726905"/>
            <a:ext cx="893572" cy="893572"/>
          </a:xfrm>
          <a:prstGeom prst="rect">
            <a:avLst/>
          </a:prstGeom>
        </p:spPr>
      </p:pic>
      <p:sp>
        <p:nvSpPr>
          <p:cNvPr id="5" name="Kreuz 4"/>
          <p:cNvSpPr/>
          <p:nvPr/>
        </p:nvSpPr>
        <p:spPr>
          <a:xfrm>
            <a:off x="10494176" y="4981240"/>
            <a:ext cx="434430" cy="349452"/>
          </a:xfrm>
          <a:prstGeom prst="plus">
            <a:avLst>
              <a:gd name="adj" fmla="val 3075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8742713" y="4936571"/>
            <a:ext cx="579650" cy="492443"/>
          </a:xfrm>
          <a:prstGeom prst="rect">
            <a:avLst/>
          </a:prstGeom>
          <a:noFill/>
        </p:spPr>
        <p:txBody>
          <a:bodyPr wrap="square" rtlCol="0">
            <a:spAutoFit/>
          </a:bodyPr>
          <a:lstStyle/>
          <a:p>
            <a:r>
              <a:rPr lang="de-DE" sz="2600" dirty="0" smtClean="0"/>
              <a:t>&amp;</a:t>
            </a:r>
            <a:endParaRPr lang="de-DE" sz="2600" dirty="0"/>
          </a:p>
        </p:txBody>
      </p:sp>
      <p:sp>
        <p:nvSpPr>
          <p:cNvPr id="5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5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3742816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Methode</a:t>
            </a:r>
            <a:r>
              <a:rPr lang="de-DE" dirty="0">
                <a:solidFill>
                  <a:schemeClr val="accent5">
                    <a:lumMod val="75000"/>
                  </a:schemeClr>
                </a:solidFill>
              </a:rPr>
              <a:t>: </a:t>
            </a:r>
            <a:r>
              <a:rPr lang="de-DE" dirty="0"/>
              <a:t>Messinstrumente</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4" name="Grafik 53" descr="Balkendiagramm">
            <a:extLst>
              <a:ext uri="{FF2B5EF4-FFF2-40B4-BE49-F238E27FC236}">
                <a16:creationId xmlns:a16="http://schemas.microsoft.com/office/drawing/2014/main" id="{6D768C9A-32A3-F544-BA29-5A194D3968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59746" y="3777832"/>
            <a:ext cx="530555" cy="530555"/>
          </a:xfrm>
          <a:prstGeom prst="rect">
            <a:avLst/>
          </a:prstGeom>
        </p:spPr>
      </p:pic>
      <p:pic>
        <p:nvPicPr>
          <p:cNvPr id="64" name="Grafik 63" descr="Tanzen">
            <a:extLst>
              <a:ext uri="{FF2B5EF4-FFF2-40B4-BE49-F238E27FC236}">
                <a16:creationId xmlns:a16="http://schemas.microsoft.com/office/drawing/2014/main" id="{901A0020-02CD-D543-9A29-4C3A3F567C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12734" y="3662656"/>
            <a:ext cx="645731" cy="645731"/>
          </a:xfrm>
          <a:prstGeom prst="rect">
            <a:avLst/>
          </a:prstGeom>
        </p:spPr>
      </p:pic>
      <p:pic>
        <p:nvPicPr>
          <p:cNvPr id="77" name="Grafik 76" descr="Dokument">
            <a:extLst>
              <a:ext uri="{FF2B5EF4-FFF2-40B4-BE49-F238E27FC236}">
                <a16:creationId xmlns:a16="http://schemas.microsoft.com/office/drawing/2014/main" id="{15DF2CBD-0200-A643-82E6-781BC9359B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24179" y="4559516"/>
            <a:ext cx="601691" cy="601691"/>
          </a:xfrm>
          <a:prstGeom prst="rect">
            <a:avLst/>
          </a:prstGeom>
        </p:spPr>
      </p:pic>
      <p:sp>
        <p:nvSpPr>
          <p:cNvPr id="86" name="Textfeld 85">
            <a:extLst>
              <a:ext uri="{FF2B5EF4-FFF2-40B4-BE49-F238E27FC236}">
                <a16:creationId xmlns:a16="http://schemas.microsoft.com/office/drawing/2014/main" id="{AE84BF9F-BEFF-4648-B21F-92B1F29AFCAD}"/>
              </a:ext>
            </a:extLst>
          </p:cNvPr>
          <p:cNvSpPr txBox="1"/>
          <p:nvPr/>
        </p:nvSpPr>
        <p:spPr>
          <a:xfrm>
            <a:off x="8106661" y="3901290"/>
            <a:ext cx="868636" cy="369332"/>
          </a:xfrm>
          <a:prstGeom prst="rect">
            <a:avLst/>
          </a:prstGeom>
          <a:noFill/>
        </p:spPr>
        <p:txBody>
          <a:bodyPr wrap="none" rtlCol="0">
            <a:spAutoFit/>
          </a:bodyPr>
          <a:lstStyle/>
          <a:p>
            <a:r>
              <a:rPr lang="de-DE" dirty="0">
                <a:latin typeface="+mj-lt"/>
              </a:rPr>
              <a:t>Ratings</a:t>
            </a:r>
          </a:p>
        </p:txBody>
      </p:sp>
      <p:sp>
        <p:nvSpPr>
          <p:cNvPr id="87" name="Textfeld 86">
            <a:extLst>
              <a:ext uri="{FF2B5EF4-FFF2-40B4-BE49-F238E27FC236}">
                <a16:creationId xmlns:a16="http://schemas.microsoft.com/office/drawing/2014/main" id="{42F4D4EE-1D84-9B48-8D6B-475C05CED562}"/>
              </a:ext>
            </a:extLst>
          </p:cNvPr>
          <p:cNvSpPr txBox="1"/>
          <p:nvPr/>
        </p:nvSpPr>
        <p:spPr>
          <a:xfrm>
            <a:off x="8124490" y="4649350"/>
            <a:ext cx="2326471" cy="369332"/>
          </a:xfrm>
          <a:prstGeom prst="rect">
            <a:avLst/>
          </a:prstGeom>
          <a:noFill/>
        </p:spPr>
        <p:txBody>
          <a:bodyPr wrap="none" rtlCol="0">
            <a:spAutoFit/>
          </a:bodyPr>
          <a:lstStyle/>
          <a:p>
            <a:r>
              <a:rPr lang="de-DE" dirty="0">
                <a:latin typeface="+mj-lt"/>
              </a:rPr>
              <a:t>Beobachtungsprotokoll</a:t>
            </a:r>
          </a:p>
        </p:txBody>
      </p:sp>
      <p:sp>
        <p:nvSpPr>
          <p:cNvPr id="88" name="Textfeld 87">
            <a:extLst>
              <a:ext uri="{FF2B5EF4-FFF2-40B4-BE49-F238E27FC236}">
                <a16:creationId xmlns:a16="http://schemas.microsoft.com/office/drawing/2014/main" id="{B5DB8F73-9C47-3645-9253-7FF98A37E5C3}"/>
              </a:ext>
            </a:extLst>
          </p:cNvPr>
          <p:cNvSpPr txBox="1"/>
          <p:nvPr/>
        </p:nvSpPr>
        <p:spPr>
          <a:xfrm>
            <a:off x="2413175" y="4545524"/>
            <a:ext cx="1999330" cy="369332"/>
          </a:xfrm>
          <a:prstGeom prst="rect">
            <a:avLst/>
          </a:prstGeom>
          <a:noFill/>
        </p:spPr>
        <p:txBody>
          <a:bodyPr wrap="none" rtlCol="0">
            <a:spAutoFit/>
          </a:bodyPr>
          <a:lstStyle/>
          <a:p>
            <a:r>
              <a:rPr lang="de-DE" dirty="0" smtClean="0">
                <a:latin typeface="+mj-lt"/>
              </a:rPr>
              <a:t>Kognitive Belastung</a:t>
            </a:r>
            <a:endParaRPr lang="de-DE" dirty="0">
              <a:latin typeface="+mj-lt"/>
            </a:endParaRPr>
          </a:p>
        </p:txBody>
      </p:sp>
      <p:sp>
        <p:nvSpPr>
          <p:cNvPr id="89" name="Textfeld 88">
            <a:extLst>
              <a:ext uri="{FF2B5EF4-FFF2-40B4-BE49-F238E27FC236}">
                <a16:creationId xmlns:a16="http://schemas.microsoft.com/office/drawing/2014/main" id="{D96C17AB-EBC5-894F-AFC3-956B7D022CB5}"/>
              </a:ext>
            </a:extLst>
          </p:cNvPr>
          <p:cNvSpPr txBox="1"/>
          <p:nvPr/>
        </p:nvSpPr>
        <p:spPr>
          <a:xfrm>
            <a:off x="2377552" y="3823810"/>
            <a:ext cx="2863413" cy="369332"/>
          </a:xfrm>
          <a:prstGeom prst="rect">
            <a:avLst/>
          </a:prstGeom>
          <a:noFill/>
        </p:spPr>
        <p:txBody>
          <a:bodyPr wrap="none" rtlCol="0">
            <a:spAutoFit/>
          </a:bodyPr>
          <a:lstStyle/>
          <a:p>
            <a:r>
              <a:rPr lang="de-DE" dirty="0">
                <a:latin typeface="+mj-lt"/>
              </a:rPr>
              <a:t>Präsenzerleben (Immersion)</a:t>
            </a:r>
          </a:p>
        </p:txBody>
      </p:sp>
      <p:pic>
        <p:nvPicPr>
          <p:cNvPr id="94" name="Grafik 93" descr="Kopf mit Zahnrädern">
            <a:extLst>
              <a:ext uri="{FF2B5EF4-FFF2-40B4-BE49-F238E27FC236}">
                <a16:creationId xmlns:a16="http://schemas.microsoft.com/office/drawing/2014/main" id="{0808E463-DFA8-F347-A0A2-5D5374D2DB7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05382" y="4416991"/>
            <a:ext cx="601691" cy="601691"/>
          </a:xfrm>
          <a:prstGeom prst="rect">
            <a:avLst/>
          </a:prstGeom>
        </p:spPr>
      </p:pic>
      <p:pic>
        <p:nvPicPr>
          <p:cNvPr id="98" name="Grafik 97">
            <a:extLst>
              <a:ext uri="{FF2B5EF4-FFF2-40B4-BE49-F238E27FC236}">
                <a16:creationId xmlns:a16="http://schemas.microsoft.com/office/drawing/2014/main" id="{09E0169C-9DB7-9A44-9141-B275A8960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6006" y="5340863"/>
            <a:ext cx="157633" cy="157633"/>
          </a:xfrm>
          <a:prstGeom prst="rect">
            <a:avLst/>
          </a:prstGeom>
        </p:spPr>
      </p:pic>
      <p:cxnSp>
        <p:nvCxnSpPr>
          <p:cNvPr id="104" name="Gerade Verbindung 103">
            <a:extLst>
              <a:ext uri="{FF2B5EF4-FFF2-40B4-BE49-F238E27FC236}">
                <a16:creationId xmlns:a16="http://schemas.microsoft.com/office/drawing/2014/main" id="{9ECC9F95-C04E-C742-A356-248678C7939A}"/>
              </a:ext>
            </a:extLst>
          </p:cNvPr>
          <p:cNvCxnSpPr>
            <a:cxnSpLocks/>
          </p:cNvCxnSpPr>
          <p:nvPr/>
        </p:nvCxnSpPr>
        <p:spPr>
          <a:xfrm>
            <a:off x="5916385" y="2773401"/>
            <a:ext cx="0" cy="262511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B5846067-C224-A843-AD02-DAF154E039DB}"/>
              </a:ext>
            </a:extLst>
          </p:cNvPr>
          <p:cNvSpPr txBox="1"/>
          <p:nvPr/>
        </p:nvSpPr>
        <p:spPr>
          <a:xfrm>
            <a:off x="907649" y="1690688"/>
            <a:ext cx="3773918" cy="461665"/>
          </a:xfrm>
          <a:prstGeom prst="rect">
            <a:avLst/>
          </a:prstGeom>
          <a:noFill/>
        </p:spPr>
        <p:txBody>
          <a:bodyPr wrap="none" rtlCol="0">
            <a:spAutoFit/>
          </a:bodyPr>
          <a:lstStyle/>
          <a:p>
            <a:r>
              <a:rPr lang="de-DE" sz="2400" dirty="0"/>
              <a:t>Frage- / Beobachtungsbogen</a:t>
            </a:r>
          </a:p>
        </p:txBody>
      </p:sp>
      <p:pic>
        <p:nvPicPr>
          <p:cNvPr id="3" name="Grafik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06044" y="3118207"/>
            <a:ext cx="376455" cy="376455"/>
          </a:xfrm>
          <a:prstGeom prst="rect">
            <a:avLst/>
          </a:prstGeom>
        </p:spPr>
      </p:pic>
      <p:pic>
        <p:nvPicPr>
          <p:cNvPr id="4" name="Grafik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6594" y="3010207"/>
            <a:ext cx="451746" cy="451746"/>
          </a:xfrm>
          <a:prstGeom prst="rect">
            <a:avLst/>
          </a:prstGeom>
        </p:spPr>
      </p:pic>
      <p:sp>
        <p:nvSpPr>
          <p:cNvPr id="29" name="Textfeld 28">
            <a:extLst>
              <a:ext uri="{FF2B5EF4-FFF2-40B4-BE49-F238E27FC236}">
                <a16:creationId xmlns:a16="http://schemas.microsoft.com/office/drawing/2014/main" id="{42F4D4EE-1D84-9B48-8D6B-475C05CED562}"/>
              </a:ext>
            </a:extLst>
          </p:cNvPr>
          <p:cNvSpPr txBox="1"/>
          <p:nvPr/>
        </p:nvSpPr>
        <p:spPr>
          <a:xfrm>
            <a:off x="2413175" y="3104031"/>
            <a:ext cx="2845651" cy="369332"/>
          </a:xfrm>
          <a:prstGeom prst="rect">
            <a:avLst/>
          </a:prstGeom>
          <a:noFill/>
        </p:spPr>
        <p:txBody>
          <a:bodyPr wrap="none" rtlCol="0">
            <a:spAutoFit/>
          </a:bodyPr>
          <a:lstStyle/>
          <a:p>
            <a:r>
              <a:rPr lang="de-DE" dirty="0" smtClean="0">
                <a:latin typeface="+mj-lt"/>
              </a:rPr>
              <a:t>Lernerleben, Lernemotionen</a:t>
            </a:r>
            <a:endParaRPr lang="de-DE" dirty="0">
              <a:latin typeface="+mj-lt"/>
            </a:endParaRPr>
          </a:p>
        </p:txBody>
      </p:sp>
      <p:pic>
        <p:nvPicPr>
          <p:cNvPr id="22" name="Grafik 21">
            <a:extLst>
              <a:ext uri="{FF2B5EF4-FFF2-40B4-BE49-F238E27FC236}">
                <a16:creationId xmlns:a16="http://schemas.microsoft.com/office/drawing/2014/main" id="{607FDD2E-4711-0A44-82D1-26881593E5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67120" y="2746128"/>
            <a:ext cx="715806" cy="715806"/>
          </a:xfrm>
          <a:prstGeom prst="rect">
            <a:avLst/>
          </a:prstGeom>
        </p:spPr>
      </p:pic>
      <p:sp>
        <p:nvSpPr>
          <p:cNvPr id="5" name="Textfeld 4"/>
          <p:cNvSpPr txBox="1"/>
          <p:nvPr/>
        </p:nvSpPr>
        <p:spPr>
          <a:xfrm>
            <a:off x="8066090" y="3047790"/>
            <a:ext cx="2378459" cy="369332"/>
          </a:xfrm>
          <a:prstGeom prst="rect">
            <a:avLst/>
          </a:prstGeom>
          <a:noFill/>
        </p:spPr>
        <p:txBody>
          <a:bodyPr wrap="square" rtlCol="0">
            <a:spAutoFit/>
          </a:bodyPr>
          <a:lstStyle/>
          <a:p>
            <a:r>
              <a:rPr lang="de-DE" dirty="0" smtClean="0">
                <a:latin typeface="+mj-lt"/>
              </a:rPr>
              <a:t>Analyseaufgaben</a:t>
            </a:r>
            <a:endParaRPr lang="de-DE" dirty="0">
              <a:latin typeface="+mj-lt"/>
            </a:endParaRPr>
          </a:p>
        </p:txBody>
      </p:sp>
      <p:sp>
        <p:nvSpPr>
          <p:cNvPr id="24" name="Textfeld 23">
            <a:extLst>
              <a:ext uri="{FF2B5EF4-FFF2-40B4-BE49-F238E27FC236}">
                <a16:creationId xmlns:a16="http://schemas.microsoft.com/office/drawing/2014/main" id="{B5DB8F73-9C47-3645-9253-7FF98A37E5C3}"/>
              </a:ext>
            </a:extLst>
          </p:cNvPr>
          <p:cNvSpPr txBox="1"/>
          <p:nvPr/>
        </p:nvSpPr>
        <p:spPr>
          <a:xfrm>
            <a:off x="2413175" y="5156194"/>
            <a:ext cx="1510798" cy="369332"/>
          </a:xfrm>
          <a:prstGeom prst="rect">
            <a:avLst/>
          </a:prstGeom>
          <a:noFill/>
        </p:spPr>
        <p:txBody>
          <a:bodyPr wrap="none" rtlCol="0">
            <a:spAutoFit/>
          </a:bodyPr>
          <a:lstStyle/>
          <a:p>
            <a:r>
              <a:rPr lang="de-DE" dirty="0" smtClean="0">
                <a:latin typeface="+mj-lt"/>
              </a:rPr>
              <a:t>Flow - Erleben</a:t>
            </a:r>
            <a:endParaRPr lang="de-DE" dirty="0">
              <a:latin typeface="+mj-lt"/>
            </a:endParaRPr>
          </a:p>
        </p:txBody>
      </p:sp>
      <p:pic>
        <p:nvPicPr>
          <p:cNvPr id="6" name="Grafik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5306" y="5179127"/>
            <a:ext cx="563159" cy="462402"/>
          </a:xfrm>
          <a:prstGeom prst="rect">
            <a:avLst/>
          </a:prstGeom>
        </p:spPr>
      </p:pic>
      <p:sp>
        <p:nvSpPr>
          <p:cNvPr id="26"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27"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96555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Diskussion </a:t>
            </a:r>
          </a:p>
        </p:txBody>
      </p:sp>
      <p:sp>
        <p:nvSpPr>
          <p:cNvPr id="3" name="Inhaltsplatzhalter 2"/>
          <p:cNvSpPr>
            <a:spLocks noGrp="1"/>
          </p:cNvSpPr>
          <p:nvPr>
            <p:ph idx="1"/>
          </p:nvPr>
        </p:nvSpPr>
        <p:spPr/>
        <p:txBody>
          <a:bodyPr>
            <a:normAutofit/>
          </a:bodyPr>
          <a:lstStyle/>
          <a:p>
            <a:pPr marL="0" indent="0" algn="ctr">
              <a:buNone/>
            </a:pPr>
            <a:endParaRPr lang="de-DE" dirty="0"/>
          </a:p>
          <a:p>
            <a:pPr marL="0" indent="0" algn="ctr">
              <a:buNone/>
            </a:pPr>
            <a:endParaRPr lang="de-DE" dirty="0"/>
          </a:p>
          <a:p>
            <a:pPr marL="0" indent="0" algn="ctr">
              <a:buNone/>
            </a:pPr>
            <a:endParaRPr lang="de-DE" dirty="0"/>
          </a:p>
          <a:p>
            <a:pPr marL="0" indent="0" algn="ctr">
              <a:buNone/>
            </a:pPr>
            <a:r>
              <a:rPr lang="de-DE" dirty="0"/>
              <a:t>Noch vollkommen ergebnisoffen, da die </a:t>
            </a:r>
            <a:r>
              <a:rPr lang="de-DE" dirty="0" smtClean="0"/>
              <a:t>Erhebungen </a:t>
            </a:r>
            <a:r>
              <a:rPr lang="de-DE" dirty="0"/>
              <a:t>gerade </a:t>
            </a:r>
            <a:r>
              <a:rPr lang="de-DE" dirty="0" smtClean="0"/>
              <a:t>laufen...</a:t>
            </a:r>
            <a:endParaRPr lang="de-DE" dirty="0"/>
          </a:p>
          <a:p>
            <a:endParaRPr lang="de-DE" dirty="0"/>
          </a:p>
          <a:p>
            <a:endParaRPr lang="de-DE" dirty="0"/>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sp>
        <p:nvSpPr>
          <p:cNvPr id="7"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8"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5820909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Fazit / Ausblick </a:t>
            </a:r>
          </a:p>
        </p:txBody>
      </p:sp>
      <p:sp>
        <p:nvSpPr>
          <p:cNvPr id="3" name="Inhaltsplatzhalter 2"/>
          <p:cNvSpPr>
            <a:spLocks noGrp="1"/>
          </p:cNvSpPr>
          <p:nvPr>
            <p:ph idx="1"/>
          </p:nvPr>
        </p:nvSpPr>
        <p:spPr>
          <a:xfrm>
            <a:off x="838200" y="1825625"/>
            <a:ext cx="10515600" cy="3310063"/>
          </a:xfrm>
        </p:spPr>
        <p:txBody>
          <a:bodyPr/>
          <a:lstStyle/>
          <a:p>
            <a:r>
              <a:rPr lang="de-DE" dirty="0"/>
              <a:t>Die Arbeit mit 360° Videos ist “anders“ als mit klassischem Video</a:t>
            </a:r>
          </a:p>
          <a:p>
            <a:r>
              <a:rPr lang="de-DE" dirty="0"/>
              <a:t>Studierende und Dozierende müssen den Umgang zunächst erlernen</a:t>
            </a:r>
          </a:p>
          <a:p>
            <a:r>
              <a:rPr lang="de-DE" dirty="0"/>
              <a:t>Großer Einfluss durch technische Neuerungen (z.B. 3D Kameras, </a:t>
            </a:r>
            <a:r>
              <a:rPr lang="de-DE" dirty="0" err="1"/>
              <a:t>plenoptische</a:t>
            </a:r>
            <a:r>
              <a:rPr lang="de-DE" dirty="0"/>
              <a:t> Kameras, Raumscanner, ...)</a:t>
            </a:r>
          </a:p>
          <a:p>
            <a:r>
              <a:rPr lang="de-DE" dirty="0"/>
              <a:t>Bildungseinrichtungen müssen entsprechende Abspieltechnik bereitstellen </a:t>
            </a:r>
          </a:p>
          <a:p>
            <a:r>
              <a:rPr lang="de-DE" dirty="0"/>
              <a:t>Rechtzeitige Kooperation mit Rechenzentrum etc.</a:t>
            </a:r>
          </a:p>
          <a:p>
            <a:endParaRPr lang="de-DE" dirty="0"/>
          </a:p>
        </p:txBody>
      </p:sp>
      <p:sp>
        <p:nvSpPr>
          <p:cNvPr id="6" name="Foliennummernplatzhalter 5"/>
          <p:cNvSpPr>
            <a:spLocks noGrp="1"/>
          </p:cNvSpPr>
          <p:nvPr>
            <p:ph type="sldNum" sz="quarter" idx="12"/>
          </p:nvPr>
        </p:nvSpPr>
        <p:spPr/>
        <p:txBody>
          <a:bodyPr/>
          <a:lstStyle/>
          <a:p>
            <a:r>
              <a:rPr lang="de-DE"/>
              <a:t>Windscheid et al.: Digitale Hospitanz</a:t>
            </a:r>
            <a:endParaRPr lang="de-DE" dirty="0"/>
          </a:p>
        </p:txBody>
      </p:sp>
      <p:pic>
        <p:nvPicPr>
          <p:cNvPr id="9" name="Grafik 8" descr="Pfeil: Leichte Kurve">
            <a:extLst>
              <a:ext uri="{FF2B5EF4-FFF2-40B4-BE49-F238E27FC236}">
                <a16:creationId xmlns:a16="http://schemas.microsoft.com/office/drawing/2014/main" id="{8CEC0D4C-95C6-0E44-AABE-B403745DA9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00201" y="5151730"/>
            <a:ext cx="914400" cy="914400"/>
          </a:xfrm>
          <a:prstGeom prst="rect">
            <a:avLst/>
          </a:prstGeom>
        </p:spPr>
      </p:pic>
      <p:sp>
        <p:nvSpPr>
          <p:cNvPr id="10" name="Textfeld 9">
            <a:extLst>
              <a:ext uri="{FF2B5EF4-FFF2-40B4-BE49-F238E27FC236}">
                <a16:creationId xmlns:a16="http://schemas.microsoft.com/office/drawing/2014/main" id="{1305DF43-7F18-3B48-A934-8A68742B3951}"/>
              </a:ext>
            </a:extLst>
          </p:cNvPr>
          <p:cNvSpPr txBox="1"/>
          <p:nvPr/>
        </p:nvSpPr>
        <p:spPr>
          <a:xfrm>
            <a:off x="2594811" y="5347320"/>
            <a:ext cx="7481600" cy="523220"/>
          </a:xfrm>
          <a:prstGeom prst="rect">
            <a:avLst/>
          </a:prstGeom>
          <a:noFill/>
        </p:spPr>
        <p:txBody>
          <a:bodyPr wrap="none" rtlCol="0">
            <a:spAutoFit/>
          </a:bodyPr>
          <a:lstStyle/>
          <a:p>
            <a:r>
              <a:rPr lang="de-DE" sz="2800" dirty="0"/>
              <a:t>Nächste Studie: 360°(HMD) vs. reale Beobachtung</a:t>
            </a:r>
          </a:p>
        </p:txBody>
      </p:sp>
      <p:sp>
        <p:nvSpPr>
          <p:cNvPr id="11"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2"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155669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70418DD-14B4-8B46-8FA7-52FFAF822F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631" y="1687437"/>
            <a:ext cx="6438315" cy="3514657"/>
          </a:xfrm>
          <a:prstGeom prst="rect">
            <a:avLst/>
          </a:prstGeom>
        </p:spPr>
      </p:pic>
      <p:sp>
        <p:nvSpPr>
          <p:cNvPr id="2" name="Titel 1"/>
          <p:cNvSpPr>
            <a:spLocks noGrp="1"/>
          </p:cNvSpPr>
          <p:nvPr>
            <p:ph type="title"/>
          </p:nvPr>
        </p:nvSpPr>
        <p:spPr/>
        <p:txBody>
          <a:bodyPr>
            <a:normAutofit/>
          </a:bodyPr>
          <a:lstStyle/>
          <a:p>
            <a:r>
              <a:rPr lang="de-DE" sz="4000" dirty="0">
                <a:solidFill>
                  <a:schemeClr val="accent5">
                    <a:lumMod val="75000"/>
                  </a:schemeClr>
                </a:solidFill>
              </a:rPr>
              <a:t>360°-Videos in der Lehrer*</a:t>
            </a:r>
            <a:r>
              <a:rPr lang="de-DE" sz="4000" dirty="0" err="1">
                <a:solidFill>
                  <a:schemeClr val="accent5">
                    <a:lumMod val="75000"/>
                  </a:schemeClr>
                </a:solidFill>
              </a:rPr>
              <a:t>innenbildung</a:t>
            </a:r>
            <a:endParaRPr lang="de-DE" sz="4000"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3" name="Textfeld 2">
            <a:extLst>
              <a:ext uri="{FF2B5EF4-FFF2-40B4-BE49-F238E27FC236}">
                <a16:creationId xmlns:a16="http://schemas.microsoft.com/office/drawing/2014/main" id="{B7668E1B-70E9-4145-98B0-05131EDF66B5}"/>
              </a:ext>
            </a:extLst>
          </p:cNvPr>
          <p:cNvSpPr txBox="1"/>
          <p:nvPr/>
        </p:nvSpPr>
        <p:spPr>
          <a:xfrm>
            <a:off x="9630697" y="4232787"/>
            <a:ext cx="184731" cy="369332"/>
          </a:xfrm>
          <a:prstGeom prst="rect">
            <a:avLst/>
          </a:prstGeom>
          <a:noFill/>
        </p:spPr>
        <p:txBody>
          <a:bodyPr wrap="none" rtlCol="0">
            <a:spAutoFit/>
          </a:bodyPr>
          <a:lstStyle/>
          <a:p>
            <a:endParaRPr lang="de-DE" dirty="0"/>
          </a:p>
        </p:txBody>
      </p:sp>
      <p:sp>
        <p:nvSpPr>
          <p:cNvPr id="14" name="Textfeld 13">
            <a:extLst>
              <a:ext uri="{FF2B5EF4-FFF2-40B4-BE49-F238E27FC236}">
                <a16:creationId xmlns:a16="http://schemas.microsoft.com/office/drawing/2014/main" id="{B81B130C-1AB6-0D4E-8A1A-BB07E590331E}"/>
              </a:ext>
            </a:extLst>
          </p:cNvPr>
          <p:cNvSpPr txBox="1"/>
          <p:nvPr/>
        </p:nvSpPr>
        <p:spPr>
          <a:xfrm>
            <a:off x="1392116" y="5425279"/>
            <a:ext cx="9407768" cy="707886"/>
          </a:xfrm>
          <a:prstGeom prst="rect">
            <a:avLst/>
          </a:prstGeom>
          <a:noFill/>
        </p:spPr>
        <p:txBody>
          <a:bodyPr wrap="square" rtlCol="0">
            <a:spAutoFit/>
          </a:bodyPr>
          <a:lstStyle/>
          <a:p>
            <a:pPr algn="ctr"/>
            <a:r>
              <a:rPr lang="de-DE" sz="4000" dirty="0"/>
              <a:t>Vielen Dank für Ihre Aufmerksamkeit</a:t>
            </a:r>
          </a:p>
        </p:txBody>
      </p:sp>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10792882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chemeClr val="accent5">
                    <a:lumMod val="75000"/>
                  </a:schemeClr>
                </a:solidFill>
              </a:rPr>
              <a:t>360°-Videos in der </a:t>
            </a:r>
            <a:r>
              <a:rPr lang="de-DE" sz="4000" dirty="0" err="1">
                <a:solidFill>
                  <a:schemeClr val="accent5">
                    <a:lumMod val="75000"/>
                  </a:schemeClr>
                </a:solidFill>
              </a:rPr>
              <a:t>LehrerInnenbildung</a:t>
            </a:r>
            <a:endParaRPr lang="de-DE" sz="4000" dirty="0">
              <a:solidFill>
                <a:schemeClr val="accent5">
                  <a:lumMod val="75000"/>
                </a:schemeClr>
              </a:solidFill>
            </a:endParaRPr>
          </a:p>
        </p:txBody>
      </p:sp>
      <p:sp>
        <p:nvSpPr>
          <p:cNvPr id="3" name="Inhaltsplatzhalter 2"/>
          <p:cNvSpPr>
            <a:spLocks noGrp="1"/>
          </p:cNvSpPr>
          <p:nvPr>
            <p:ph idx="1"/>
          </p:nvPr>
        </p:nvSpPr>
        <p:spPr/>
        <p:txBody>
          <a:bodyPr/>
          <a:lstStyle/>
          <a:p>
            <a:pPr marL="0" indent="0">
              <a:buNone/>
            </a:pPr>
            <a:r>
              <a:rPr lang="de-DE" dirty="0"/>
              <a:t>Backup - Beispiel Auswertungsraster:</a:t>
            </a:r>
          </a:p>
          <a:p>
            <a:pPr marL="0" indent="0">
              <a:buNone/>
            </a:pPr>
            <a:endParaRPr lang="de-DE" dirty="0"/>
          </a:p>
          <a:p>
            <a:pPr marL="0" indent="0">
              <a:buNone/>
            </a:pPr>
            <a:endParaRPr lang="de-DE" dirty="0"/>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pic>
        <p:nvPicPr>
          <p:cNvPr id="5" name="Grafik 4">
            <a:extLst>
              <a:ext uri="{FF2B5EF4-FFF2-40B4-BE49-F238E27FC236}">
                <a16:creationId xmlns:a16="http://schemas.microsoft.com/office/drawing/2014/main" id="{806F708F-D377-9C45-9C6E-210F38480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014" y="3198813"/>
            <a:ext cx="3198809" cy="1604962"/>
          </a:xfrm>
          <a:prstGeom prst="rect">
            <a:avLst/>
          </a:prstGeom>
        </p:spPr>
      </p:pic>
      <p:pic>
        <p:nvPicPr>
          <p:cNvPr id="10" name="Grafik 9">
            <a:extLst>
              <a:ext uri="{FF2B5EF4-FFF2-40B4-BE49-F238E27FC236}">
                <a16:creationId xmlns:a16="http://schemas.microsoft.com/office/drawing/2014/main" id="{7A16BF6B-1051-1A4A-8320-4AF235D8B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967" y="3197643"/>
            <a:ext cx="3198810" cy="1601626"/>
          </a:xfrm>
          <a:prstGeom prst="rect">
            <a:avLst/>
          </a:prstGeom>
        </p:spPr>
      </p:pic>
      <p:pic>
        <p:nvPicPr>
          <p:cNvPr id="12" name="Grafik 11">
            <a:extLst>
              <a:ext uri="{FF2B5EF4-FFF2-40B4-BE49-F238E27FC236}">
                <a16:creationId xmlns:a16="http://schemas.microsoft.com/office/drawing/2014/main" id="{C72FECDD-CF53-964C-9478-65C2A685D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5090" y="3197643"/>
            <a:ext cx="2691181" cy="1601626"/>
          </a:xfrm>
          <a:prstGeom prst="rect">
            <a:avLst/>
          </a:prstGeom>
        </p:spPr>
      </p:pic>
      <p:sp>
        <p:nvSpPr>
          <p:cNvPr id="13" name="Pfeil nach rechts 12">
            <a:extLst>
              <a:ext uri="{FF2B5EF4-FFF2-40B4-BE49-F238E27FC236}">
                <a16:creationId xmlns:a16="http://schemas.microsoft.com/office/drawing/2014/main" id="{603AE52B-ECCB-0949-9E26-40E59686A26A}"/>
              </a:ext>
            </a:extLst>
          </p:cNvPr>
          <p:cNvSpPr/>
          <p:nvPr/>
        </p:nvSpPr>
        <p:spPr>
          <a:xfrm>
            <a:off x="3958399" y="3642896"/>
            <a:ext cx="534992" cy="7111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4" name="Pfeil nach rechts 13">
            <a:extLst>
              <a:ext uri="{FF2B5EF4-FFF2-40B4-BE49-F238E27FC236}">
                <a16:creationId xmlns:a16="http://schemas.microsoft.com/office/drawing/2014/main" id="{92D4BD2E-24C1-8B4A-BBD9-A476FA488C35}"/>
              </a:ext>
            </a:extLst>
          </p:cNvPr>
          <p:cNvSpPr/>
          <p:nvPr/>
        </p:nvSpPr>
        <p:spPr>
          <a:xfrm>
            <a:off x="8044937" y="3642896"/>
            <a:ext cx="534992" cy="7111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5"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6"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3987497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1934" y="232330"/>
            <a:ext cx="8805530" cy="1325563"/>
          </a:xfrm>
        </p:spPr>
        <p:txBody>
          <a:bodyPr/>
          <a:lstStyle/>
          <a:p>
            <a:r>
              <a:rPr lang="de-DE" dirty="0">
                <a:solidFill>
                  <a:schemeClr val="accent5">
                    <a:lumMod val="75000"/>
                  </a:schemeClr>
                </a:solidFill>
              </a:rPr>
              <a:t>Hintergrund - </a:t>
            </a:r>
            <a:r>
              <a:rPr lang="de-DE" dirty="0" err="1">
                <a:solidFill>
                  <a:schemeClr val="accent5">
                    <a:lumMod val="75000"/>
                  </a:schemeClr>
                </a:solidFill>
              </a:rPr>
              <a:t>QualiTeach</a:t>
            </a:r>
            <a:endParaRPr lang="de-DE" dirty="0">
              <a:solidFill>
                <a:schemeClr val="accent5">
                  <a:lumMod val="75000"/>
                </a:schemeClr>
              </a:solidFill>
            </a:endParaRPr>
          </a:p>
        </p:txBody>
      </p:sp>
      <p:sp>
        <p:nvSpPr>
          <p:cNvPr id="9" name="Foliennummernplatzhalter 8"/>
          <p:cNvSpPr>
            <a:spLocks noGrp="1"/>
          </p:cNvSpPr>
          <p:nvPr>
            <p:ph type="sldNum" sz="quarter" idx="12"/>
          </p:nvPr>
        </p:nvSpPr>
        <p:spPr/>
        <p:txBody>
          <a:bodyPr/>
          <a:lstStyle/>
          <a:p>
            <a:r>
              <a:rPr lang="de-DE"/>
              <a:t>Windscheid et al.: Digitale Hospitanz</a:t>
            </a:r>
            <a:endParaRPr lang="de-DE" dirty="0"/>
          </a:p>
        </p:txBody>
      </p:sp>
      <p:sp>
        <p:nvSpPr>
          <p:cNvPr id="10"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11"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156" y="1750092"/>
            <a:ext cx="4654598" cy="2387270"/>
          </a:xfrm>
          <a:prstGeom prst="rect">
            <a:avLst/>
          </a:prstGeom>
        </p:spPr>
      </p:pic>
      <p:sp>
        <p:nvSpPr>
          <p:cNvPr id="15" name="Rechteck 14"/>
          <p:cNvSpPr/>
          <p:nvPr/>
        </p:nvSpPr>
        <p:spPr>
          <a:xfrm>
            <a:off x="3517819" y="1677371"/>
            <a:ext cx="4816617" cy="260341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p:nvPicPr>
        <p:blipFill>
          <a:blip r:embed="rId4">
            <a:extLst>
              <a:ext uri="{28A0092B-C50C-407E-A947-70E740481C1C}">
                <a14:useLocalDpi xmlns:a14="http://schemas.microsoft.com/office/drawing/2010/main" val="0"/>
              </a:ext>
            </a:extLst>
          </a:blip>
          <a:srcRect t="14128" b="20979"/>
          <a:stretch>
            <a:fillRect/>
          </a:stretch>
        </p:blipFill>
        <p:spPr bwMode="auto">
          <a:xfrm>
            <a:off x="3677255" y="4538436"/>
            <a:ext cx="44704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Bild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631" y="1700807"/>
            <a:ext cx="2474602" cy="107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64420" y="1677371"/>
            <a:ext cx="2861882" cy="9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Nach oben gebogener Pfeil 22"/>
          <p:cNvSpPr/>
          <p:nvPr/>
        </p:nvSpPr>
        <p:spPr>
          <a:xfrm rot="5400000">
            <a:off x="9237187" y="4137362"/>
            <a:ext cx="2125835" cy="1683932"/>
          </a:xfrm>
          <a:prstGeom prst="bentUpArrow">
            <a:avLst>
              <a:gd name="adj1" fmla="val 24308"/>
              <a:gd name="adj2" fmla="val 25000"/>
              <a:gd name="adj3" fmla="val 25000"/>
            </a:avLst>
          </a:prstGeom>
          <a:scene3d>
            <a:camera prst="orthographicFront">
              <a:rot lat="0" lon="5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Nach oben gebogener Pfeil 23"/>
          <p:cNvSpPr/>
          <p:nvPr/>
        </p:nvSpPr>
        <p:spPr>
          <a:xfrm rot="5400000">
            <a:off x="9423561" y="4121307"/>
            <a:ext cx="1753085" cy="2169591"/>
          </a:xfrm>
          <a:prstGeom prst="bentUpArrow">
            <a:avLst>
              <a:gd name="adj1" fmla="val 25000"/>
              <a:gd name="adj2" fmla="val 25498"/>
              <a:gd name="adj3" fmla="val 25000"/>
            </a:avLst>
          </a:prstGeom>
          <a:scene3d>
            <a:camera prst="orthographicFront">
              <a:rot lat="10800000" lon="54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links und oben 24"/>
          <p:cNvSpPr/>
          <p:nvPr/>
        </p:nvSpPr>
        <p:spPr>
          <a:xfrm>
            <a:off x="8682881" y="3368938"/>
            <a:ext cx="2563657" cy="2125836"/>
          </a:xfrm>
          <a:prstGeom prst="leftUpArrow">
            <a:avLst>
              <a:gd name="adj1" fmla="val 19521"/>
              <a:gd name="adj2" fmla="val 25000"/>
              <a:gd name="adj3" fmla="val 25000"/>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links und oben 25"/>
          <p:cNvSpPr/>
          <p:nvPr/>
        </p:nvSpPr>
        <p:spPr>
          <a:xfrm rot="5400000">
            <a:off x="765305" y="3151809"/>
            <a:ext cx="2304349" cy="2560095"/>
          </a:xfrm>
          <a:prstGeom prst="leftUpArrow">
            <a:avLst>
              <a:gd name="adj1" fmla="val 18429"/>
              <a:gd name="adj2" fmla="val 25000"/>
              <a:gd name="adj3" fmla="val 25000"/>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232968" y="1557893"/>
            <a:ext cx="2964559" cy="13858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8682882" y="1563530"/>
            <a:ext cx="3087834" cy="14242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4755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23.05.2019</a:t>
            </a:r>
            <a:endParaRPr lang="de-DE" dirty="0"/>
          </a:p>
        </p:txBody>
      </p:sp>
      <p:sp>
        <p:nvSpPr>
          <p:cNvPr id="5" name="Fußzeilenplatzhalter 4"/>
          <p:cNvSpPr>
            <a:spLocks noGrp="1"/>
          </p:cNvSpPr>
          <p:nvPr>
            <p:ph type="ftr" sz="quarter" idx="11"/>
          </p:nvPr>
        </p:nvSpPr>
        <p:spPr/>
        <p:txBody>
          <a:bodyPr/>
          <a:lstStyle/>
          <a:p>
            <a:r>
              <a:rPr lang="de-DE" smtClean="0"/>
              <a:t>Perspektive Lehrkraft – neue Wege im Lehramtsstudium</a:t>
            </a:r>
            <a:endParaRPr lang="de-DE" dirty="0"/>
          </a:p>
        </p:txBody>
      </p:sp>
      <p:sp>
        <p:nvSpPr>
          <p:cNvPr id="6" name="Foliennummernplatzhalter 5"/>
          <p:cNvSpPr>
            <a:spLocks noGrp="1"/>
          </p:cNvSpPr>
          <p:nvPr>
            <p:ph type="sldNum" sz="quarter" idx="12"/>
          </p:nvPr>
        </p:nvSpPr>
        <p:spPr/>
        <p:txBody>
          <a:bodyPr/>
          <a:lstStyle/>
          <a:p>
            <a:r>
              <a:rPr lang="de-DE" smtClean="0"/>
              <a:t>Windscheid et al.: Digitale Hospitanz</a:t>
            </a:r>
            <a:endParaRPr lang="de-DE"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978" y="314507"/>
            <a:ext cx="3534000" cy="5873710"/>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620" y="483408"/>
            <a:ext cx="5164209" cy="5454366"/>
          </a:xfrm>
          <a:prstGeom prst="rect">
            <a:avLst/>
          </a:prstGeom>
        </p:spPr>
      </p:pic>
      <p:sp>
        <p:nvSpPr>
          <p:cNvPr id="9" name="Rechteck 8"/>
          <p:cNvSpPr/>
          <p:nvPr/>
        </p:nvSpPr>
        <p:spPr>
          <a:xfrm>
            <a:off x="530003" y="396046"/>
            <a:ext cx="5340794" cy="564947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7722894" y="273738"/>
            <a:ext cx="3680897" cy="598145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p:cNvSpPr/>
          <p:nvPr/>
        </p:nvSpPr>
        <p:spPr>
          <a:xfrm>
            <a:off x="5993106" y="2865508"/>
            <a:ext cx="1624953" cy="59989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12384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805530" cy="1325563"/>
          </a:xfrm>
        </p:spPr>
        <p:txBody>
          <a:bodyPr/>
          <a:lstStyle/>
          <a:p>
            <a:r>
              <a:rPr lang="de-DE" dirty="0"/>
              <a:t>Hintergrund - </a:t>
            </a:r>
            <a:r>
              <a:rPr lang="de-DE" dirty="0" err="1"/>
              <a:t>VideoLeB</a:t>
            </a:r>
            <a:endParaRPr lang="de-DE" dirty="0">
              <a:solidFill>
                <a:schemeClr val="accent5">
                  <a:lumMod val="75000"/>
                </a:schemeClr>
              </a:solidFill>
            </a:endParaRPr>
          </a:p>
        </p:txBody>
      </p:sp>
      <p:pic>
        <p:nvPicPr>
          <p:cNvPr id="10" name="Grafik 9">
            <a:extLst>
              <a:ext uri="{FF2B5EF4-FFF2-40B4-BE49-F238E27FC236}">
                <a16:creationId xmlns:a16="http://schemas.microsoft.com/office/drawing/2014/main" id="{081D5DC0-9A9C-6B40-A5E5-282FF849B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506" y="4460782"/>
            <a:ext cx="2956847" cy="594555"/>
          </a:xfrm>
          <a:prstGeom prst="rect">
            <a:avLst/>
          </a:prstGeom>
        </p:spPr>
      </p:pic>
      <p:sp>
        <p:nvSpPr>
          <p:cNvPr id="3" name="Textfeld 2">
            <a:extLst>
              <a:ext uri="{FF2B5EF4-FFF2-40B4-BE49-F238E27FC236}">
                <a16:creationId xmlns:a16="http://schemas.microsoft.com/office/drawing/2014/main" id="{5398ECFD-B0FB-204E-ABDC-20D131C8C631}"/>
              </a:ext>
            </a:extLst>
          </p:cNvPr>
          <p:cNvSpPr txBox="1"/>
          <p:nvPr/>
        </p:nvSpPr>
        <p:spPr>
          <a:xfrm>
            <a:off x="1123338" y="2703020"/>
            <a:ext cx="10230462" cy="1569660"/>
          </a:xfrm>
          <a:prstGeom prst="rect">
            <a:avLst/>
          </a:prstGeom>
          <a:noFill/>
        </p:spPr>
        <p:txBody>
          <a:bodyPr wrap="square" rtlCol="0">
            <a:spAutoFit/>
          </a:bodyPr>
          <a:lstStyle/>
          <a:p>
            <a:pPr algn="ctr"/>
            <a:r>
              <a:rPr lang="de-DE" sz="2400" i="1" dirty="0" err="1">
                <a:latin typeface="+mj-lt"/>
              </a:rPr>
              <a:t>VideoLeB</a:t>
            </a:r>
            <a:r>
              <a:rPr lang="de-DE" sz="2400" dirty="0">
                <a:latin typeface="+mj-lt"/>
              </a:rPr>
              <a:t> ist eine eLearning-Plattform mit Schwerpunkt auf Inklusion im Schulunterricht. Das Kernelement der Plattform sind eigens hierfür produzierte </a:t>
            </a:r>
            <a:r>
              <a:rPr lang="de-DE" sz="2400" b="1" dirty="0">
                <a:latin typeface="+mj-lt"/>
              </a:rPr>
              <a:t>360°-Videos</a:t>
            </a:r>
            <a:r>
              <a:rPr lang="de-DE" sz="2400" dirty="0">
                <a:latin typeface="+mj-lt"/>
              </a:rPr>
              <a:t>, die während des Unterrichts in verschiedenen Thüringer Schulen aufgezeichnet wurden. </a:t>
            </a:r>
          </a:p>
        </p:txBody>
      </p:sp>
      <p:sp>
        <p:nvSpPr>
          <p:cNvPr id="13" name="Foliennummernplatzhalter 8">
            <a:extLst>
              <a:ext uri="{FF2B5EF4-FFF2-40B4-BE49-F238E27FC236}">
                <a16:creationId xmlns:a16="http://schemas.microsoft.com/office/drawing/2014/main" id="{ED8698FE-D942-914C-9066-2388CB1C0445}"/>
              </a:ext>
            </a:extLst>
          </p:cNvPr>
          <p:cNvSpPr>
            <a:spLocks noGrp="1"/>
          </p:cNvSpPr>
          <p:nvPr>
            <p:ph type="sldNum" sz="quarter" idx="12"/>
          </p:nvPr>
        </p:nvSpPr>
        <p:spPr>
          <a:xfrm>
            <a:off x="9113520" y="6356350"/>
            <a:ext cx="2743200" cy="365125"/>
          </a:xfrm>
        </p:spPr>
        <p:txBody>
          <a:bodyPr/>
          <a:lstStyle/>
          <a:p>
            <a:r>
              <a:rPr lang="de-DE"/>
              <a:t>Windscheid et al.: Digitale Hospitanz</a:t>
            </a:r>
            <a:endParaRPr lang="de-DE" dirty="0"/>
          </a:p>
        </p:txBody>
      </p:sp>
      <p:sp>
        <p:nvSpPr>
          <p:cNvPr id="8" name="Datumsplatzhalter 6">
            <a:extLst>
              <a:ext uri="{FF2B5EF4-FFF2-40B4-BE49-F238E27FC236}">
                <a16:creationId xmlns:a16="http://schemas.microsoft.com/office/drawing/2014/main" id="{3D176FD1-E415-7542-AA0C-0A3CB14F8BCA}"/>
              </a:ext>
            </a:extLst>
          </p:cNvPr>
          <p:cNvSpPr>
            <a:spLocks noGrp="1"/>
          </p:cNvSpPr>
          <p:nvPr>
            <p:ph type="dt" sz="half" idx="10"/>
          </p:nvPr>
        </p:nvSpPr>
        <p:spPr>
          <a:xfrm>
            <a:off x="3053366" y="6367708"/>
            <a:ext cx="1063580" cy="365125"/>
          </a:xfrm>
        </p:spPr>
        <p:txBody>
          <a:bodyPr/>
          <a:lstStyle/>
          <a:p>
            <a:r>
              <a:rPr lang="de-DE" dirty="0" smtClean="0"/>
              <a:t>23.05.2019</a:t>
            </a:r>
            <a:endParaRPr lang="de-DE" dirty="0"/>
          </a:p>
        </p:txBody>
      </p:sp>
      <p:sp>
        <p:nvSpPr>
          <p:cNvPr id="9" name="Fußzeilenplatzhalter 7">
            <a:extLst>
              <a:ext uri="{FF2B5EF4-FFF2-40B4-BE49-F238E27FC236}">
                <a16:creationId xmlns:a16="http://schemas.microsoft.com/office/drawing/2014/main" id="{A5E16D5B-50DE-0F4F-BD97-D5FA7FF1DE85}"/>
              </a:ext>
            </a:extLst>
          </p:cNvPr>
          <p:cNvSpPr>
            <a:spLocks noGrp="1"/>
          </p:cNvSpPr>
          <p:nvPr>
            <p:ph type="ftr" sz="quarter" idx="11"/>
          </p:nvPr>
        </p:nvSpPr>
        <p:spPr>
          <a:xfrm>
            <a:off x="4477704" y="6356350"/>
            <a:ext cx="4205177" cy="365125"/>
          </a:xfrm>
        </p:spPr>
        <p:txBody>
          <a:bodyPr/>
          <a:lstStyle/>
          <a:p>
            <a:r>
              <a:rPr lang="de-DE" altLang="de-DE" dirty="0" smtClean="0">
                <a:latin typeface="Calibri Light" panose="020F0302020204030204" pitchFamily="34" charset="0"/>
                <a:cs typeface="Calibri Light" panose="020F0302020204030204" pitchFamily="34" charset="0"/>
              </a:rPr>
              <a:t>Perspektive Lehrkraft – neue Wege im Lehramtsstudium</a:t>
            </a:r>
            <a:endParaRPr lang="de-DE" dirty="0"/>
          </a:p>
        </p:txBody>
      </p:sp>
    </p:spTree>
    <p:extLst>
      <p:ext uri="{BB962C8B-B14F-4D97-AF65-F5344CB8AC3E}">
        <p14:creationId xmlns:p14="http://schemas.microsoft.com/office/powerpoint/2010/main" val="4099936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F763C24650A5468459DA5A1FCBE4BC" ma:contentTypeVersion="0" ma:contentTypeDescription="Ein neues Dokument erstellen." ma:contentTypeScope="" ma:versionID="3959a92c74ed5dadd1e1d84076717edd">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01D366-C824-433D-B6D4-13638E391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5510C5B-F25F-4F8C-80EF-DE27C6218FF4}">
  <ds:schemaRefs>
    <ds:schemaRef ds:uri="http://purl.org/dc/dcmitype/"/>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AECE1A6C-E659-46AB-8B86-FFCE7469A6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4449</Words>
  <Application>Microsoft Office PowerPoint</Application>
  <PresentationFormat>Breitbild</PresentationFormat>
  <Paragraphs>797</Paragraphs>
  <Slides>65</Slides>
  <Notes>40</Notes>
  <HiddenSlides>10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65</vt:i4>
      </vt:variant>
    </vt:vector>
  </HeadingPairs>
  <TitlesOfParts>
    <vt:vector size="75" baseType="lpstr">
      <vt:lpstr>Arial</vt:lpstr>
      <vt:lpstr>Calibri</vt:lpstr>
      <vt:lpstr>Calibri Light</vt:lpstr>
      <vt:lpstr>Helvetica</vt:lpstr>
      <vt:lpstr>Segoe UI Emoji</vt:lpstr>
      <vt:lpstr>Symbol</vt:lpstr>
      <vt:lpstr>Times New Roman</vt:lpstr>
      <vt:lpstr>Vectora LH Roman</vt:lpstr>
      <vt:lpstr>Wingdings</vt:lpstr>
      <vt:lpstr>Office</vt:lpstr>
      <vt:lpstr>Digitale Hospitanz: Der Einsatz von 360°-Videos in der Lehrer*innenbildung</vt:lpstr>
      <vt:lpstr>Agenda</vt:lpstr>
      <vt:lpstr>Videos in der Lehrer*innenbildung</vt:lpstr>
      <vt:lpstr>Videos in der Lehrer*innenbildung</vt:lpstr>
      <vt:lpstr>Videos in der Lehrer*innenbildung</vt:lpstr>
      <vt:lpstr>Hintergrund - QualiTeach</vt:lpstr>
      <vt:lpstr>Hintergrund - QualiTeach</vt:lpstr>
      <vt:lpstr>PowerPoint-Präsentation</vt:lpstr>
      <vt:lpstr>Hintergrund - VideoLeB</vt:lpstr>
      <vt:lpstr>Hintergrund - VideoLeB</vt:lpstr>
      <vt:lpstr>Warum VideoLeB?</vt:lpstr>
      <vt:lpstr>Digitale Hospitanz</vt:lpstr>
      <vt:lpstr>360°-Videos in der Lehrer*innenbildung</vt:lpstr>
      <vt:lpstr>Typen von 360°-Kameras</vt:lpstr>
      <vt:lpstr>Postproduktion: Stitching</vt:lpstr>
      <vt:lpstr>Abspielgeräte für 360°-Videos</vt:lpstr>
      <vt:lpstr>PowerPoint-Präsentation</vt:lpstr>
      <vt:lpstr>PowerPoint-Präsentation</vt:lpstr>
      <vt:lpstr>PowerPoint-Präsentation</vt:lpstr>
      <vt:lpstr>PowerPoint-Präsentation</vt:lpstr>
      <vt:lpstr>Wozu 360°-Videos (in der Lehrer*innenbildung)?</vt:lpstr>
      <vt:lpstr>Wozu 360°-Videos (in der Lehrer*innenbildung)?</vt:lpstr>
      <vt:lpstr>Wozu 360°-Videos (in der Lehrer*innenbildung)?</vt:lpstr>
      <vt:lpstr>Wozu 360°-Videos (in der Lehrer*innenbildung)?</vt:lpstr>
      <vt:lpstr>360°-Videos in der Lehrer*innenbildung</vt:lpstr>
      <vt:lpstr>Fragestellungen &amp; vorsichtige Annahmen</vt:lpstr>
      <vt:lpstr>Studie: Methode</vt:lpstr>
      <vt:lpstr>Methode: Experiment</vt:lpstr>
      <vt:lpstr>Methode: Design</vt:lpstr>
      <vt:lpstr>Methode: Design</vt:lpstr>
      <vt:lpstr>Methode: Stichprobe</vt:lpstr>
      <vt:lpstr>Methode: Messinstrumente</vt:lpstr>
      <vt:lpstr>Methode: Messinstrumente</vt:lpstr>
      <vt:lpstr>Methode - Messinstrumente</vt:lpstr>
      <vt:lpstr>Methode - Messinstrumente</vt:lpstr>
      <vt:lpstr>Methode - Messinstrumente</vt:lpstr>
      <vt:lpstr>Ergebnisse – Ereignisse erkennen</vt:lpstr>
      <vt:lpstr>Ergebnisse – Beurteilung Strukturierung</vt:lpstr>
      <vt:lpstr>Ergebnisse – kognitive Belastung</vt:lpstr>
      <vt:lpstr>Ergebnisse – Immersion, pos. &amp; neg. Emotionen</vt:lpstr>
      <vt:lpstr>Methode - Messinstrumente</vt:lpstr>
      <vt:lpstr>Methode - Messinstrumente</vt:lpstr>
      <vt:lpstr>Ergebnisse – Unterschiede beim kognitiven Workload</vt:lpstr>
      <vt:lpstr>Ergebnisse – Unterschiede bei erkannten Klassenführungsereignissen (MANOVA)</vt:lpstr>
      <vt:lpstr>Ergebnisse – Unterschiede bei erkannten Klassenführungsereignissen</vt:lpstr>
      <vt:lpstr>Ergebnisse – Unterschiede bei erkannten Klassenführungsereignissen (MANOVA)</vt:lpstr>
      <vt:lpstr>Ergebnisse – Unterschiede bei erkannten / interpretierten relevanten Klassenführungsereignissen</vt:lpstr>
      <vt:lpstr>Ergebnisse - Zusammenhänge</vt:lpstr>
      <vt:lpstr>Diskussion </vt:lpstr>
      <vt:lpstr>Methode: Experiment 2</vt:lpstr>
      <vt:lpstr>Methode: Design</vt:lpstr>
      <vt:lpstr>Methode: Stichprobe (voraussichtlich)</vt:lpstr>
      <vt:lpstr>Methode: Design</vt:lpstr>
      <vt:lpstr>Methode: Messinstrumente</vt:lpstr>
      <vt:lpstr>Methode: Messinstrumente</vt:lpstr>
      <vt:lpstr>Methode - Messinstrumente</vt:lpstr>
      <vt:lpstr>Methode: Experiment 3</vt:lpstr>
      <vt:lpstr>Methode: Stichprobe </vt:lpstr>
      <vt:lpstr>Methode: Design</vt:lpstr>
      <vt:lpstr>Methode: Messinstrumente</vt:lpstr>
      <vt:lpstr>Methode: Messinstrumente</vt:lpstr>
      <vt:lpstr>Diskussion </vt:lpstr>
      <vt:lpstr>Fazit / Ausblick </vt:lpstr>
      <vt:lpstr>360°-Videos in der Lehrer*innenbildung</vt:lpstr>
      <vt:lpstr>360°-Videos in der LehrerInnenbildung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Digitale Hospitanz: Der Einsatz von 360°-Videos in der Lehrer*innenbildung</dc:title>
  <dc:creator>julian.windscheid</dc:creator>
  <cp:lastModifiedBy>Diana Stoll</cp:lastModifiedBy>
  <cp:revision>153</cp:revision>
  <dcterms:created xsi:type="dcterms:W3CDTF">2019-03-22T11:02:25Z</dcterms:created>
  <dcterms:modified xsi:type="dcterms:W3CDTF">2019-05-23T12:34:23Z</dcterms:modified>
</cp:coreProperties>
</file>