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977" r:id="rId2"/>
  </p:sldMasterIdLst>
  <p:notesMasterIdLst>
    <p:notesMasterId r:id="rId53"/>
  </p:notesMasterIdLst>
  <p:handoutMasterIdLst>
    <p:handoutMasterId r:id="rId54"/>
  </p:handoutMasterIdLst>
  <p:sldIdLst>
    <p:sldId id="274" r:id="rId3"/>
    <p:sldId id="310" r:id="rId4"/>
    <p:sldId id="305" r:id="rId5"/>
    <p:sldId id="307" r:id="rId6"/>
    <p:sldId id="308" r:id="rId7"/>
    <p:sldId id="373" r:id="rId8"/>
    <p:sldId id="374" r:id="rId9"/>
    <p:sldId id="375" r:id="rId10"/>
    <p:sldId id="312" r:id="rId11"/>
    <p:sldId id="297" r:id="rId12"/>
    <p:sldId id="342" r:id="rId13"/>
    <p:sldId id="343" r:id="rId14"/>
    <p:sldId id="344" r:id="rId15"/>
    <p:sldId id="345" r:id="rId16"/>
    <p:sldId id="359" r:id="rId17"/>
    <p:sldId id="314" r:id="rId18"/>
    <p:sldId id="317" r:id="rId19"/>
    <p:sldId id="303" r:id="rId20"/>
    <p:sldId id="329" r:id="rId21"/>
    <p:sldId id="324" r:id="rId22"/>
    <p:sldId id="296" r:id="rId23"/>
    <p:sldId id="301" r:id="rId24"/>
    <p:sldId id="340" r:id="rId25"/>
    <p:sldId id="304" r:id="rId26"/>
    <p:sldId id="331" r:id="rId27"/>
    <p:sldId id="367" r:id="rId28"/>
    <p:sldId id="376" r:id="rId29"/>
    <p:sldId id="325" r:id="rId30"/>
    <p:sldId id="380" r:id="rId31"/>
    <p:sldId id="338" r:id="rId32"/>
    <p:sldId id="327" r:id="rId33"/>
    <p:sldId id="379" r:id="rId34"/>
    <p:sldId id="336" r:id="rId35"/>
    <p:sldId id="368" r:id="rId36"/>
    <p:sldId id="363" r:id="rId37"/>
    <p:sldId id="378" r:id="rId38"/>
    <p:sldId id="370" r:id="rId39"/>
    <p:sldId id="364" r:id="rId40"/>
    <p:sldId id="377" r:id="rId41"/>
    <p:sldId id="371" r:id="rId42"/>
    <p:sldId id="362" r:id="rId43"/>
    <p:sldId id="330" r:id="rId44"/>
    <p:sldId id="360" r:id="rId45"/>
    <p:sldId id="300" r:id="rId46"/>
    <p:sldId id="332" r:id="rId47"/>
    <p:sldId id="372" r:id="rId48"/>
    <p:sldId id="320" r:id="rId49"/>
    <p:sldId id="321" r:id="rId50"/>
    <p:sldId id="322" r:id="rId51"/>
    <p:sldId id="323" r:id="rId52"/>
  </p:sldIdLst>
  <p:sldSz cx="12192000" cy="6858000"/>
  <p:notesSz cx="6858000" cy="9144000"/>
  <p:defaultTextStyle>
    <a:defPPr>
      <a:defRPr lang="de-DE"/>
    </a:defPPr>
    <a:lvl1pPr algn="l" rtl="0" eaLnBrk="0" fontAlgn="base" hangingPunct="0">
      <a:spcBef>
        <a:spcPct val="0"/>
      </a:spcBef>
      <a:spcAft>
        <a:spcPct val="0"/>
      </a:spcAft>
      <a:defRPr sz="2400" kern="1200">
        <a:solidFill>
          <a:schemeClr val="tx1"/>
        </a:solidFill>
        <a:latin typeface="Vectora LH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Vectora LH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Vectora LH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Vectora LH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Vectora LH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Vectora LH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Vectora LH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Vectora LH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Vectora LH Roman"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929F9F4-4A8F-4326-A1B4-22849713DDAB}" styleName="Dunkle Formatvorlage 1 - Akz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23" autoAdjust="0"/>
  </p:normalViewPr>
  <p:slideViewPr>
    <p:cSldViewPr>
      <p:cViewPr varScale="1">
        <p:scale>
          <a:sx n="87" d="100"/>
          <a:sy n="87" d="100"/>
        </p:scale>
        <p:origin x="-888" y="-112"/>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extLst>
          </p:cNvPr>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noProof="1">
                <a:latin typeface="Vectora LH Roman" charset="0"/>
                <a:ea typeface="ＭＳ Ｐゴシック" charset="0"/>
                <a:cs typeface="+mn-cs"/>
              </a:defRPr>
            </a:lvl1pPr>
          </a:lstStyle>
          <a:p>
            <a:pPr>
              <a:defRPr/>
            </a:pPr>
            <a:endParaRPr/>
          </a:p>
        </p:txBody>
      </p:sp>
      <p:sp>
        <p:nvSpPr>
          <p:cNvPr id="9219" name="Rectangle 3">
            <a:extLst>
              <a:ext uri="{FF2B5EF4-FFF2-40B4-BE49-F238E27FC236}"/>
            </a:extLst>
          </p:cNvPr>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noProof="1">
                <a:latin typeface="Vectora LH Roman" charset="0"/>
                <a:ea typeface="ＭＳ Ｐゴシック" charset="0"/>
                <a:cs typeface="+mn-cs"/>
              </a:defRPr>
            </a:lvl1pPr>
          </a:lstStyle>
          <a:p>
            <a:pPr>
              <a:defRPr/>
            </a:pPr>
            <a:endParaRPr/>
          </a:p>
        </p:txBody>
      </p:sp>
      <p:sp>
        <p:nvSpPr>
          <p:cNvPr id="9220" name="Rectangle 4">
            <a:extLst>
              <a:ext uri="{FF2B5EF4-FFF2-40B4-BE49-F238E27FC236}"/>
            </a:extLst>
          </p:cNvPr>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noProof="1">
                <a:latin typeface="Vectora LH Roman" charset="0"/>
                <a:ea typeface="ＭＳ Ｐゴシック" charset="0"/>
                <a:cs typeface="+mn-cs"/>
              </a:defRPr>
            </a:lvl1pPr>
          </a:lstStyle>
          <a:p>
            <a:pPr>
              <a:defRPr/>
            </a:pPr>
            <a:endParaRPr/>
          </a:p>
        </p:txBody>
      </p:sp>
      <p:sp>
        <p:nvSpPr>
          <p:cNvPr id="9221" name="Rectangle 5">
            <a:extLst>
              <a:ext uri="{FF2B5EF4-FFF2-40B4-BE49-F238E27FC236}"/>
            </a:extLst>
          </p:cNvPr>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noProof="1"/>
            </a:lvl1pPr>
          </a:lstStyle>
          <a:p>
            <a:pPr>
              <a:defRPr/>
            </a:pPr>
            <a:fld id="{6FE89D5D-1CFA-A142-8CEF-9D83E0C5EC74}" type="slidenum">
              <a:rPr/>
              <a:pPr>
                <a:defRPr/>
              </a:pPr>
              <a:t>‹Nr.›</a:t>
            </a:fld>
            <a:endParaRPr/>
          </a:p>
        </p:txBody>
      </p:sp>
    </p:spTree>
    <p:extLst>
      <p:ext uri="{BB962C8B-B14F-4D97-AF65-F5344CB8AC3E}">
        <p14:creationId xmlns:p14="http://schemas.microsoft.com/office/powerpoint/2010/main" val="4055061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extLst>
          </p:cNvPr>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noProof="1">
                <a:latin typeface="Vectora LH Roman" charset="0"/>
                <a:ea typeface="ＭＳ Ｐゴシック" charset="0"/>
                <a:cs typeface="+mn-cs"/>
              </a:defRPr>
            </a:lvl1pPr>
          </a:lstStyle>
          <a:p>
            <a:pPr>
              <a:defRPr/>
            </a:pPr>
            <a:endParaRPr/>
          </a:p>
        </p:txBody>
      </p:sp>
      <p:sp>
        <p:nvSpPr>
          <p:cNvPr id="11267" name="Rectangle 3">
            <a:extLst>
              <a:ext uri="{FF2B5EF4-FFF2-40B4-BE49-F238E27FC236}"/>
            </a:extLst>
          </p:cNvPr>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noProof="1">
                <a:latin typeface="Vectora LH Roman" charset="0"/>
                <a:ea typeface="ＭＳ Ｐゴシック" charset="0"/>
                <a:cs typeface="+mn-cs"/>
              </a:defRPr>
            </a:lvl1pPr>
          </a:lstStyle>
          <a:p>
            <a:pPr>
              <a:defRPr/>
            </a:pPr>
            <a:endParaRPr/>
          </a:p>
        </p:txBody>
      </p:sp>
      <p:sp>
        <p:nvSpPr>
          <p:cNvPr id="61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9" name="Rectangle 5">
            <a:extLst>
              <a:ext uri="{FF2B5EF4-FFF2-40B4-BE49-F238E27FC236}"/>
            </a:extLst>
          </p:cNvPr>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1270" name="Rectangle 6">
            <a:extLst>
              <a:ext uri="{FF2B5EF4-FFF2-40B4-BE49-F238E27FC236}"/>
            </a:extLst>
          </p:cNvPr>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noProof="1">
                <a:latin typeface="Vectora LH Roman" charset="0"/>
                <a:ea typeface="ＭＳ Ｐゴシック" charset="0"/>
                <a:cs typeface="+mn-cs"/>
              </a:defRPr>
            </a:lvl1pPr>
          </a:lstStyle>
          <a:p>
            <a:pPr>
              <a:defRPr/>
            </a:pPr>
            <a:endParaRPr/>
          </a:p>
        </p:txBody>
      </p:sp>
      <p:sp>
        <p:nvSpPr>
          <p:cNvPr id="11271" name="Rectangle 7">
            <a:extLst>
              <a:ext uri="{FF2B5EF4-FFF2-40B4-BE49-F238E27FC236}"/>
            </a:extLst>
          </p:cNvPr>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noProof="1"/>
            </a:lvl1pPr>
          </a:lstStyle>
          <a:p>
            <a:pPr>
              <a:defRPr/>
            </a:pPr>
            <a:fld id="{1C4BC024-BC89-F848-81EF-93D178F27DD1}" type="slidenum">
              <a:rPr/>
              <a:pPr>
                <a:defRPr/>
              </a:pPr>
              <a:t>‹Nr.›</a:t>
            </a:fld>
            <a:endParaRPr/>
          </a:p>
        </p:txBody>
      </p:sp>
    </p:spTree>
    <p:extLst>
      <p:ext uri="{BB962C8B-B14F-4D97-AF65-F5344CB8AC3E}">
        <p14:creationId xmlns:p14="http://schemas.microsoft.com/office/powerpoint/2010/main" val="17528810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ctora LH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Vectora LH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Vectora LH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Vectora LH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Vectora LH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Kurze</a:t>
            </a:r>
            <a:r>
              <a:rPr lang="de-DE" baseline="0" dirty="0" smtClean="0"/>
              <a:t> Selbstvorstellung von Marcus und </a:t>
            </a:r>
            <a:r>
              <a:rPr lang="de-DE" baseline="0" dirty="0" err="1" smtClean="0"/>
              <a:t>Meiling</a:t>
            </a:r>
            <a:r>
              <a:rPr lang="de-DE" baseline="0" dirty="0" smtClean="0"/>
              <a:t> </a:t>
            </a:r>
            <a:endParaRPr lang="de-DE" dirty="0"/>
          </a:p>
        </p:txBody>
      </p:sp>
      <p:sp>
        <p:nvSpPr>
          <p:cNvPr id="4" name="Foliennummernplatzhalter 3"/>
          <p:cNvSpPr>
            <a:spLocks noGrp="1"/>
          </p:cNvSpPr>
          <p:nvPr>
            <p:ph type="sldNum" sz="quarter" idx="10"/>
          </p:nvPr>
        </p:nvSpPr>
        <p:spPr/>
        <p:txBody>
          <a:bodyPr/>
          <a:lstStyle/>
          <a:p>
            <a:pPr>
              <a:defRPr/>
            </a:pPr>
            <a:fld id="{1C4BC024-BC89-F848-81EF-93D178F27DD1}" type="slidenum">
              <a:rPr lang="de-DE" smtClean="0"/>
              <a:pPr>
                <a:defRPr/>
              </a:pPr>
              <a:t>1</a:t>
            </a:fld>
            <a:endParaRPr lang="de-DE"/>
          </a:p>
        </p:txBody>
      </p:sp>
    </p:spTree>
    <p:extLst>
      <p:ext uri="{BB962C8B-B14F-4D97-AF65-F5344CB8AC3E}">
        <p14:creationId xmlns:p14="http://schemas.microsoft.com/office/powerpoint/2010/main" val="312438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lienbildplatzhalter 1"/>
          <p:cNvSpPr>
            <a:spLocks noGrp="1" noRot="1" noChangeAspect="1"/>
          </p:cNvSpPr>
          <p:nvPr>
            <p:ph type="sldImg"/>
          </p:nvPr>
        </p:nvSpPr>
        <p:spPr>
          <a:ln/>
        </p:spPr>
      </p:sp>
      <p:sp>
        <p:nvSpPr>
          <p:cNvPr id="25602"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dirty="0"/>
              <a:t>Hier sind verschiedene Seminarveranstaltungen aufgeführt die Lernwerkstattlernen mit dem Ansatz des Problem-</a:t>
            </a:r>
            <a:r>
              <a:rPr lang="de-DE" dirty="0" err="1"/>
              <a:t>Based</a:t>
            </a:r>
            <a:r>
              <a:rPr lang="de-DE" dirty="0"/>
              <a:t>-</a:t>
            </a:r>
            <a:r>
              <a:rPr lang="de-DE" dirty="0" err="1"/>
              <a:t>Learnings</a:t>
            </a:r>
            <a:r>
              <a:rPr lang="de-DE" dirty="0"/>
              <a:t> verbinden. Dabei gibt es verschiedene Adaptionen des PBL Ansatzes,  was den Grad der Strukturiertheit betrifft.</a:t>
            </a:r>
          </a:p>
        </p:txBody>
      </p:sp>
      <p:sp>
        <p:nvSpPr>
          <p:cNvPr id="25603"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fld id="{69B3EA5D-1171-F042-9ECB-0ECD94F68D64}" type="slidenum">
              <a:rPr sz="1200"/>
              <a:pPr/>
              <a:t>10</a:t>
            </a:fld>
            <a:endParaRPr sz="1200"/>
          </a:p>
        </p:txBody>
      </p:sp>
    </p:spTree>
    <p:extLst>
      <p:ext uri="{BB962C8B-B14F-4D97-AF65-F5344CB8AC3E}">
        <p14:creationId xmlns:p14="http://schemas.microsoft.com/office/powerpoint/2010/main" val="883672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olienbildplatzhalter 1"/>
          <p:cNvSpPr>
            <a:spLocks noGrp="1" noRot="1" noChangeAspect="1"/>
          </p:cNvSpPr>
          <p:nvPr>
            <p:ph type="sldImg"/>
          </p:nvPr>
        </p:nvSpPr>
        <p:spPr>
          <a:ln/>
        </p:spPr>
      </p:sp>
      <p:sp>
        <p:nvSpPr>
          <p:cNvPr id="17410"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a:p>
            <a:r>
              <a:rPr lang="de-DE" dirty="0"/>
              <a:t>Die Grundlage meiner weiteren Ausführungen stellt die Problemorientierung dar.</a:t>
            </a:r>
          </a:p>
          <a:p>
            <a:r>
              <a:rPr lang="de-DE" dirty="0"/>
              <a:t>"Problem" meint an dieser Stelle nicht Defizitorientierung, sondern einen authentischen Fall, ein Phänomen, einen Sachverhalt oder eine Fragestellung, zu der der Weg noch nicht bekannt ist. Es gilt eine Schwierigkeit, die zu lösen das subjektive Wissen übersteigt, zu bearbeiten. Aufgrund eines </a:t>
            </a:r>
            <a:r>
              <a:rPr lang="de-DE" dirty="0" err="1"/>
              <a:t>kognitven</a:t>
            </a:r>
            <a:r>
              <a:rPr lang="de-DE" dirty="0"/>
              <a:t> Konflikts entsteht der Anreiz das Problem zu lösen und somit der Lernanlass. </a:t>
            </a:r>
          </a:p>
          <a:p>
            <a:r>
              <a:rPr lang="de-DE" dirty="0"/>
              <a:t>"Das Problem dient als </a:t>
            </a:r>
            <a:r>
              <a:rPr lang="de-DE" b="1" dirty="0"/>
              <a:t>Lernherausforderung</a:t>
            </a:r>
            <a:r>
              <a:rPr lang="de-DE" dirty="0"/>
              <a:t>. Es wird jedoch das nötige Wissen erarbeitet, das erlauben würde, den Fall zu lösen. Die Fälle sind zwar authentisch, aber sie sind nach verschiedenen Gesichtspunkten didaktisch </a:t>
            </a:r>
            <a:r>
              <a:rPr lang="de-DE" b="1" dirty="0"/>
              <a:t>konstruiert</a:t>
            </a:r>
            <a:r>
              <a:rPr lang="de-DE" dirty="0"/>
              <a:t>, da sie in der Regel dazu dienen, ein breites Wissensgebiet zu </a:t>
            </a:r>
            <a:r>
              <a:rPr lang="de-DE" dirty="0" err="1"/>
              <a:t>erschliessen</a:t>
            </a:r>
            <a:r>
              <a:rPr lang="de-DE" dirty="0"/>
              <a:t>.“ </a:t>
            </a:r>
          </a:p>
          <a:p>
            <a:r>
              <a:rPr lang="de-DE" dirty="0"/>
              <a:t>Die </a:t>
            </a:r>
            <a:r>
              <a:rPr lang="de-DE" b="1" dirty="0"/>
              <a:t>Authentizität </a:t>
            </a:r>
            <a:r>
              <a:rPr lang="de-DE" b="1" dirty="0" smtClean="0"/>
              <a:t>bzw. </a:t>
            </a:r>
            <a:r>
              <a:rPr lang="de-DE" b="1" dirty="0" err="1" smtClean="0"/>
              <a:t>Situiertheit</a:t>
            </a:r>
            <a:r>
              <a:rPr lang="de-DE" b="1" dirty="0" smtClean="0"/>
              <a:t> </a:t>
            </a:r>
            <a:r>
              <a:rPr lang="de-DE" dirty="0" smtClean="0"/>
              <a:t>des </a:t>
            </a:r>
            <a:r>
              <a:rPr lang="de-DE" dirty="0"/>
              <a:t>Problems dient als Gelenk zwischen Theorie und Praxis, da ein Wissenstransfer im Sinne einer Anwendung denkbar und somit möglich und greifbar ist.</a:t>
            </a:r>
          </a:p>
          <a:p>
            <a:endParaRPr lang="de-DE" b="1" dirty="0"/>
          </a:p>
          <a:p>
            <a:r>
              <a:rPr lang="de-DE" dirty="0"/>
              <a:t>Das Problem </a:t>
            </a:r>
            <a:r>
              <a:rPr lang="de-DE" dirty="0" err="1"/>
              <a:t>Based</a:t>
            </a:r>
            <a:r>
              <a:rPr lang="de-DE" dirty="0"/>
              <a:t> Learning in der Variante des 7 Sprungs eignet sich als Fundament für ein entsprechendes Seminarkonzept. 1. baut es anteilig auf Gruppenlernprozessen auf und bietet hier entsprechend Anschlussfähigkeit. </a:t>
            </a:r>
          </a:p>
          <a:p>
            <a:r>
              <a:rPr lang="de-DE" dirty="0"/>
              <a:t>2. gibt es empirische Nachweise bezüglich einer Steigerung </a:t>
            </a:r>
            <a:r>
              <a:rPr lang="de-DE" dirty="0" smtClean="0"/>
              <a:t>von Handlungskompetenz, Wissensstrukturen und motivationalen Aspekten</a:t>
            </a:r>
            <a:endParaRPr lang="de-DE" b="1" dirty="0"/>
          </a:p>
          <a:p>
            <a:r>
              <a:rPr lang="de-DE" dirty="0"/>
              <a:t>Die Phase 6 des PBL stellt im weiteren meinen Ansatzpunkt dar. </a:t>
            </a:r>
          </a:p>
          <a:p>
            <a:endParaRPr lang="de-DE" b="1" dirty="0"/>
          </a:p>
          <a:p>
            <a:endParaRPr lang="de-DE" b="1" dirty="0"/>
          </a:p>
          <a:p>
            <a:r>
              <a:rPr lang="de-DE" dirty="0"/>
              <a:t> </a:t>
            </a:r>
          </a:p>
          <a:p>
            <a:endParaRPr lang="de-DE" dirty="0"/>
          </a:p>
        </p:txBody>
      </p:sp>
      <p:sp>
        <p:nvSpPr>
          <p:cNvPr id="17411"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fld id="{37735321-906D-7E4C-8B54-D36B0824C2F0}" type="slidenum">
              <a:rPr sz="1200"/>
              <a:pPr/>
              <a:t>11</a:t>
            </a:fld>
            <a:endParaRPr sz="1200"/>
          </a:p>
        </p:txBody>
      </p:sp>
    </p:spTree>
    <p:extLst>
      <p:ext uri="{BB962C8B-B14F-4D97-AF65-F5344CB8AC3E}">
        <p14:creationId xmlns:p14="http://schemas.microsoft.com/office/powerpoint/2010/main" val="1664557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bildplatzhalter 1"/>
          <p:cNvSpPr>
            <a:spLocks noGrp="1" noRot="1" noChangeAspect="1"/>
          </p:cNvSpPr>
          <p:nvPr>
            <p:ph type="sldImg"/>
          </p:nvPr>
        </p:nvSpPr>
        <p:spPr>
          <a:ln/>
        </p:spPr>
      </p:sp>
      <p:sp>
        <p:nvSpPr>
          <p:cNvPr id="19458"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a:p>
            <a:r>
              <a:rPr lang="de-DE" dirty="0"/>
              <a:t>Um sich dem Problem der Effektivität von Gruppenlernprozessen anzunähern, ist es zunächst wichtig zwei grundlegende Konzepte zu unterscheiden. Während die Konzepte Kooperation und Kollaboration im Deutschen Sprachraum weitestgehend synonym verwendet werden, wird im englischen Sprachraum differenzierter unterschieden. kooperative Zusammenarbeit meint hier eine starke Funktions- und Arbeitsteilung, die einen additiven Charakter aufweist. Im Sinne einer Wissensteilung. Bei Kollaboration überwiegen interaktive Austauschprozesse. Es ist ein synchroner Prozess der </a:t>
            </a:r>
            <a:r>
              <a:rPr lang="de-DE" dirty="0" err="1"/>
              <a:t>ko</a:t>
            </a:r>
            <a:r>
              <a:rPr lang="de-DE" dirty="0"/>
              <a:t>-konstruktiven Wissensgenerierung. Die einzelnen Schritte der Wissensaneignung lassen sich nicht direkt einzelnen Personen zuordnen. Es werden </a:t>
            </a:r>
            <a:r>
              <a:rPr lang="de-DE" dirty="0" err="1"/>
              <a:t>nonsummative</a:t>
            </a:r>
            <a:r>
              <a:rPr lang="de-DE" dirty="0"/>
              <a:t> Prozesse befördert, die im Ergebnis </a:t>
            </a:r>
            <a:r>
              <a:rPr lang="de-DE" b="1" dirty="0"/>
              <a:t>mehr </a:t>
            </a:r>
            <a:r>
              <a:rPr lang="de-DE" dirty="0"/>
              <a:t>beinhalten können als die reine Addition von Einzelleistungen. Deswegen auch die Überschrift 1+1 ist größer gleich 2</a:t>
            </a:r>
          </a:p>
          <a:p>
            <a:endParaRPr lang="de-DE" dirty="0"/>
          </a:p>
        </p:txBody>
      </p:sp>
      <p:sp>
        <p:nvSpPr>
          <p:cNvPr id="19459"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fld id="{FC7222A5-9CBE-664D-8A8B-0C69B04657F7}" type="slidenum">
              <a:rPr sz="1200">
                <a:solidFill>
                  <a:prstClr val="black"/>
                </a:solidFill>
              </a:rPr>
              <a:pPr/>
              <a:t>12</a:t>
            </a:fld>
            <a:endParaRPr sz="1200">
              <a:solidFill>
                <a:prstClr val="black"/>
              </a:solidFill>
            </a:endParaRPr>
          </a:p>
        </p:txBody>
      </p:sp>
    </p:spTree>
    <p:extLst>
      <p:ext uri="{BB962C8B-B14F-4D97-AF65-F5344CB8AC3E}">
        <p14:creationId xmlns:p14="http://schemas.microsoft.com/office/powerpoint/2010/main" val="3108139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Folienbildplatzhalter 1"/>
          <p:cNvSpPr>
            <a:spLocks noGrp="1" noRot="1" noChangeAspect="1"/>
          </p:cNvSpPr>
          <p:nvPr>
            <p:ph type="sldImg"/>
          </p:nvPr>
        </p:nvSpPr>
        <p:spPr>
          <a:ln/>
        </p:spPr>
      </p:sp>
      <p:sp>
        <p:nvSpPr>
          <p:cNvPr id="21506"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a:p>
            <a:r>
              <a:rPr lang="de-DE" dirty="0"/>
              <a:t>Hier ist das momentane Design des Seminarmodells zu sehen. </a:t>
            </a:r>
          </a:p>
          <a:p>
            <a:r>
              <a:rPr lang="de-DE" dirty="0"/>
              <a:t>Die vornehmlich untersuchten Lehrveranstaltungen sind Seminare aus der Deutschdidaktik. </a:t>
            </a:r>
            <a:r>
              <a:rPr lang="de-DE" dirty="0" smtClean="0"/>
              <a:t>In </a:t>
            </a:r>
            <a:r>
              <a:rPr lang="de-DE" dirty="0"/>
              <a:t>der ersten Phase </a:t>
            </a:r>
            <a:r>
              <a:rPr lang="de-DE" b="1" dirty="0"/>
              <a:t>(Klick) </a:t>
            </a:r>
            <a:r>
              <a:rPr lang="de-DE" dirty="0"/>
              <a:t>steht eine erste Auseinandersetzung mit der Problemstellung im gesamten Plenum Fokus.</a:t>
            </a:r>
          </a:p>
        </p:txBody>
      </p:sp>
      <p:sp>
        <p:nvSpPr>
          <p:cNvPr id="21507"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fld id="{C94605B9-5EE7-1447-B5E9-AEA9B74CE31A}" type="slidenum">
              <a:rPr sz="1200">
                <a:solidFill>
                  <a:prstClr val="black"/>
                </a:solidFill>
              </a:rPr>
              <a:pPr/>
              <a:t>13</a:t>
            </a:fld>
            <a:endParaRPr sz="1200">
              <a:solidFill>
                <a:prstClr val="black"/>
              </a:solidFill>
            </a:endParaRPr>
          </a:p>
        </p:txBody>
      </p:sp>
    </p:spTree>
    <p:extLst>
      <p:ext uri="{BB962C8B-B14F-4D97-AF65-F5344CB8AC3E}">
        <p14:creationId xmlns:p14="http://schemas.microsoft.com/office/powerpoint/2010/main" val="3521284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Folienbildplatzhalter 1"/>
          <p:cNvSpPr>
            <a:spLocks noGrp="1" noRot="1" noChangeAspect="1"/>
          </p:cNvSpPr>
          <p:nvPr>
            <p:ph type="sldImg"/>
          </p:nvPr>
        </p:nvSpPr>
        <p:spPr>
          <a:ln/>
        </p:spPr>
      </p:sp>
      <p:sp>
        <p:nvSpPr>
          <p:cNvPr id="23554" name="Notizenplatzhalt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de-DE" dirty="0"/>
          </a:p>
        </p:txBody>
      </p:sp>
      <p:sp>
        <p:nvSpPr>
          <p:cNvPr id="23555"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fld id="{19700CB5-8C2C-3C46-AE2C-524FF968ADE9}" type="slidenum">
              <a:rPr sz="1200">
                <a:solidFill>
                  <a:prstClr val="black"/>
                </a:solidFill>
              </a:rPr>
              <a:pPr/>
              <a:t>14</a:t>
            </a:fld>
            <a:endParaRPr sz="1200">
              <a:solidFill>
                <a:prstClr val="black"/>
              </a:solidFill>
            </a:endParaRPr>
          </a:p>
        </p:txBody>
      </p:sp>
    </p:spTree>
    <p:extLst>
      <p:ext uri="{BB962C8B-B14F-4D97-AF65-F5344CB8AC3E}">
        <p14:creationId xmlns:p14="http://schemas.microsoft.com/office/powerpoint/2010/main" val="2242225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lienbildplatzhalter 1"/>
          <p:cNvSpPr>
            <a:spLocks noGrp="1" noRot="1" noChangeAspect="1"/>
          </p:cNvSpPr>
          <p:nvPr>
            <p:ph type="sldImg"/>
          </p:nvPr>
        </p:nvSpPr>
        <p:spPr>
          <a:ln/>
        </p:spPr>
      </p:sp>
      <p:sp>
        <p:nvSpPr>
          <p:cNvPr id="27650"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dirty="0"/>
              <a:t>Unseren empirischen Untersuchungen zur Wirkung von Werkstattarbeit liegt der </a:t>
            </a:r>
            <a:r>
              <a:rPr lang="de-DE" dirty="0" err="1"/>
              <a:t>Expertiseansatz</a:t>
            </a:r>
            <a:r>
              <a:rPr lang="de-DE" dirty="0"/>
              <a:t> von Baumert &amp; </a:t>
            </a:r>
            <a:r>
              <a:rPr lang="de-DE" dirty="0" err="1"/>
              <a:t>Kunter</a:t>
            </a:r>
            <a:r>
              <a:rPr lang="de-DE" dirty="0"/>
              <a:t> 2011 zu Grunde.</a:t>
            </a:r>
          </a:p>
          <a:p>
            <a:endParaRPr lang="de-DE" dirty="0"/>
          </a:p>
          <a:p>
            <a:r>
              <a:rPr lang="de-DE" dirty="0"/>
              <a:t>Professionelles Handeln wird hier als Zusammenspiel von Professionswissen, Werthaltungen, Überzeugungen und Zielen, motivationalen Orientierungen sowie Fähigkeiten der Selbstregulation modelliert. </a:t>
            </a:r>
          </a:p>
        </p:txBody>
      </p:sp>
      <p:sp>
        <p:nvSpPr>
          <p:cNvPr id="27651"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fld id="{272E17B3-A418-6149-9809-B67417631EA1}" type="slidenum">
              <a:rPr sz="1200"/>
              <a:pPr/>
              <a:t>16</a:t>
            </a:fld>
            <a:endParaRPr sz="1200"/>
          </a:p>
        </p:txBody>
      </p:sp>
    </p:spTree>
    <p:extLst>
      <p:ext uri="{BB962C8B-B14F-4D97-AF65-F5344CB8AC3E}">
        <p14:creationId xmlns:p14="http://schemas.microsoft.com/office/powerpoint/2010/main" val="3303931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Folienbildplatzhalter 1"/>
          <p:cNvSpPr>
            <a:spLocks noGrp="1" noRot="1" noChangeAspect="1"/>
          </p:cNvSpPr>
          <p:nvPr>
            <p:ph type="sldImg"/>
          </p:nvPr>
        </p:nvSpPr>
        <p:spPr>
          <a:ln/>
        </p:spPr>
      </p:sp>
      <p:sp>
        <p:nvSpPr>
          <p:cNvPr id="29698"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de-DE" dirty="0" smtClean="0"/>
              <a:t>Neben</a:t>
            </a:r>
            <a:r>
              <a:rPr lang="de-DE" baseline="0" dirty="0" smtClean="0"/>
              <a:t> dem </a:t>
            </a:r>
            <a:r>
              <a:rPr lang="de-DE" baseline="0" dirty="0" err="1" smtClean="0"/>
              <a:t>Expertiseansatz</a:t>
            </a:r>
            <a:r>
              <a:rPr lang="de-DE" baseline="0" dirty="0" smtClean="0"/>
              <a:t> gehen wir in der formativen Evaluation von den strukturtheoretischen Ansätzen, nämlich </a:t>
            </a:r>
            <a:r>
              <a:rPr lang="de-DE" sz="1200" kern="1200" dirty="0" err="1" smtClean="0">
                <a:solidFill>
                  <a:schemeClr val="tx1"/>
                </a:solidFill>
                <a:effectLst/>
                <a:latin typeface="Vectora LH Roman" charset="0"/>
                <a:ea typeface="ＭＳ Ｐゴシック" charset="0"/>
                <a:cs typeface="ＭＳ Ｐゴシック" charset="0"/>
              </a:rPr>
              <a:t>Oevermanns</a:t>
            </a:r>
            <a:r>
              <a:rPr lang="de-DE" sz="1200" kern="1200" dirty="0" smtClean="0">
                <a:solidFill>
                  <a:schemeClr val="tx1"/>
                </a:solidFill>
                <a:effectLst/>
                <a:latin typeface="Vectora LH Roman" charset="0"/>
                <a:ea typeface="ＭＳ Ｐゴシック" charset="0"/>
                <a:cs typeface="ＭＳ Ｐゴシック" charset="0"/>
              </a:rPr>
              <a:t> strukturtheoretische Professionstheorie und </a:t>
            </a:r>
            <a:r>
              <a:rPr lang="de-DE" sz="1200" kern="1200" dirty="0" err="1" smtClean="0">
                <a:solidFill>
                  <a:schemeClr val="tx1"/>
                </a:solidFill>
                <a:effectLst/>
                <a:latin typeface="Vectora LH Roman" charset="0"/>
                <a:ea typeface="ＭＳ Ｐゴシック" charset="0"/>
                <a:cs typeface="ＭＳ Ｐゴシック" charset="0"/>
              </a:rPr>
              <a:t>Helspers</a:t>
            </a:r>
            <a:r>
              <a:rPr lang="de-DE" sz="1200" kern="1200" dirty="0" smtClean="0">
                <a:solidFill>
                  <a:schemeClr val="tx1"/>
                </a:solidFill>
                <a:effectLst/>
                <a:latin typeface="Vectora LH Roman" charset="0"/>
                <a:ea typeface="ＭＳ Ｐゴシック" charset="0"/>
                <a:cs typeface="ＭＳ Ｐゴシック" charset="0"/>
              </a:rPr>
              <a:t> Antinomien und Paradoxien des</a:t>
            </a:r>
            <a:r>
              <a:rPr lang="de-DE" sz="1200" kern="1200" baseline="0" dirty="0" smtClean="0">
                <a:solidFill>
                  <a:schemeClr val="tx1"/>
                </a:solidFill>
                <a:effectLst/>
                <a:latin typeface="Vectora LH Roman" charset="0"/>
                <a:ea typeface="ＭＳ Ｐゴシック" charset="0"/>
                <a:cs typeface="ＭＳ Ｐゴシック" charset="0"/>
              </a:rPr>
              <a:t> Lehrerhandelns aus, um den Orientierungsrahmen der Lehreramtsstudierenden in Bezug auf das Lehren und Lernen sowie ihre Studienerfahrung in der Seminarformaten und dessen Professionalisierungsprozess zu untersuchen. </a:t>
            </a:r>
            <a:r>
              <a:rPr lang="de-DE" baseline="0" dirty="0" smtClean="0"/>
              <a:t> </a:t>
            </a:r>
            <a:endParaRPr lang="de-DE" dirty="0"/>
          </a:p>
        </p:txBody>
      </p:sp>
      <p:sp>
        <p:nvSpPr>
          <p:cNvPr id="29699"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fld id="{EF6D467B-2B13-2B4E-BC18-BA2501BE9CA6}" type="slidenum">
              <a:rPr sz="1200"/>
              <a:pPr/>
              <a:t>17</a:t>
            </a:fld>
            <a:endParaRPr sz="1200"/>
          </a:p>
        </p:txBody>
      </p:sp>
    </p:spTree>
    <p:extLst>
      <p:ext uri="{BB962C8B-B14F-4D97-AF65-F5344CB8AC3E}">
        <p14:creationId xmlns:p14="http://schemas.microsoft.com/office/powerpoint/2010/main" val="3664779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lienbildplatzhalter 1"/>
          <p:cNvSpPr>
            <a:spLocks noGrp="1" noRot="1" noChangeAspect="1"/>
          </p:cNvSpPr>
          <p:nvPr>
            <p:ph type="sldImg"/>
          </p:nvPr>
        </p:nvSpPr>
        <p:spPr>
          <a:ln/>
        </p:spPr>
      </p:sp>
      <p:sp>
        <p:nvSpPr>
          <p:cNvPr id="33794"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smtClean="0"/>
          </a:p>
          <a:p>
            <a:r>
              <a:rPr lang="de-DE" dirty="0" err="1" smtClean="0"/>
              <a:t>Summative</a:t>
            </a:r>
            <a:r>
              <a:rPr lang="de-DE" dirty="0" smtClean="0"/>
              <a:t> Evaluation:</a:t>
            </a:r>
          </a:p>
          <a:p>
            <a:r>
              <a:rPr lang="de-DE" dirty="0" smtClean="0"/>
              <a:t>Zu </a:t>
            </a:r>
            <a:r>
              <a:rPr lang="de-DE" dirty="0"/>
              <a:t>verschiedenen Erhebungszeitpunkten werden Prä-, Post- </a:t>
            </a:r>
            <a:r>
              <a:rPr lang="de-DE" dirty="0" smtClean="0"/>
              <a:t>von </a:t>
            </a:r>
            <a:r>
              <a:rPr lang="de-DE" dirty="0"/>
              <a:t>Studierenden der BA Studiengänge Primare und Elementare Bildung und Förderpädagogik an der Universität Erfurt (WS 2017/18; </a:t>
            </a:r>
            <a:r>
              <a:rPr lang="de-DE" dirty="0" err="1"/>
              <a:t>SoSe</a:t>
            </a:r>
            <a:r>
              <a:rPr lang="de-DE" dirty="0"/>
              <a:t> </a:t>
            </a:r>
            <a:r>
              <a:rPr lang="de-DE" dirty="0" smtClean="0"/>
              <a:t>2018) </a:t>
            </a:r>
            <a:r>
              <a:rPr lang="de-DE" dirty="0"/>
              <a:t>erhoben. Die Stichprobe weist hinsichtlich des Alters, der Geschlechterverteilung und der Fächerkombinationen der Studierenden keine repräsentative Verteilung in Bezug auf Universitäten in Deutschland auf</a:t>
            </a:r>
            <a:r>
              <a:rPr lang="de-DE" dirty="0" smtClean="0"/>
              <a:t>. </a:t>
            </a:r>
          </a:p>
          <a:p>
            <a:endParaRPr lang="de-DE" dirty="0" smtClean="0"/>
          </a:p>
          <a:p>
            <a:r>
              <a:rPr lang="de-DE" dirty="0" smtClean="0"/>
              <a:t>Formative Evaluation:</a:t>
            </a:r>
            <a:r>
              <a:rPr lang="de-DE" baseline="0" dirty="0" smtClean="0"/>
              <a:t> </a:t>
            </a:r>
          </a:p>
          <a:p>
            <a:r>
              <a:rPr lang="de-DE" baseline="0" dirty="0" smtClean="0"/>
              <a:t>Ähnlich wie bei der </a:t>
            </a:r>
            <a:r>
              <a:rPr lang="de-DE" baseline="0" dirty="0" err="1" smtClean="0"/>
              <a:t>summativen</a:t>
            </a:r>
            <a:r>
              <a:rPr lang="de-DE" baseline="0" dirty="0" smtClean="0"/>
              <a:t> Evaluation sind in der formativen Evaluation zu verschiedenen Zeitpunkten insgesamt dreimal Datenerhebung geschehen.  </a:t>
            </a:r>
            <a:endParaRPr lang="de-DE" dirty="0"/>
          </a:p>
          <a:p>
            <a:endParaRPr lang="de-DE" dirty="0" smtClean="0"/>
          </a:p>
          <a:p>
            <a:r>
              <a:rPr lang="de-DE" dirty="0"/>
              <a:t> </a:t>
            </a:r>
          </a:p>
          <a:p>
            <a:endParaRPr lang="de-DE" dirty="0"/>
          </a:p>
        </p:txBody>
      </p:sp>
      <p:sp>
        <p:nvSpPr>
          <p:cNvPr id="33795"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fld id="{DEE34E88-4243-A448-AC6F-477A59DF23E2}" type="slidenum">
              <a:rPr sz="1200"/>
              <a:pPr/>
              <a:t>18</a:t>
            </a:fld>
            <a:endParaRPr sz="1200"/>
          </a:p>
        </p:txBody>
      </p:sp>
    </p:spTree>
    <p:extLst>
      <p:ext uri="{BB962C8B-B14F-4D97-AF65-F5344CB8AC3E}">
        <p14:creationId xmlns:p14="http://schemas.microsoft.com/office/powerpoint/2010/main" val="3805335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 typeface="Arial" charset="0"/>
              <a:buNone/>
            </a:pPr>
            <a:r>
              <a:rPr lang="de-DE" dirty="0" smtClean="0">
                <a:latin typeface="Vectora LH 55 Roman" charset="0"/>
                <a:ea typeface="ＭＳ Ｐゴシック" charset="0"/>
              </a:rPr>
              <a:t>Formative</a:t>
            </a:r>
            <a:r>
              <a:rPr lang="de-DE" baseline="0" dirty="0" smtClean="0">
                <a:latin typeface="Vectora LH 55 Roman" charset="0"/>
                <a:ea typeface="ＭＳ Ｐゴシック" charset="0"/>
              </a:rPr>
              <a:t> Evaluation:</a:t>
            </a:r>
          </a:p>
          <a:p>
            <a:pPr>
              <a:buFont typeface="Arial" charset="0"/>
              <a:buNone/>
            </a:pPr>
            <a:r>
              <a:rPr lang="de-DE" baseline="0" dirty="0" smtClean="0">
                <a:latin typeface="Vectora LH 55 Roman" charset="0"/>
                <a:ea typeface="ＭＳ Ｐゴシック" charset="0"/>
              </a:rPr>
              <a:t>Die drei Welle Daten werden jeweils im Lernwerkstattseminar und Normalseminar der Deutschdidaktik und des Historischen Lernens nach der 2., 5. und letzten Sitzung im Wintersemester 2018/19 erhoben. Dabei werden in jeder Welle leitfadengestützte Interviews mit 4 Student*innen aus dem LWS und </a:t>
            </a:r>
            <a:r>
              <a:rPr lang="de-DE" dirty="0" smtClean="0">
                <a:latin typeface="Vectora LH 55 Roman" charset="0"/>
                <a:ea typeface="ＭＳ Ｐゴシック" charset="0"/>
              </a:rPr>
              <a:t>4 Student*innen aus dem Normalseminar durchgeführt.</a:t>
            </a:r>
            <a:r>
              <a:rPr lang="de-DE" baseline="0" dirty="0" smtClean="0">
                <a:latin typeface="Vectora LH 55 Roman" charset="0"/>
                <a:ea typeface="ＭＳ Ｐゴシック" charset="0"/>
              </a:rPr>
              <a:t> Dazu kommt extra eine Gruppendiskussion von den 4 Student*innen aus dem LWS. </a:t>
            </a:r>
            <a:endParaRPr lang="de-DE" dirty="0" smtClean="0">
              <a:latin typeface="Vectora LH 55 Roman" charset="0"/>
              <a:ea typeface="ＭＳ Ｐゴシック" charset="0"/>
            </a:endParaRPr>
          </a:p>
          <a:p>
            <a:endParaRPr lang="de-DE" dirty="0" smtClean="0"/>
          </a:p>
          <a:p>
            <a:r>
              <a:rPr lang="de-DE" dirty="0" err="1" smtClean="0"/>
              <a:t>Summative</a:t>
            </a:r>
            <a:r>
              <a:rPr lang="de-DE" baseline="0" dirty="0" smtClean="0"/>
              <a:t> Evaluation:</a:t>
            </a:r>
            <a:endParaRPr lang="de-DE" dirty="0"/>
          </a:p>
        </p:txBody>
      </p:sp>
      <p:sp>
        <p:nvSpPr>
          <p:cNvPr id="4" name="Foliennummernplatzhalter 3"/>
          <p:cNvSpPr>
            <a:spLocks noGrp="1"/>
          </p:cNvSpPr>
          <p:nvPr>
            <p:ph type="sldNum" sz="quarter" idx="10"/>
          </p:nvPr>
        </p:nvSpPr>
        <p:spPr/>
        <p:txBody>
          <a:bodyPr/>
          <a:lstStyle/>
          <a:p>
            <a:pPr>
              <a:defRPr/>
            </a:pPr>
            <a:fld id="{1C4BC024-BC89-F848-81EF-93D178F27DD1}" type="slidenum">
              <a:rPr lang="tr-TR" smtClean="0"/>
              <a:pPr>
                <a:defRPr/>
              </a:pPr>
              <a:t>19</a:t>
            </a:fld>
            <a:endParaRPr lang="tr-TR"/>
          </a:p>
        </p:txBody>
      </p:sp>
    </p:spTree>
    <p:extLst>
      <p:ext uri="{BB962C8B-B14F-4D97-AF65-F5344CB8AC3E}">
        <p14:creationId xmlns:p14="http://schemas.microsoft.com/office/powerpoint/2010/main" val="771210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Folienbildplatzhalter 1"/>
          <p:cNvSpPr>
            <a:spLocks noGrp="1" noRot="1" noChangeAspect="1"/>
          </p:cNvSpPr>
          <p:nvPr>
            <p:ph type="sldImg"/>
          </p:nvPr>
        </p:nvSpPr>
        <p:spPr>
          <a:ln/>
        </p:spPr>
      </p:sp>
      <p:sp>
        <p:nvSpPr>
          <p:cNvPr id="63490"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 </a:t>
            </a:r>
          </a:p>
        </p:txBody>
      </p:sp>
      <p:sp>
        <p:nvSpPr>
          <p:cNvPr id="63491"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fld id="{556F321D-8BA9-E048-872C-6BC70E0CA47A}" type="slidenum">
              <a:rPr sz="1200"/>
              <a:pPr/>
              <a:t>20</a:t>
            </a:fld>
            <a:endParaRPr sz="1200"/>
          </a:p>
        </p:txBody>
      </p:sp>
    </p:spTree>
    <p:extLst>
      <p:ext uri="{BB962C8B-B14F-4D97-AF65-F5344CB8AC3E}">
        <p14:creationId xmlns:p14="http://schemas.microsoft.com/office/powerpoint/2010/main" val="1679216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Folienbildplatzhalter 1"/>
          <p:cNvSpPr>
            <a:spLocks noGrp="1" noRot="1" noChangeAspect="1"/>
          </p:cNvSpPr>
          <p:nvPr>
            <p:ph type="sldImg"/>
          </p:nvPr>
        </p:nvSpPr>
        <p:spPr>
          <a:ln/>
        </p:spPr>
      </p:sp>
      <p:sp>
        <p:nvSpPr>
          <p:cNvPr id="9218"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dirty="0"/>
              <a:t>Vorstellung: Marcus </a:t>
            </a:r>
            <a:r>
              <a:rPr lang="de-DE" dirty="0" smtClean="0"/>
              <a:t>Berger</a:t>
            </a:r>
            <a:r>
              <a:rPr lang="de-DE" baseline="0" dirty="0" smtClean="0"/>
              <a:t> &amp; Dr. Mailing Liu </a:t>
            </a:r>
            <a:r>
              <a:rPr lang="de-DE" dirty="0" smtClean="0"/>
              <a:t>von </a:t>
            </a:r>
            <a:r>
              <a:rPr lang="de-DE" dirty="0"/>
              <a:t>der Lernwerkstatt an der Uni </a:t>
            </a:r>
            <a:r>
              <a:rPr lang="de-DE" dirty="0" smtClean="0"/>
              <a:t>Erfurt</a:t>
            </a:r>
            <a:endParaRPr lang="de-DE" dirty="0"/>
          </a:p>
        </p:txBody>
      </p:sp>
      <p:sp>
        <p:nvSpPr>
          <p:cNvPr id="9219"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fld id="{C8AAF1C0-C772-CB46-9DBC-8E62D165C2CD}" type="slidenum">
              <a:rPr sz="1200"/>
              <a:pPr/>
              <a:t>2</a:t>
            </a:fld>
            <a:endParaRPr sz="1200"/>
          </a:p>
        </p:txBody>
      </p:sp>
    </p:spTree>
    <p:extLst>
      <p:ext uri="{BB962C8B-B14F-4D97-AF65-F5344CB8AC3E}">
        <p14:creationId xmlns:p14="http://schemas.microsoft.com/office/powerpoint/2010/main" val="1572057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Folienbildplatzhalter 1"/>
          <p:cNvSpPr>
            <a:spLocks noGrp="1" noRot="1" noChangeAspect="1"/>
          </p:cNvSpPr>
          <p:nvPr>
            <p:ph type="sldImg"/>
          </p:nvPr>
        </p:nvSpPr>
        <p:spPr>
          <a:ln/>
        </p:spPr>
      </p:sp>
      <p:sp>
        <p:nvSpPr>
          <p:cNvPr id="31746"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dirty="0"/>
              <a:t>Der Aufbau der Untersuchung der Wirksamkeiten folgt einem quasi-experimentellen Versuchs-Kontrollgruppen Längsschnittdesign. Hierbei wird die Erhebung der abhängigen und unabhängigen Variablen wie z. B. Allgemeine Selbstwirksamkeitserwartung, Überzeugungen zu Lehren und Lernen, sowie ggf. deklaratives und prozedurales Wissen zu drei verschiedenen Erhebungszeitpunkten angestrebt (</a:t>
            </a:r>
            <a:r>
              <a:rPr lang="de-DE" dirty="0" err="1"/>
              <a:t>summative</a:t>
            </a:r>
            <a:r>
              <a:rPr lang="de-DE" dirty="0"/>
              <a:t> Evaluation).</a:t>
            </a:r>
          </a:p>
          <a:p>
            <a:r>
              <a:rPr lang="de-DE" dirty="0"/>
              <a:t>Die an der Untersuchung teilnehmenden Studierenden werden teilweise randomisiert (je nach Seminarveranstaltung)in Versuchs- und Kontrollgruppen aufgeteilt. Dabei erhalten die Versuchsgruppen Lernwerkstattseminare mit entsprechender didaktischer Ausrichtung. Äquivalent erhalten die Kontrollgruppe keinen spezifischen Lernwerkstattunterricht (an diesem Beispiel im Sinne des PBL). Um die Qualität der erteilten Lernwerkstattseminare überprüfen und demnach auch die Umsetzung des Lernwerkstattkonzeptes erfassen zu können, soll das übersetzte und adaptierte </a:t>
            </a:r>
            <a:r>
              <a:rPr lang="de-DE" dirty="0" err="1"/>
              <a:t>Criteria</a:t>
            </a:r>
            <a:r>
              <a:rPr lang="de-DE" dirty="0"/>
              <a:t> </a:t>
            </a:r>
            <a:r>
              <a:rPr lang="de-DE" dirty="0" err="1"/>
              <a:t>of</a:t>
            </a:r>
            <a:r>
              <a:rPr lang="de-DE" dirty="0"/>
              <a:t> </a:t>
            </a:r>
            <a:r>
              <a:rPr lang="de-DE" dirty="0" err="1"/>
              <a:t>Inquiry</a:t>
            </a:r>
            <a:r>
              <a:rPr lang="de-DE" dirty="0"/>
              <a:t> Learning </a:t>
            </a:r>
            <a:r>
              <a:rPr lang="de-DE" dirty="0" err="1"/>
              <a:t>Inventory</a:t>
            </a:r>
            <a:r>
              <a:rPr lang="de-DE" dirty="0"/>
              <a:t> (</a:t>
            </a:r>
            <a:r>
              <a:rPr lang="de-DE" dirty="0" err="1"/>
              <a:t>Reitinger</a:t>
            </a:r>
            <a:r>
              <a:rPr lang="de-DE" dirty="0"/>
              <a:t>, 2016) eingesetzt werden (formative Evaluation).</a:t>
            </a:r>
          </a:p>
        </p:txBody>
      </p:sp>
      <p:sp>
        <p:nvSpPr>
          <p:cNvPr id="31747"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fld id="{E7F9EB81-7A7A-DF41-A1C0-94F089B7505A}" type="slidenum">
              <a:rPr sz="1200"/>
              <a:pPr/>
              <a:t>21</a:t>
            </a:fld>
            <a:endParaRPr sz="1200"/>
          </a:p>
        </p:txBody>
      </p:sp>
    </p:spTree>
    <p:extLst>
      <p:ext uri="{BB962C8B-B14F-4D97-AF65-F5344CB8AC3E}">
        <p14:creationId xmlns:p14="http://schemas.microsoft.com/office/powerpoint/2010/main" val="1322799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lienbildplatzhalter 1"/>
          <p:cNvSpPr>
            <a:spLocks noGrp="1" noRot="1" noChangeAspect="1"/>
          </p:cNvSpPr>
          <p:nvPr>
            <p:ph type="sldImg"/>
          </p:nvPr>
        </p:nvSpPr>
        <p:spPr>
          <a:ln/>
        </p:spPr>
      </p:sp>
      <p:sp>
        <p:nvSpPr>
          <p:cNvPr id="35842"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dirty="0"/>
              <a:t>Es wird davon ausgegangen, dass die zu erhebenden psychometrischen </a:t>
            </a:r>
            <a:r>
              <a:rPr lang="de-DE" dirty="0" err="1"/>
              <a:t>Konstrukte</a:t>
            </a:r>
            <a:r>
              <a:rPr lang="de-DE" dirty="0"/>
              <a:t> zur Erfassung der Wirksamkeit der Lernwerkstatt an der Universität Erfurt aufgrund der zeitlichen Dauer des Veränderungsprozesses und der Beeinflussung durch eine Intervention in dynamische und träge Veränderungen aufgeteilt werden können. Als dynamisch</a:t>
            </a:r>
            <a:r>
              <a:rPr lang="de-DE" i="1" dirty="0"/>
              <a:t> </a:t>
            </a:r>
            <a:r>
              <a:rPr lang="de-DE" dirty="0"/>
              <a:t>werden Veränderungsprozesse bezeichnet, die kurzfristig, also z. B. aufgrund einer 14- bzw. 15-wöchiges Intervention im Sinne von Lernwerkstattseminaren, zu evozieren sind. Als träge werden hingegen Veränderungsprozesse bezeichnet, die über einen längeren Zeitraum ablaufen und die somit nicht kurzfristig, also im Sinne dynamischer Veränderungsprozessen, beeinflussbar sind. Aufgrund der Systematisierung der Veränderungs- und Beeinflussungsprozesse in dynamisch und träge</a:t>
            </a:r>
            <a:r>
              <a:rPr lang="de-DE" i="1" dirty="0"/>
              <a:t> </a:t>
            </a:r>
            <a:r>
              <a:rPr lang="de-DE" dirty="0"/>
              <a:t>Wirkungen bzw. Entwicklungen, können die </a:t>
            </a:r>
            <a:r>
              <a:rPr lang="de-DE" dirty="0" err="1"/>
              <a:t>Konstrukte</a:t>
            </a:r>
            <a:r>
              <a:rPr lang="de-DE" dirty="0"/>
              <a:t>, die mittels unterschiedlicher Facetten die Wirksamkeit der Lernwerkstatt an der Universität Erfurt abbilden sollen, systematisiert werden.</a:t>
            </a:r>
          </a:p>
          <a:p>
            <a:endParaRPr lang="de-DE" dirty="0"/>
          </a:p>
          <a:p>
            <a:r>
              <a:rPr lang="de-DE" b="1" i="1" dirty="0"/>
              <a:t>Träge </a:t>
            </a:r>
            <a:r>
              <a:rPr lang="de-DE" b="1" i="1" dirty="0" err="1"/>
              <a:t>Konstrukte</a:t>
            </a:r>
            <a:r>
              <a:rPr lang="de-DE" b="1" i="1" dirty="0"/>
              <a:t>:</a:t>
            </a:r>
            <a:endParaRPr lang="de-DE" dirty="0"/>
          </a:p>
          <a:p>
            <a:r>
              <a:rPr lang="de-DE" dirty="0"/>
              <a:t>Zu den trägen </a:t>
            </a:r>
            <a:r>
              <a:rPr lang="de-DE" dirty="0" err="1"/>
              <a:t>Konstrukten</a:t>
            </a:r>
            <a:r>
              <a:rPr lang="de-DE" dirty="0"/>
              <a:t> werden jene gezählt, die Einstellungen, Wertungen sowie die Persönlichkeit der Studierenden erfassen sollen. Dabei wird davon ausgegangen, dass Veränderungen in diesen </a:t>
            </a:r>
            <a:r>
              <a:rPr lang="de-DE" dirty="0" err="1"/>
              <a:t>Konstrukten</a:t>
            </a:r>
            <a:r>
              <a:rPr lang="de-DE" dirty="0"/>
              <a:t>, die aufgrund von Lernwerkstattseminaren evoziert werden, über einen langen Zeitraum ablaufen und somit nicht innerhalb eines Semesters erfasst werden können. Zu den </a:t>
            </a:r>
            <a:r>
              <a:rPr lang="de-DE" dirty="0" err="1"/>
              <a:t>Konstrukten</a:t>
            </a:r>
            <a:r>
              <a:rPr lang="de-DE" dirty="0"/>
              <a:t> zählen:</a:t>
            </a:r>
          </a:p>
          <a:p>
            <a:r>
              <a:rPr lang="de-DE" dirty="0"/>
              <a:t>Überzeugungen zu Lernen und Lehren</a:t>
            </a:r>
          </a:p>
          <a:p>
            <a:r>
              <a:rPr lang="de-DE" dirty="0"/>
              <a:t>Allgemeine Selbstwirksamkeitserwartung </a:t>
            </a:r>
          </a:p>
          <a:p>
            <a:endParaRPr lang="de-DE" dirty="0"/>
          </a:p>
          <a:p>
            <a:r>
              <a:rPr lang="de-DE" b="1" dirty="0"/>
              <a:t>(Klick)</a:t>
            </a:r>
          </a:p>
          <a:p>
            <a:endParaRPr lang="de-DE" dirty="0"/>
          </a:p>
          <a:p>
            <a:r>
              <a:rPr lang="de-DE" b="1" i="1" dirty="0"/>
              <a:t>Dynamische </a:t>
            </a:r>
            <a:r>
              <a:rPr lang="de-DE" b="1" i="1" dirty="0" err="1"/>
              <a:t>Konstrukte</a:t>
            </a:r>
            <a:r>
              <a:rPr lang="de-DE" b="1" i="1" dirty="0"/>
              <a:t>:</a:t>
            </a:r>
            <a:endParaRPr lang="de-DE" dirty="0"/>
          </a:p>
          <a:p>
            <a:r>
              <a:rPr lang="de-DE" dirty="0"/>
              <a:t>Ausgehend vom Kompetenzbegriff nach Weinert (2014), der besagt, dass Kompetenzen „die bei Individuen verfügbaren oder durch sie erlernbaren kognitiven Fähigkeiten und Fertigkeiten [sind], um bestimmte Probleme zu lösen, sowie die damit verbundenen motivationalen, volitionalen und sozialen Bereitschaften und Fähigkeiten um die Problemlösungen in variablen Situationen erfolgreich und verantwortungsvoll nutzen zu können“ (ebd., S. 27 - 28), kann vor allem die Erfassung der Kognition der Studierenden eine Möglichkeit sein, um dynamische</a:t>
            </a:r>
            <a:r>
              <a:rPr lang="de-DE" i="1" dirty="0"/>
              <a:t> </a:t>
            </a:r>
            <a:r>
              <a:rPr lang="de-DE" dirty="0"/>
              <a:t>Veränderungsprozesse messbar zu machen. </a:t>
            </a:r>
            <a:r>
              <a:rPr lang="de-DE" b="1" dirty="0"/>
              <a:t>(Klick)</a:t>
            </a:r>
            <a:r>
              <a:rPr lang="de-DE" dirty="0"/>
              <a:t> Dabei kann der Bereich der Kognition einerseits in das (pädagogisch-psychologische) Wissen, andererseits auch in Performanz (z. B. Lösen spezifischer Problemstellungen, Planung und Ausarbeitung eines Unterrichts)</a:t>
            </a:r>
            <a:r>
              <a:rPr lang="de-DE" b="1" i="1" dirty="0"/>
              <a:t> </a:t>
            </a:r>
            <a:r>
              <a:rPr lang="de-DE" dirty="0"/>
              <a:t>aufgeteilt werden.  </a:t>
            </a:r>
          </a:p>
          <a:p>
            <a:endParaRPr lang="de-DE"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Mit Projektbeginn im Februar 2016 begann die Erarbeitung von Strategien zur Messung von Wirkdimensionen der Erfurter Hochschullernwerkstatt. Konkret wurde ein quantitatives Grundinstrument erstellt, welches sich auf die Bereiche Selbstwirksamkeit und Überzeugungen zum Lehren und Lernen bezieht. Dieses muss in entsprechenden Lehrveranstaltungen, um einen eigens konzipierten </a:t>
            </a:r>
            <a:r>
              <a:rPr lang="de-DE" dirty="0" err="1" smtClean="0"/>
              <a:t>Performanztest</a:t>
            </a:r>
            <a:r>
              <a:rPr lang="de-DE" dirty="0" smtClean="0"/>
              <a:t> (z.B. deklaratives- und prozedurales Wissen Fachdidaktik Deutsch) erweitert werden, um Professionswissen zu messen und zu vergleichen. </a:t>
            </a:r>
          </a:p>
          <a:p>
            <a:endParaRPr lang="de-DE" dirty="0"/>
          </a:p>
          <a:p>
            <a:endParaRPr lang="de-DE" dirty="0"/>
          </a:p>
          <a:p>
            <a:endParaRPr lang="de-DE" dirty="0"/>
          </a:p>
          <a:p>
            <a:r>
              <a:rPr lang="de-DE" b="1" dirty="0"/>
              <a:t> </a:t>
            </a:r>
            <a:endParaRPr lang="de-DE" dirty="0"/>
          </a:p>
          <a:p>
            <a:endParaRPr lang="de-DE" dirty="0"/>
          </a:p>
        </p:txBody>
      </p:sp>
      <p:sp>
        <p:nvSpPr>
          <p:cNvPr id="35843"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fld id="{FB6DEA1D-BAE0-2743-9023-0A75193F2F30}" type="slidenum">
              <a:rPr sz="1200"/>
              <a:pPr/>
              <a:t>22</a:t>
            </a:fld>
            <a:endParaRPr sz="1200"/>
          </a:p>
        </p:txBody>
      </p:sp>
    </p:spTree>
    <p:extLst>
      <p:ext uri="{BB962C8B-B14F-4D97-AF65-F5344CB8AC3E}">
        <p14:creationId xmlns:p14="http://schemas.microsoft.com/office/powerpoint/2010/main" val="654298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Folienbildplatzhalter 1"/>
          <p:cNvSpPr>
            <a:spLocks noGrp="1" noRot="1" noChangeAspect="1"/>
          </p:cNvSpPr>
          <p:nvPr>
            <p:ph type="sldImg"/>
          </p:nvPr>
        </p:nvSpPr>
        <p:spPr>
          <a:ln/>
        </p:spPr>
      </p:sp>
      <p:sp>
        <p:nvSpPr>
          <p:cNvPr id="39938"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de-DE"/>
          </a:p>
        </p:txBody>
      </p:sp>
      <p:sp>
        <p:nvSpPr>
          <p:cNvPr id="39939"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fld id="{4DD5177A-97C1-4449-B01D-4EB318165228}" type="slidenum">
              <a:rPr sz="1200"/>
              <a:pPr/>
              <a:t>24</a:t>
            </a:fld>
            <a:endParaRPr sz="1200"/>
          </a:p>
        </p:txBody>
      </p:sp>
    </p:spTree>
    <p:extLst>
      <p:ext uri="{BB962C8B-B14F-4D97-AF65-F5344CB8AC3E}">
        <p14:creationId xmlns:p14="http://schemas.microsoft.com/office/powerpoint/2010/main" val="1935826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Folienbildplatzhalter 1"/>
          <p:cNvSpPr>
            <a:spLocks noGrp="1" noRot="1" noChangeAspect="1"/>
          </p:cNvSpPr>
          <p:nvPr>
            <p:ph type="sldImg"/>
          </p:nvPr>
        </p:nvSpPr>
        <p:spPr>
          <a:ln/>
        </p:spPr>
      </p:sp>
      <p:sp>
        <p:nvSpPr>
          <p:cNvPr id="63490"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de-DE" b="1" dirty="0" smtClean="0"/>
          </a:p>
        </p:txBody>
      </p:sp>
      <p:sp>
        <p:nvSpPr>
          <p:cNvPr id="63491"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fld id="{556F321D-8BA9-E048-872C-6BC70E0CA47A}" type="slidenum">
              <a:rPr sz="1200"/>
              <a:pPr/>
              <a:t>25</a:t>
            </a:fld>
            <a:endParaRPr sz="1200"/>
          </a:p>
        </p:txBody>
      </p:sp>
    </p:spTree>
    <p:extLst>
      <p:ext uri="{BB962C8B-B14F-4D97-AF65-F5344CB8AC3E}">
        <p14:creationId xmlns:p14="http://schemas.microsoft.com/office/powerpoint/2010/main" val="1435375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0" fontAlgn="base" hangingPunct="0"/>
            <a:r>
              <a:rPr lang="de-DE" sz="1200" kern="1200" dirty="0" smtClean="0">
                <a:solidFill>
                  <a:schemeClr val="tx1"/>
                </a:solidFill>
                <a:effectLst/>
                <a:latin typeface="Vectora LH Roman" charset="0"/>
                <a:ea typeface="ＭＳ Ｐゴシック" charset="0"/>
                <a:cs typeface="ＭＳ Ｐゴシック" charset="0"/>
              </a:rPr>
              <a:t>Die formative Evaluation ist auf eine qualitativ-</a:t>
            </a:r>
            <a:r>
              <a:rPr lang="de-DE" sz="1200" kern="1200" dirty="0" err="1" smtClean="0">
                <a:solidFill>
                  <a:schemeClr val="tx1"/>
                </a:solidFill>
                <a:effectLst/>
                <a:latin typeface="Vectora LH Roman" charset="0"/>
                <a:ea typeface="ＭＳ Ｐゴシック" charset="0"/>
                <a:cs typeface="ＭＳ Ｐゴシック" charset="0"/>
              </a:rPr>
              <a:t>rekonstruktive</a:t>
            </a:r>
            <a:r>
              <a:rPr lang="de-DE" sz="1200" kern="1200" dirty="0" smtClean="0">
                <a:solidFill>
                  <a:schemeClr val="tx1"/>
                </a:solidFill>
                <a:effectLst/>
                <a:latin typeface="Vectora LH Roman" charset="0"/>
                <a:ea typeface="ＭＳ Ｐゴシック" charset="0"/>
                <a:cs typeface="ＭＳ Ｐゴシック" charset="0"/>
              </a:rPr>
              <a:t> </a:t>
            </a:r>
            <a:r>
              <a:rPr lang="de-DE" sz="1200" kern="1200" dirty="0" err="1" smtClean="0">
                <a:solidFill>
                  <a:schemeClr val="tx1"/>
                </a:solidFill>
                <a:effectLst/>
                <a:latin typeface="Vectora LH Roman" charset="0"/>
                <a:ea typeface="ＭＳ Ｐゴシック" charset="0"/>
                <a:cs typeface="ＭＳ Ｐゴシック" charset="0"/>
              </a:rPr>
              <a:t>längsschnittliche</a:t>
            </a:r>
            <a:r>
              <a:rPr lang="de-DE" sz="1200" kern="1200" dirty="0" smtClean="0">
                <a:solidFill>
                  <a:schemeClr val="tx1"/>
                </a:solidFill>
                <a:effectLst/>
                <a:latin typeface="Vectora LH Roman" charset="0"/>
                <a:ea typeface="ＭＳ Ｐゴシック" charset="0"/>
                <a:cs typeface="ＭＳ Ｐゴシック" charset="0"/>
              </a:rPr>
              <a:t> Forschung gerichtet. Dafür wurden dokumentarische Methode und Längsschnittanalyse angewendet. </a:t>
            </a:r>
          </a:p>
          <a:p>
            <a:pPr eaLnBrk="0" fontAlgn="base" hangingPunct="0"/>
            <a:r>
              <a:rPr lang="de-DE" sz="1200" i="1" kern="1200" dirty="0" smtClean="0">
                <a:solidFill>
                  <a:schemeClr val="tx1"/>
                </a:solidFill>
                <a:effectLst/>
                <a:latin typeface="Vectora LH Roman" charset="0"/>
                <a:ea typeface="ＭＳ Ｐゴシック" charset="0"/>
                <a:cs typeface="ＭＳ Ｐゴシック" charset="0"/>
              </a:rPr>
              <a:t>Die dokumentarische Methode</a:t>
            </a:r>
            <a:r>
              <a:rPr lang="de-DE" sz="1200" b="1" kern="1200" dirty="0" smtClean="0">
                <a:solidFill>
                  <a:schemeClr val="tx1"/>
                </a:solidFill>
                <a:effectLst/>
                <a:latin typeface="Vectora LH Roman" charset="0"/>
                <a:ea typeface="ＭＳ Ｐゴシック" charset="0"/>
                <a:cs typeface="ＭＳ Ｐゴシック" charset="0"/>
              </a:rPr>
              <a:t> </a:t>
            </a:r>
            <a:r>
              <a:rPr lang="de-DE" sz="1200" kern="1200" dirty="0" smtClean="0">
                <a:solidFill>
                  <a:schemeClr val="tx1"/>
                </a:solidFill>
                <a:effectLst/>
                <a:latin typeface="Vectora LH Roman" charset="0"/>
                <a:ea typeface="ＭＳ Ｐゴシック" charset="0"/>
                <a:cs typeface="ＭＳ Ｐゴシック" charset="0"/>
              </a:rPr>
              <a:t>mit einer Analyseeinstellung auf Wie Ebene</a:t>
            </a:r>
            <a:r>
              <a:rPr lang="de-DE" sz="1200" b="1" kern="1200" dirty="0" smtClean="0">
                <a:solidFill>
                  <a:schemeClr val="tx1"/>
                </a:solidFill>
                <a:effectLst/>
                <a:latin typeface="Vectora LH Roman" charset="0"/>
                <a:ea typeface="ＭＳ Ｐゴシック" charset="0"/>
                <a:cs typeface="ＭＳ Ｐゴシック" charset="0"/>
              </a:rPr>
              <a:t> </a:t>
            </a:r>
            <a:r>
              <a:rPr lang="de-DE" sz="1200" kern="1200" dirty="0" smtClean="0">
                <a:solidFill>
                  <a:schemeClr val="tx1"/>
                </a:solidFill>
                <a:effectLst/>
                <a:latin typeface="Vectora LH Roman" charset="0"/>
                <a:ea typeface="ＭＳ Ｐゴシック" charset="0"/>
                <a:cs typeface="ＭＳ Ｐゴシック" charset="0"/>
              </a:rPr>
              <a:t>interessiert sich für die impliziten, </a:t>
            </a:r>
            <a:r>
              <a:rPr lang="de-DE" sz="1200" kern="1200" dirty="0" err="1" smtClean="0">
                <a:solidFill>
                  <a:schemeClr val="tx1"/>
                </a:solidFill>
                <a:effectLst/>
                <a:latin typeface="Vectora LH Roman" charset="0"/>
                <a:ea typeface="ＭＳ Ｐゴシック" charset="0"/>
                <a:cs typeface="ＭＳ Ｐゴシック" charset="0"/>
              </a:rPr>
              <a:t>atheoretischen</a:t>
            </a:r>
            <a:r>
              <a:rPr lang="de-DE" sz="1200" kern="1200" dirty="0" smtClean="0">
                <a:solidFill>
                  <a:schemeClr val="tx1"/>
                </a:solidFill>
                <a:effectLst/>
                <a:latin typeface="Vectora LH Roman" charset="0"/>
                <a:ea typeface="ＭＳ Ｐゴシック" charset="0"/>
                <a:cs typeface="ＭＳ Ｐゴシック" charset="0"/>
              </a:rPr>
              <a:t> und inkorporierten handlungsleitenden Wissensbestände des Akteurs und zielt auf eine Rekonstruktion des Orientierungsrahmens. (Bohnsack)</a:t>
            </a:r>
          </a:p>
          <a:p>
            <a:pPr eaLnBrk="0" fontAlgn="base" hangingPunct="0"/>
            <a:r>
              <a:rPr lang="de-DE" sz="1200" i="1" kern="1200" dirty="0" smtClean="0">
                <a:solidFill>
                  <a:schemeClr val="tx1"/>
                </a:solidFill>
                <a:effectLst/>
                <a:latin typeface="Vectora LH Roman" charset="0"/>
                <a:ea typeface="ＭＳ Ｐゴシック" charset="0"/>
                <a:cs typeface="ＭＳ Ｐゴシック" charset="0"/>
              </a:rPr>
              <a:t>Die Längsschnittanalyse</a:t>
            </a:r>
            <a:r>
              <a:rPr lang="de-DE" sz="1200" kern="1200" dirty="0" smtClean="0">
                <a:solidFill>
                  <a:schemeClr val="tx1"/>
                </a:solidFill>
                <a:effectLst/>
                <a:latin typeface="Vectora LH Roman" charset="0"/>
                <a:ea typeface="ＭＳ Ｐゴシック" charset="0"/>
                <a:cs typeface="ＭＳ Ｐゴシック" charset="0"/>
              </a:rPr>
              <a:t> zielt auf die Transformations- und Beharrungstendenz der pädagogischen Orientierungsrahmen der Lehramtsstudierenden. (</a:t>
            </a:r>
            <a:r>
              <a:rPr lang="de-DE" sz="1200" kern="1200" dirty="0" err="1" smtClean="0">
                <a:solidFill>
                  <a:schemeClr val="tx1"/>
                </a:solidFill>
                <a:effectLst/>
                <a:latin typeface="Vectora LH Roman" charset="0"/>
                <a:ea typeface="ＭＳ Ｐゴシック" charset="0"/>
                <a:cs typeface="ＭＳ Ｐゴシック" charset="0"/>
              </a:rPr>
              <a:t>Helsper</a:t>
            </a:r>
            <a:r>
              <a:rPr lang="de-DE" sz="1200" kern="1200" dirty="0" smtClean="0">
                <a:solidFill>
                  <a:schemeClr val="tx1"/>
                </a:solidFill>
                <a:effectLst/>
                <a:latin typeface="Vectora LH Roman" charset="0"/>
                <a:ea typeface="ＭＳ Ｐゴシック" charset="0"/>
                <a:cs typeface="ＭＳ Ｐゴシック" charset="0"/>
              </a:rPr>
              <a:t>, Kramer)  </a:t>
            </a:r>
          </a:p>
          <a:p>
            <a:pPr eaLnBrk="0" fontAlgn="base" hangingPunct="0"/>
            <a:endParaRPr lang="de-DE" sz="1200" kern="1200" dirty="0" smtClean="0">
              <a:solidFill>
                <a:schemeClr val="tx1"/>
              </a:solidFill>
              <a:effectLst/>
              <a:latin typeface="Vectora LH Roman" charset="0"/>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effectLst/>
                <a:latin typeface="Vectora LH Roman" charset="0"/>
                <a:ea typeface="ＭＳ Ｐゴシック" charset="0"/>
                <a:cs typeface="ＭＳ Ｐゴシック" charset="0"/>
              </a:rPr>
              <a:t>Als einen Abschlussbericht möchte ich Ihnen zwei Fälle A und B aus dem LWS Deutschdidaktik mitteilen. Dabei werden sowohl ein </a:t>
            </a:r>
            <a:r>
              <a:rPr lang="de-DE" sz="1200" kern="1200" dirty="0" err="1" smtClean="0">
                <a:solidFill>
                  <a:schemeClr val="tx1"/>
                </a:solidFill>
                <a:effectLst/>
                <a:latin typeface="Vectora LH Roman" charset="0"/>
                <a:ea typeface="ＭＳ Ｐゴシック" charset="0"/>
                <a:cs typeface="ＭＳ Ｐゴシック" charset="0"/>
              </a:rPr>
              <a:t>längsschnittlicher</a:t>
            </a:r>
            <a:r>
              <a:rPr lang="de-DE" sz="1200" kern="1200" dirty="0" smtClean="0">
                <a:solidFill>
                  <a:schemeClr val="tx1"/>
                </a:solidFill>
                <a:effectLst/>
                <a:latin typeface="Vectora LH Roman" charset="0"/>
                <a:ea typeface="ＭＳ Ｐゴシック" charset="0"/>
                <a:cs typeface="ＭＳ Ｐゴシック" charset="0"/>
              </a:rPr>
              <a:t> Kontrast der 3. Welle zu der 1. Welle innerhalb jedes Falls, als auch ein </a:t>
            </a:r>
            <a:r>
              <a:rPr lang="de-DE" sz="1200" kern="1200" dirty="0" err="1" smtClean="0">
                <a:solidFill>
                  <a:schemeClr val="tx1"/>
                </a:solidFill>
                <a:effectLst/>
                <a:latin typeface="Vectora LH Roman" charset="0"/>
                <a:ea typeface="ＭＳ Ｐゴシック" charset="0"/>
                <a:cs typeface="ＭＳ Ｐゴシック" charset="0"/>
              </a:rPr>
              <a:t>querschnittlicher</a:t>
            </a:r>
            <a:r>
              <a:rPr lang="de-DE" sz="1200" kern="1200" dirty="0" smtClean="0">
                <a:solidFill>
                  <a:schemeClr val="tx1"/>
                </a:solidFill>
                <a:effectLst/>
                <a:latin typeface="Vectora LH Roman" charset="0"/>
                <a:ea typeface="ＭＳ Ｐゴシック" charset="0"/>
                <a:cs typeface="ＭＳ Ｐゴシック" charset="0"/>
              </a:rPr>
              <a:t> Vergleich zwischen den beiden Fällen betrachtet. Zentral möchte ich ihnen die Interviewauszüge zum Thema Lehren zeigen und die Zusammenfassungen der Rekonstruktionen und Kontraste in Bezug auf  das Lehren berichten. </a:t>
            </a:r>
          </a:p>
          <a:p>
            <a:pPr eaLnBrk="0" fontAlgn="base" hangingPunct="0"/>
            <a:endParaRPr lang="de-DE" sz="1200" kern="1200" dirty="0" smtClean="0">
              <a:solidFill>
                <a:schemeClr val="tx1"/>
              </a:solidFill>
              <a:effectLst/>
              <a:latin typeface="Vectora LH Roman" charset="0"/>
              <a:ea typeface="ＭＳ Ｐゴシック" charset="0"/>
              <a:cs typeface="ＭＳ Ｐゴシック" charset="0"/>
            </a:endParaRPr>
          </a:p>
          <a:p>
            <a:endParaRPr lang="de-DE" dirty="0"/>
          </a:p>
        </p:txBody>
      </p:sp>
      <p:sp>
        <p:nvSpPr>
          <p:cNvPr id="4" name="Foliennummernplatzhalter 3"/>
          <p:cNvSpPr>
            <a:spLocks noGrp="1"/>
          </p:cNvSpPr>
          <p:nvPr>
            <p:ph type="sldNum" sz="quarter" idx="10"/>
          </p:nvPr>
        </p:nvSpPr>
        <p:spPr/>
        <p:txBody>
          <a:bodyPr/>
          <a:lstStyle/>
          <a:p>
            <a:pPr>
              <a:defRPr/>
            </a:pPr>
            <a:fld id="{1C4BC024-BC89-F848-81EF-93D178F27DD1}" type="slidenum">
              <a:rPr lang="de-DE" smtClean="0"/>
              <a:pPr>
                <a:defRPr/>
              </a:pPr>
              <a:t>26</a:t>
            </a:fld>
            <a:endParaRPr lang="de-DE"/>
          </a:p>
        </p:txBody>
      </p:sp>
    </p:spTree>
    <p:extLst>
      <p:ext uri="{BB962C8B-B14F-4D97-AF65-F5344CB8AC3E}">
        <p14:creationId xmlns:p14="http://schemas.microsoft.com/office/powerpoint/2010/main" val="3675138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 typeface="Arial"/>
              <a:buChar char="•"/>
            </a:pPr>
            <a:r>
              <a:rPr lang="de-DE" dirty="0" smtClean="0"/>
              <a:t>Fall A, B aus der Versuchsgruppe (LWS-PBL)</a:t>
            </a:r>
          </a:p>
          <a:p>
            <a:pPr>
              <a:buFont typeface="Arial"/>
              <a:buChar char="•"/>
            </a:pPr>
            <a:r>
              <a:rPr lang="de-DE" dirty="0" smtClean="0"/>
              <a:t>Fallinterner Kontrast zwischen 1. und 3. Welle </a:t>
            </a:r>
          </a:p>
          <a:p>
            <a:pPr>
              <a:buFont typeface="Arial"/>
              <a:buChar char="•"/>
            </a:pPr>
            <a:r>
              <a:rPr lang="de-DE" dirty="0" smtClean="0"/>
              <a:t>Fallübergreifender Kontrast zwischen A und B </a:t>
            </a:r>
          </a:p>
          <a:p>
            <a:endParaRPr lang="de-DE" dirty="0"/>
          </a:p>
        </p:txBody>
      </p:sp>
      <p:sp>
        <p:nvSpPr>
          <p:cNvPr id="4" name="Foliennummernplatzhalter 3"/>
          <p:cNvSpPr>
            <a:spLocks noGrp="1"/>
          </p:cNvSpPr>
          <p:nvPr>
            <p:ph type="sldNum" sz="quarter" idx="10"/>
          </p:nvPr>
        </p:nvSpPr>
        <p:spPr/>
        <p:txBody>
          <a:bodyPr/>
          <a:lstStyle/>
          <a:p>
            <a:pPr>
              <a:defRPr/>
            </a:pPr>
            <a:fld id="{1C4BC024-BC89-F848-81EF-93D178F27DD1}" type="slidenum">
              <a:rPr lang="tr-TR" smtClean="0"/>
              <a:pPr>
                <a:defRPr/>
              </a:pPr>
              <a:t>27</a:t>
            </a:fld>
            <a:endParaRPr lang="tr-TR"/>
          </a:p>
        </p:txBody>
      </p:sp>
    </p:spTree>
    <p:extLst>
      <p:ext uri="{BB962C8B-B14F-4D97-AF65-F5344CB8AC3E}">
        <p14:creationId xmlns:p14="http://schemas.microsoft.com/office/powerpoint/2010/main" val="883952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Folienbildplatzhalter 1"/>
          <p:cNvSpPr>
            <a:spLocks noGrp="1" noRot="1" noChangeAspect="1"/>
          </p:cNvSpPr>
          <p:nvPr>
            <p:ph type="sldImg"/>
          </p:nvPr>
        </p:nvSpPr>
        <p:spPr>
          <a:ln/>
        </p:spPr>
      </p:sp>
      <p:sp>
        <p:nvSpPr>
          <p:cNvPr id="45058"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effectLst/>
                <a:latin typeface="Vectora LH Roman" charset="0"/>
                <a:ea typeface="ＭＳ Ｐゴシック" charset="0"/>
                <a:cs typeface="ＭＳ Ｐゴシック" charset="0"/>
              </a:rPr>
              <a:t>Die Interviewerin stellt den Interviewten die Aufforderungen, die jeweils auf sein persönliches Lehr- und Lernverständnis sowie Vorstellung und konjunktive Erfahrungsräume in der Seminarformate zielt. </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sz="1200" kern="1200" dirty="0" smtClean="0">
              <a:solidFill>
                <a:schemeClr val="tx1"/>
              </a:solidFill>
              <a:effectLst/>
              <a:latin typeface="Vectora LH Roman" charset="0"/>
              <a:ea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solidFill>
                  <a:srgbClr val="008000"/>
                </a:solidFill>
                <a:latin typeface="Vectora LH 55 Roman" charset="0"/>
                <a:ea typeface="ＭＳ Ｐゴシック" charset="0"/>
              </a:rPr>
              <a:t>Bei dieser Gelegenheit möchte ich demnächst Ihnen einen</a:t>
            </a:r>
            <a:r>
              <a:rPr lang="de-DE" baseline="0" dirty="0" smtClean="0">
                <a:solidFill>
                  <a:srgbClr val="008000"/>
                </a:solidFill>
                <a:latin typeface="Vectora LH 55 Roman" charset="0"/>
                <a:ea typeface="ＭＳ Ｐゴシック" charset="0"/>
              </a:rPr>
              <a:t> Fall aus dem LWS Deutschdidaktik mitteilen. Wir haben bis jetzt die Themen vom Lehr- und Lernverständnis dieses Falls aus der 1. und 2. Welle interpretiert und dessen Lehr-, Lernorientierung, pädagogischen Orientierungsrahmen rekonstruiert und eben kontrastiert.  </a:t>
            </a:r>
            <a:endParaRPr lang="de-DE" dirty="0" smtClean="0">
              <a:solidFill>
                <a:srgbClr val="008000"/>
              </a:solidFill>
              <a:latin typeface="Vectora LH 55 Roman" charset="0"/>
              <a:ea typeface="ＭＳ Ｐゴシック" charset="0"/>
            </a:endParaRPr>
          </a:p>
          <a:p>
            <a:endParaRPr lang="de-DE" dirty="0"/>
          </a:p>
          <a:p>
            <a:r>
              <a:rPr lang="de-DE" dirty="0" smtClean="0"/>
              <a:t>Der</a:t>
            </a:r>
            <a:r>
              <a:rPr lang="de-DE" baseline="0" dirty="0" smtClean="0"/>
              <a:t> Vortragszeit entsprechend möchte ich Ihnen die Interviewauszüge zum Thema Lehren aus der 1. Welle und 2. Welle zeigen und unsere Rekonstruktion der Lehr-, Lernorientierung und des pädagogischen Orientierungsrahmen immer nach dem Beleg zusammenfassen. </a:t>
            </a:r>
            <a:endParaRPr lang="de-DE" dirty="0" smtClean="0"/>
          </a:p>
        </p:txBody>
      </p:sp>
      <p:sp>
        <p:nvSpPr>
          <p:cNvPr id="45059"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fld id="{A0651D16-650C-2B41-9A03-C74825D7D4B5}" type="slidenum">
              <a:rPr sz="1200"/>
              <a:pPr/>
              <a:t>28</a:t>
            </a:fld>
            <a:endParaRPr sz="1200"/>
          </a:p>
        </p:txBody>
      </p:sp>
    </p:spTree>
    <p:extLst>
      <p:ext uri="{BB962C8B-B14F-4D97-AF65-F5344CB8AC3E}">
        <p14:creationId xmlns:p14="http://schemas.microsoft.com/office/powerpoint/2010/main" val="3282662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1">
              <a:defRPr/>
            </a:pPr>
            <a:endParaRPr lang="de-DE" dirty="0" smtClean="0"/>
          </a:p>
          <a:p>
            <a:r>
              <a:rPr lang="de-DE" sz="1200" i="1" kern="1200" dirty="0" smtClean="0">
                <a:solidFill>
                  <a:schemeClr val="tx1"/>
                </a:solidFill>
                <a:effectLst/>
                <a:latin typeface="Vectora LH Roman" charset="0"/>
                <a:ea typeface="ＭＳ Ｐゴシック" charset="0"/>
                <a:cs typeface="ＭＳ Ｐゴシック" charset="0"/>
              </a:rPr>
              <a:t>Pflichtige homogenisierende Wissensreproduktion mit dem motivierenden, technisch-didaktischen Gestalten und dem heterogenitätssensiblen Prüfungskonzept</a:t>
            </a:r>
            <a:endParaRPr lang="de-DE" sz="1200" kern="1200" dirty="0" smtClean="0">
              <a:solidFill>
                <a:schemeClr val="tx1"/>
              </a:solidFill>
              <a:effectLst/>
              <a:latin typeface="Vectora LH Roman" charset="0"/>
              <a:ea typeface="ＭＳ Ｐゴシック" charset="0"/>
              <a:cs typeface="ＭＳ Ｐゴシック" charset="0"/>
            </a:endParaRPr>
          </a:p>
          <a:p>
            <a:r>
              <a:rPr lang="de-DE" sz="1200" kern="1200" dirty="0" smtClean="0">
                <a:solidFill>
                  <a:schemeClr val="tx1"/>
                </a:solidFill>
                <a:effectLst/>
                <a:latin typeface="Vectora LH Roman" charset="0"/>
                <a:ea typeface="ＭＳ Ｐゴシック" charset="0"/>
                <a:cs typeface="ＭＳ Ｐゴシック" charset="0"/>
              </a:rPr>
              <a:t>A ist ein Studierend im ersten Semester des Grundschullehramtsstudiums an der Universität Erfurt. Er studiert Mathematik, Deutsch, Sachunterricht und Ethik. Er stellt seine Lehrvorstellung distanziert und </a:t>
            </a:r>
            <a:r>
              <a:rPr lang="de-DE" sz="1200" kern="1200" dirty="0" err="1" smtClean="0">
                <a:solidFill>
                  <a:schemeClr val="tx1"/>
                </a:solidFill>
                <a:effectLst/>
                <a:latin typeface="Vectora LH Roman" charset="0"/>
                <a:ea typeface="ＭＳ Ｐゴシック" charset="0"/>
                <a:cs typeface="ＭＳ Ｐゴシック" charset="0"/>
              </a:rPr>
              <a:t>unsicherlich</a:t>
            </a:r>
            <a:r>
              <a:rPr lang="de-DE" sz="1200" kern="1200" dirty="0" smtClean="0">
                <a:solidFill>
                  <a:schemeClr val="tx1"/>
                </a:solidFill>
                <a:effectLst/>
                <a:latin typeface="Vectora LH Roman" charset="0"/>
                <a:ea typeface="ＭＳ Ｐゴシック" charset="0"/>
                <a:cs typeface="ＭＳ Ｐゴシック" charset="0"/>
              </a:rPr>
              <a:t> in einem schulischen Kontext dar, die sich stark auf sein künftiges Arbeitsfeld bezieht. Er schreibt den Lehrer und den Schüler die institutionalisierte Rollenbeziehung und Aufgabenverteilung generell zu. Seine Orientierungen in Bezug auf das Lehren kann ich in vier Punkten erfassen:</a:t>
            </a:r>
          </a:p>
          <a:p>
            <a:r>
              <a:rPr lang="de-DE" sz="1200" kern="1200" dirty="0" smtClean="0">
                <a:solidFill>
                  <a:schemeClr val="tx1"/>
                </a:solidFill>
                <a:effectLst/>
                <a:latin typeface="Vectora LH Roman" charset="0"/>
                <a:ea typeface="ＭＳ Ｐゴシック" charset="0"/>
                <a:cs typeface="ＭＳ Ｐゴシック" charset="0"/>
              </a:rPr>
              <a:t>(1) Die Lehrperson hat eine wissensasymmetrische, spezifische Rollenbeziehung zu den Schülern bei der Kulturtechnikbeherrschung. </a:t>
            </a:r>
          </a:p>
          <a:p>
            <a:r>
              <a:rPr lang="de-DE" sz="1200" kern="1200" dirty="0" smtClean="0">
                <a:solidFill>
                  <a:schemeClr val="tx1"/>
                </a:solidFill>
                <a:effectLst/>
                <a:latin typeface="Vectora LH Roman" charset="0"/>
                <a:ea typeface="ＭＳ Ｐゴシック" charset="0"/>
                <a:cs typeface="ＭＳ Ｐゴシック" charset="0"/>
              </a:rPr>
              <a:t>(2) Er entwirft das Lehren als einen pflichtigen und passiven Wissenstransfer, wobei das Fachwissen der vier Unterrichtsfächer (Mathematik, Deutsch, Sachunterricht und Ethik) vorgegeben sind. </a:t>
            </a:r>
          </a:p>
          <a:p>
            <a:r>
              <a:rPr lang="de-DE" sz="1200" kern="1200" dirty="0" smtClean="0">
                <a:solidFill>
                  <a:schemeClr val="tx1"/>
                </a:solidFill>
                <a:effectLst/>
                <a:latin typeface="Vectora LH Roman" charset="0"/>
                <a:ea typeface="ＭＳ Ｐゴシック" charset="0"/>
                <a:cs typeface="ＭＳ Ｐゴシック" charset="0"/>
              </a:rPr>
              <a:t>(3) Der Lehrer betrifft eine Ungewissheit der Unterrichtsqualität durch einen homogenierenden Lehrplan und es bedarf einer expliziten Rückmeldung von seinem Unterricht. Wegen der Rückmeldungsunfähigkeit der Kinder, sieht er eine alternative Lösung bzw. eine pflichtige, verantwortungsbewusste, selbstverständliche Selbstevaluation, in der aber die Schüler und ihr Verständnis vom Wissen geprüft werden. Sein heterogenitätssensibles Prüfungskonzept zielt aber nicht auf eine Individualisierung, auch nicht auf ein Verbesserungspotenzial des Lehrens und des Unterrichts, sondern prüft, ob er noch eine minimale Handlungspotenzial bzw. eine Wiederholung braucht, um die homogene Wissensverständnis der Schüler zu versichern. </a:t>
            </a:r>
          </a:p>
          <a:p>
            <a:r>
              <a:rPr lang="de-DE" sz="1200" kern="1200" dirty="0" smtClean="0">
                <a:solidFill>
                  <a:schemeClr val="tx1"/>
                </a:solidFill>
                <a:effectLst/>
                <a:latin typeface="Vectora LH Roman" charset="0"/>
                <a:ea typeface="ＭＳ Ｐゴシック" charset="0"/>
                <a:cs typeface="ＭＳ Ｐゴシック" charset="0"/>
              </a:rPr>
              <a:t>(4) Er hat eine technische Vorstellung von den Unterrichtsformen und Methoden und entwirft eine relativ freie didaktische Gestaltung als handlungspotentiale Mittel der dauerhaften Motivierung, die endlich auf eine sichere Wissensreproduktion abzielt. </a:t>
            </a:r>
          </a:p>
          <a:p>
            <a:r>
              <a:rPr lang="de-DE" sz="1200" i="1" kern="1200" dirty="0" smtClean="0">
                <a:solidFill>
                  <a:schemeClr val="tx1"/>
                </a:solidFill>
                <a:effectLst/>
                <a:latin typeface="Vectora LH Roman" charset="0"/>
                <a:ea typeface="ＭＳ Ｐゴシック" charset="0"/>
                <a:cs typeface="ＭＳ Ｐゴシック" charset="0"/>
              </a:rPr>
              <a:t>Am Anfangs des Seminars orientiert er in Bezug auf das Lehren auf eine pflichtige homogenisierende Wissensreproduktion mit dem zu motivierenden, technisch-didaktischen Gestalten und dem heterogenitätssensiblen Prüfungskonzept. </a:t>
            </a:r>
            <a:endParaRPr lang="de-DE" sz="1200" kern="1200" dirty="0" smtClean="0">
              <a:solidFill>
                <a:schemeClr val="tx1"/>
              </a:solidFill>
              <a:effectLst/>
              <a:latin typeface="Vectora LH Roman" charset="0"/>
              <a:ea typeface="ＭＳ Ｐゴシック" charset="0"/>
              <a:cs typeface="ＭＳ Ｐゴシック" charset="0"/>
            </a:endParaRPr>
          </a:p>
          <a:p>
            <a:endParaRPr lang="de-DE" dirty="0"/>
          </a:p>
        </p:txBody>
      </p:sp>
      <p:sp>
        <p:nvSpPr>
          <p:cNvPr id="4" name="Foliennummernplatzhalter 3"/>
          <p:cNvSpPr>
            <a:spLocks noGrp="1"/>
          </p:cNvSpPr>
          <p:nvPr>
            <p:ph type="sldNum" sz="quarter" idx="10"/>
          </p:nvPr>
        </p:nvSpPr>
        <p:spPr/>
        <p:txBody>
          <a:bodyPr/>
          <a:lstStyle/>
          <a:p>
            <a:pPr>
              <a:defRPr/>
            </a:pPr>
            <a:fld id="{1C4BC024-BC89-F848-81EF-93D178F27DD1}" type="slidenum">
              <a:rPr lang="tr-TR" smtClean="0"/>
              <a:pPr>
                <a:defRPr/>
              </a:pPr>
              <a:t>30</a:t>
            </a:fld>
            <a:endParaRPr lang="tr-TR"/>
          </a:p>
        </p:txBody>
      </p:sp>
    </p:spTree>
    <p:extLst>
      <p:ext uri="{BB962C8B-B14F-4D97-AF65-F5344CB8AC3E}">
        <p14:creationId xmlns:p14="http://schemas.microsoft.com/office/powerpoint/2010/main" val="229350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olienbildplatzhalter 1"/>
          <p:cNvSpPr>
            <a:spLocks noGrp="1" noRot="1" noChangeAspect="1"/>
          </p:cNvSpPr>
          <p:nvPr>
            <p:ph type="sldImg"/>
          </p:nvPr>
        </p:nvSpPr>
        <p:spPr>
          <a:ln/>
        </p:spPr>
      </p:sp>
      <p:sp>
        <p:nvSpPr>
          <p:cNvPr id="49154"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de-DE"/>
          </a:p>
        </p:txBody>
      </p:sp>
      <p:sp>
        <p:nvSpPr>
          <p:cNvPr id="49155"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fld id="{D1AE3703-D021-8B4B-961D-F8B57B97B69A}" type="slidenum">
              <a:rPr sz="1200"/>
              <a:pPr/>
              <a:t>31</a:t>
            </a:fld>
            <a:endParaRPr sz="1200"/>
          </a:p>
        </p:txBody>
      </p:sp>
    </p:spTree>
    <p:extLst>
      <p:ext uri="{BB962C8B-B14F-4D97-AF65-F5344CB8AC3E}">
        <p14:creationId xmlns:p14="http://schemas.microsoft.com/office/powerpoint/2010/main" val="37535532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i="1" kern="1200" dirty="0" smtClean="0">
                <a:solidFill>
                  <a:schemeClr val="tx1"/>
                </a:solidFill>
                <a:effectLst/>
                <a:latin typeface="Vectora LH Roman" charset="0"/>
                <a:ea typeface="ＭＳ Ｐゴシック" charset="0"/>
                <a:cs typeface="ＭＳ Ｐゴシック" charset="0"/>
              </a:rPr>
              <a:t>eine pflichtige homogenisierende Wissensreproduktion mit dem zu motivierenden, technisch-didaktisch auszubalancierenden Gestalten und der Lernkonformität der Schüler*innen</a:t>
            </a:r>
            <a:endParaRPr lang="de-DE" sz="1200" kern="1200" dirty="0" smtClean="0">
              <a:solidFill>
                <a:schemeClr val="tx1"/>
              </a:solidFill>
              <a:effectLst/>
              <a:latin typeface="Vectora LH Roman" charset="0"/>
              <a:ea typeface="ＭＳ Ｐゴシック" charset="0"/>
              <a:cs typeface="ＭＳ Ｐゴシック" charset="0"/>
            </a:endParaRPr>
          </a:p>
          <a:p>
            <a:r>
              <a:rPr lang="de-DE" sz="1200" kern="1200" dirty="0" smtClean="0">
                <a:solidFill>
                  <a:schemeClr val="tx1"/>
                </a:solidFill>
                <a:effectLst/>
                <a:latin typeface="Vectora LH Roman" charset="0"/>
                <a:ea typeface="ＭＳ Ｐゴシック" charset="0"/>
                <a:cs typeface="ＭＳ Ｐゴシック" charset="0"/>
              </a:rPr>
              <a:t>Die Änderungen zeigen sich in dem Wechsel seiner Themen von der 1. Welle bis zur 3. Welle. Seine zentrale Thematisierung und Begründung von didaktischer Auswahl und dem Formatwechsel in Hinsicht auf das Schülerverhalten dokumentiert seine Werthaltung und Bewältigungsstrategie in Bezug auf das pädagogische Dilemma zwischen Ziel (Wissensreproduktion, Leistung) und Weg (didaktische Zeuge, Formate), zwischen Erwartung des Lehrenden und Eigenart sowie Eigenheit der Schüler*innen, sein ideales Schülerbild und seine ideale Lehrer-Schüler-Beziehung viel deutlicher. </a:t>
            </a:r>
          </a:p>
          <a:p>
            <a:r>
              <a:rPr lang="de-DE" sz="1200" kern="1200" dirty="0" smtClean="0">
                <a:solidFill>
                  <a:schemeClr val="tx1"/>
                </a:solidFill>
                <a:effectLst/>
                <a:latin typeface="Vectora LH Roman" charset="0"/>
                <a:ea typeface="ＭＳ Ｐゴシック" charset="0"/>
                <a:cs typeface="ＭＳ Ｐゴシック" charset="0"/>
              </a:rPr>
              <a:t>Während der Frontalunterricht selbstverständlich als ein nicht ersetzbares, dominantes und notwendiges Lehrformat für die Grundlegung der Bausteine, das aber Schuld für das Leiden der Schüler von Langweile hat, negativ </a:t>
            </a:r>
            <a:r>
              <a:rPr lang="de-DE" sz="1200" kern="1200" dirty="0" err="1" smtClean="0">
                <a:solidFill>
                  <a:schemeClr val="tx1"/>
                </a:solidFill>
                <a:effectLst/>
                <a:latin typeface="Vectora LH Roman" charset="0"/>
                <a:ea typeface="ＭＳ Ｐゴシック" charset="0"/>
                <a:cs typeface="ＭＳ Ｐゴシック" charset="0"/>
              </a:rPr>
              <a:t>abgesächtzt</a:t>
            </a:r>
            <a:r>
              <a:rPr lang="de-DE" sz="1200" kern="1200" dirty="0" smtClean="0">
                <a:solidFill>
                  <a:schemeClr val="tx1"/>
                </a:solidFill>
                <a:effectLst/>
                <a:latin typeface="Vectora LH Roman" charset="0"/>
                <a:ea typeface="ＭＳ Ｐゴシック" charset="0"/>
                <a:cs typeface="ＭＳ Ｐゴシック" charset="0"/>
              </a:rPr>
              <a:t> wird, wird die Eröffnung der anderen didaktischen Gestaltung beispielsweise die Gruppenarbeit als Alternative zu bestimmten Zeitpunkt bzw. nach dem Schaffen der Wissensvoraussetzung auch in Hinsicht auf das Sozialhandeln der Schüler*innen als einen glücklichen Zufall für eine mögliche, luxuriöse Individualisierung angesprochen. Die Gruppenarbeit beschaffe die selbstständige Arbeit und gegenseitiges Lernen der Lernenden (in der Gruppe und durch Zuhören eines Frontalvortrags der „Mitschüler“) und ergänze die fehlende Funktion der Frontalformate. Die Form der Gruppentische delegiert die </a:t>
            </a:r>
            <a:r>
              <a:rPr lang="de-DE" sz="1200" kern="1200" dirty="0" err="1" smtClean="0">
                <a:solidFill>
                  <a:schemeClr val="tx1"/>
                </a:solidFill>
                <a:effectLst/>
                <a:latin typeface="Vectora LH Roman" charset="0"/>
                <a:ea typeface="ＭＳ Ｐゴシック" charset="0"/>
                <a:cs typeface="ＭＳ Ｐゴシック" charset="0"/>
              </a:rPr>
              <a:t>Lehrverantworung</a:t>
            </a:r>
            <a:r>
              <a:rPr lang="de-DE" sz="1200" kern="1200" dirty="0" smtClean="0">
                <a:solidFill>
                  <a:schemeClr val="tx1"/>
                </a:solidFill>
                <a:effectLst/>
                <a:latin typeface="Vectora LH Roman" charset="0"/>
                <a:ea typeface="ＭＳ Ｐゴシック" charset="0"/>
                <a:cs typeface="ＭＳ Ｐゴシック" charset="0"/>
              </a:rPr>
              <a:t> zu den Lernenden und ermöglicht die Lernautonomie und einen Ausgleich der Leistungsqualität und -quantität zwischen leistungsstarker und leistungsschwacher Schüler*innen, was strategisch nicht nur das Leiden der schulischen Langweile durch Selbstbeschäftigung vermeiden, sondern das Lernen motivieren könne. Eine didaktische Vielfalt bzw. Abwechslung z.B. zwischen Frontalformat und Gruppenarbeit, zwischen Verantwortungsübernahme und -delegation, zwischen Heteronomie und Autonomie, sieht er als eine ausgleichende Handlungsstrategie bzw. -potenzial (Kompromiss), um den Widerspruch zwischen Wissensproduktion und Langweile zu bewältigen, damit um die Wissensreproduktion und Leistung zu realisieren. Er nimmt sich selber wie in einer schulischen Situation wahr und erfasst seine wahrgenommene didaktische Erfahrung und organisatorische Struktur für eine Vorbereitung seines zukünftigen schulischen Unterrichts.</a:t>
            </a:r>
          </a:p>
          <a:p>
            <a:r>
              <a:rPr lang="de-DE" sz="1200" kern="1200" dirty="0" smtClean="0">
                <a:solidFill>
                  <a:schemeClr val="tx1"/>
                </a:solidFill>
                <a:effectLst/>
                <a:latin typeface="Vectora LH Roman" charset="0"/>
                <a:ea typeface="ＭＳ Ｐゴシック" charset="0"/>
                <a:cs typeface="ＭＳ Ｐゴシック" charset="0"/>
              </a:rPr>
              <a:t>Sein Konzept von vielfältiger Unterrichtsgestaltung zielt aber nicht auf eine Individualisierung, sondern ist mehr eine situative und passive Reaktion auf das von ihm bewerteten Klassenverhalten. Er entwirft sich aber anschließend nicht als derjenige, der nur mit einer langweiligen, direkten Wissensvermittlung bestrafft, sondern derjenige, der sich die Konformität des Lernverhaltens und eine mögliche Berücksichtigung und Erfüllung des Interesses und permanenten Wissensdursts der Schüler wünscht und erwartet. Dabei ist eine starke Hierarchie in Bezug auf das Fachwissen und die didaktische Organisation zwischen Lehrenden und Lernenden deutlich. </a:t>
            </a:r>
          </a:p>
          <a:p>
            <a:r>
              <a:rPr lang="de-DE" sz="1200" i="1" kern="1200" dirty="0" smtClean="0">
                <a:solidFill>
                  <a:schemeClr val="tx1"/>
                </a:solidFill>
                <a:effectLst/>
                <a:latin typeface="Vectora LH Roman" charset="0"/>
                <a:ea typeface="ＭＳ Ｐゴシック" charset="0"/>
                <a:cs typeface="ＭＳ Ｐゴシック" charset="0"/>
              </a:rPr>
              <a:t>Zum Ende des Seminars hat er eine starke Orientierung auf eine pflichtige homogenisierende Wissensreproduktion mit dem zu motivierenden, technisch-didaktisch auszubalancierenden Gestalten und der Lernkonformität der Schüler*innen.</a:t>
            </a:r>
            <a:endParaRPr lang="de-DE" sz="1200" kern="1200" dirty="0" smtClean="0">
              <a:solidFill>
                <a:schemeClr val="tx1"/>
              </a:solidFill>
              <a:effectLst/>
              <a:latin typeface="Vectora LH Roman" charset="0"/>
              <a:ea typeface="ＭＳ Ｐゴシック" charset="0"/>
              <a:cs typeface="ＭＳ Ｐゴシック" charset="0"/>
            </a:endParaRPr>
          </a:p>
          <a:p>
            <a:endParaRPr lang="de-DE" dirty="0"/>
          </a:p>
        </p:txBody>
      </p:sp>
      <p:sp>
        <p:nvSpPr>
          <p:cNvPr id="4" name="Foliennummernplatzhalter 3"/>
          <p:cNvSpPr>
            <a:spLocks noGrp="1"/>
          </p:cNvSpPr>
          <p:nvPr>
            <p:ph type="sldNum" sz="quarter" idx="10"/>
          </p:nvPr>
        </p:nvSpPr>
        <p:spPr/>
        <p:txBody>
          <a:bodyPr/>
          <a:lstStyle/>
          <a:p>
            <a:pPr>
              <a:defRPr/>
            </a:pPr>
            <a:fld id="{1C4BC024-BC89-F848-81EF-93D178F27DD1}" type="slidenum">
              <a:rPr lang="tr-TR" smtClean="0"/>
              <a:pPr>
                <a:defRPr/>
              </a:pPr>
              <a:t>33</a:t>
            </a:fld>
            <a:endParaRPr lang="tr-TR"/>
          </a:p>
        </p:txBody>
      </p:sp>
    </p:spTree>
    <p:extLst>
      <p:ext uri="{BB962C8B-B14F-4D97-AF65-F5344CB8AC3E}">
        <p14:creationId xmlns:p14="http://schemas.microsoft.com/office/powerpoint/2010/main" val="1364412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Folienbildplatzhalter 1"/>
          <p:cNvSpPr>
            <a:spLocks noGrp="1" noRot="1" noChangeAspect="1"/>
          </p:cNvSpPr>
          <p:nvPr>
            <p:ph type="sldImg"/>
          </p:nvPr>
        </p:nvSpPr>
        <p:spPr>
          <a:ln/>
        </p:spPr>
      </p:sp>
      <p:sp>
        <p:nvSpPr>
          <p:cNvPr id="11266"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dirty="0"/>
              <a:t>Die Hochschullernwerkstatt Erfurt ist eines von 5 Teilprojekten an der Uni Erfurt, die im Rahmen der Qualitätsoffensive Lehrer*</a:t>
            </a:r>
            <a:r>
              <a:rPr lang="de-DE" dirty="0" err="1"/>
              <a:t>innenbildung</a:t>
            </a:r>
            <a:r>
              <a:rPr lang="de-DE" dirty="0"/>
              <a:t> vom BMBF gefördert werden. Dabei soll an dieser Stelle nicht nur ein Ort, sondern gleichzeitig auch ein hochschuldidaktisches Konzept implementiert und evaluiert werden, dass:</a:t>
            </a:r>
          </a:p>
          <a:p>
            <a:pPr algn="just">
              <a:buFontTx/>
              <a:buChar char="•"/>
            </a:pPr>
            <a:r>
              <a:rPr lang="de-DE" dirty="0">
                <a:latin typeface="Calibri" charset="0"/>
                <a:cs typeface="Calibri" charset="0"/>
              </a:rPr>
              <a:t>.eigenaktives und selbstbestimmtes Lernen ermöglicht,</a:t>
            </a:r>
          </a:p>
          <a:p>
            <a:pPr algn="just">
              <a:buFontTx/>
              <a:buChar char="•"/>
            </a:pPr>
            <a:r>
              <a:rPr lang="de-DE" dirty="0">
                <a:latin typeface="Calibri" charset="0"/>
                <a:cs typeface="Calibri" charset="0"/>
              </a:rPr>
              <a:t>...forschendes Lernen mit dem Ziel der Verknüpfung von Theorie und Praxis anregt und fördert,</a:t>
            </a:r>
          </a:p>
          <a:p>
            <a:pPr algn="just">
              <a:buFontTx/>
              <a:buChar char="•"/>
            </a:pPr>
            <a:r>
              <a:rPr lang="de-DE" dirty="0">
                <a:latin typeface="Calibri" charset="0"/>
                <a:cs typeface="Calibri" charset="0"/>
              </a:rPr>
              <a:t>...die Desintegration der fachwissenschaftlichen, fachdidaktischen und erziehungswissenschaftlichen Ausbildung überwindet,</a:t>
            </a:r>
          </a:p>
          <a:p>
            <a:pPr algn="just">
              <a:buFontTx/>
              <a:buChar char="•"/>
            </a:pPr>
            <a:r>
              <a:rPr lang="de-DE" dirty="0">
                <a:latin typeface="Calibri" charset="0"/>
                <a:cs typeface="Calibri" charset="0"/>
              </a:rPr>
              <a:t>...Vernetzung erzeugt.</a:t>
            </a:r>
          </a:p>
          <a:p>
            <a:pPr>
              <a:buFont typeface="Vectora LH Roman" charset="0"/>
              <a:buNone/>
            </a:pPr>
            <a:endParaRPr lang="de-DE" dirty="0"/>
          </a:p>
          <a:p>
            <a:endParaRPr lang="de-DE" dirty="0"/>
          </a:p>
        </p:txBody>
      </p:sp>
      <p:sp>
        <p:nvSpPr>
          <p:cNvPr id="11267"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fld id="{F4B21CB5-FF59-0546-A894-A8B04301575D}" type="slidenum">
              <a:rPr sz="1200"/>
              <a:pPr/>
              <a:t>3</a:t>
            </a:fld>
            <a:endParaRPr sz="1200"/>
          </a:p>
        </p:txBody>
      </p:sp>
    </p:spTree>
    <p:extLst>
      <p:ext uri="{BB962C8B-B14F-4D97-AF65-F5344CB8AC3E}">
        <p14:creationId xmlns:p14="http://schemas.microsoft.com/office/powerpoint/2010/main" val="39589928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de-DE"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effectLst/>
                <a:latin typeface="Vectora LH Roman" charset="0"/>
                <a:ea typeface="ＭＳ Ｐゴシック" charset="0"/>
                <a:cs typeface="ＭＳ Ｐゴシック" charset="0"/>
              </a:rPr>
              <a:t>In der 3. Welle bleibt seine Lehrorientierung im Großen und Ganzen mit wenigen Änderungen. Seine Orientierung auf eine pflichtige homogenisierende Wissensreproduktion mit dem zu motivierenden, technisch-didaktischen Gestalten bleibt fest. Sein Konzept des organisierten, strukturierten Lernens mit der Auswahl und dem Wechsel zwischen Lehrformaten (u. Lernformaten), didaktischer Angebote zielt auf eine Weitergabe der Lernfortschritten bzw. messbaren Leistungsentwicklungen, endlich eine standardisierte Wissensreproduktion ab. Dazu kommt eine Steigerung seiner Orientierung auf das zu motivierende, technisch-didaktische Gestalten. Damit verbunden ist eine Orientierungsänderung: Er orientiert sich nun stark an der didaktischen Beherrschung und Ausbalancierung sowie Konformität der Schüler*innen, seine Orientierung auf Lehrerautorität wird auf der Wissens-, Didaktik-, und Organisationsebene erweitert. </a:t>
            </a:r>
          </a:p>
          <a:p>
            <a:endParaRPr lang="de-DE" dirty="0"/>
          </a:p>
        </p:txBody>
      </p:sp>
      <p:sp>
        <p:nvSpPr>
          <p:cNvPr id="4" name="Foliennummernplatzhalter 3"/>
          <p:cNvSpPr>
            <a:spLocks noGrp="1"/>
          </p:cNvSpPr>
          <p:nvPr>
            <p:ph type="sldNum" sz="quarter" idx="10"/>
          </p:nvPr>
        </p:nvSpPr>
        <p:spPr/>
        <p:txBody>
          <a:bodyPr/>
          <a:lstStyle/>
          <a:p>
            <a:pPr>
              <a:defRPr/>
            </a:pPr>
            <a:fld id="{1C4BC024-BC89-F848-81EF-93D178F27DD1}" type="slidenum">
              <a:rPr lang="tr-TR" smtClean="0"/>
              <a:pPr>
                <a:defRPr/>
              </a:pPr>
              <a:t>34</a:t>
            </a:fld>
            <a:endParaRPr lang="tr-TR"/>
          </a:p>
        </p:txBody>
      </p:sp>
    </p:spTree>
    <p:extLst>
      <p:ext uri="{BB962C8B-B14F-4D97-AF65-F5344CB8AC3E}">
        <p14:creationId xmlns:p14="http://schemas.microsoft.com/office/powerpoint/2010/main" val="13644128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Vectora LH Roman" charset="0"/>
                <a:ea typeface="ＭＳ Ｐゴシック" charset="0"/>
                <a:cs typeface="ＭＳ Ｐゴシック" charset="0"/>
              </a:rPr>
              <a:t>B ist eine Studentin, die wie A gleiche Fachfächer hat.</a:t>
            </a:r>
          </a:p>
          <a:p>
            <a:r>
              <a:rPr lang="de-DE" sz="1200" kern="1200" dirty="0" smtClean="0">
                <a:solidFill>
                  <a:schemeClr val="tx1"/>
                </a:solidFill>
                <a:effectLst/>
                <a:latin typeface="Vectora LH Roman" charset="0"/>
                <a:ea typeface="ＭＳ Ｐゴシック" charset="0"/>
                <a:cs typeface="ＭＳ Ｐゴシック" charset="0"/>
              </a:rPr>
              <a:t>(1) B instrumentalisiert das Lehren als eine durch Wissensvermittlung erzielbare Dienstleistung bzw. als einen Stehleiter der Bildungsbiographie der Kinder, die den Kindern dabei hilft, das für eine weitere Bildungskarriere gebrauchte Wissen zu gewinnen, um somit einen erfolgreichen weiterkommenden Übergang der Kinder im selektierenden Bildungssystem zu schaffen. </a:t>
            </a:r>
          </a:p>
          <a:p>
            <a:r>
              <a:rPr lang="de-DE" sz="1200" kern="1200" dirty="0" smtClean="0">
                <a:solidFill>
                  <a:schemeClr val="tx1"/>
                </a:solidFill>
                <a:effectLst/>
                <a:latin typeface="Vectora LH Roman" charset="0"/>
                <a:ea typeface="ＭＳ Ｐゴシック" charset="0"/>
                <a:cs typeface="ＭＳ Ｐゴシック" charset="0"/>
              </a:rPr>
              <a:t>(2) Sie zeigt einen Maßstab für die Messung der Beziehungsqualität der Klasse: Die Ideale ist diejenige, die eine stabile, harmonische Kollektivität hat, in der die Beziehung unter den Schülern über die Lehrperson geschieht, also eine Vergemeinschaftung. Es geht beim Lehren darum, dass die Lehrperson mit ihrer durch liebevolle Persönlichkeit gewonnene anerkannte Lehrerautorität und der Erfüllung ihrer Erwartung an Gehorsam von Kindern die soziale Ordnung bzw. Disziplin im Klassenraum für die obengenannte Dienstfunktion schafft und herrscht.</a:t>
            </a:r>
          </a:p>
          <a:p>
            <a:r>
              <a:rPr lang="de-DE" sz="1200" kern="1200" dirty="0" smtClean="0">
                <a:solidFill>
                  <a:schemeClr val="tx1"/>
                </a:solidFill>
                <a:effectLst/>
                <a:latin typeface="Vectora LH Roman" charset="0"/>
                <a:ea typeface="ＭＳ Ｐゴシック" charset="0"/>
                <a:cs typeface="ＭＳ Ｐゴシック" charset="0"/>
              </a:rPr>
              <a:t>(3) B kontrastiert daher zwei Typen der Lehrerbilder aus ihrer Beobachtung und Erfahrung des Lehrerhandelns und wählt davon ihre Orientierung bzw. ihr Bezugsvorbild aus. Ihr zentrales Auswahlkriterium des Handlungsmuster bzw. des Lehrerbilds hängt nicht nur von ihrer Persönlichkeit(</a:t>
            </a:r>
            <a:r>
              <a:rPr lang="de-DE" sz="1200" kern="1200" dirty="0" err="1" smtClean="0">
                <a:solidFill>
                  <a:schemeClr val="tx1"/>
                </a:solidFill>
                <a:effectLst/>
                <a:latin typeface="Vectora LH Roman" charset="0"/>
                <a:ea typeface="ＭＳ Ｐゴシック" charset="0"/>
                <a:cs typeface="ＭＳ Ｐゴシック" charset="0"/>
              </a:rPr>
              <a:t>szuschreibung</a:t>
            </a:r>
            <a:r>
              <a:rPr lang="de-DE" sz="1200" kern="1200" dirty="0" smtClean="0">
                <a:solidFill>
                  <a:schemeClr val="tx1"/>
                </a:solidFill>
                <a:effectLst/>
                <a:latin typeface="Vectora LH Roman" charset="0"/>
                <a:ea typeface="ＭＳ Ｐゴシック" charset="0"/>
                <a:cs typeface="ＭＳ Ｐゴシック" charset="0"/>
              </a:rPr>
              <a:t>), sondern auch davon ab, ob die Lehrer-Schüler-Beziehung für die Durchsetzung des Lehrens funktioniert. Sie orientiert sich grundlegend auf den Aufbau einer diffusen, emotionalen, ordnungsfunktionellen, asymmetrischen Lehrer-Schüler-Beziehung, aber im Großen und Ganzen zielt sie auf das Durchsetzen des Lehrens bzw. eine durch gut strukturelle Beziehung wirkende Wissensvermittlung ab.</a:t>
            </a:r>
            <a:r>
              <a:rPr lang="de-DE" sz="1200" i="1" kern="1200" dirty="0" smtClean="0">
                <a:solidFill>
                  <a:schemeClr val="tx1"/>
                </a:solidFill>
                <a:effectLst/>
                <a:latin typeface="Vectora LH Roman" charset="0"/>
                <a:ea typeface="ＭＳ Ｐゴシック" charset="0"/>
                <a:cs typeface="ＭＳ Ｐゴシック" charset="0"/>
              </a:rPr>
              <a:t> </a:t>
            </a:r>
            <a:endParaRPr lang="de-DE" sz="1200" kern="1200" dirty="0" smtClean="0">
              <a:solidFill>
                <a:schemeClr val="tx1"/>
              </a:solidFill>
              <a:effectLst/>
              <a:latin typeface="Vectora LH Roman" charset="0"/>
              <a:ea typeface="ＭＳ Ｐゴシック" charset="0"/>
              <a:cs typeface="ＭＳ Ｐゴシック" charset="0"/>
            </a:endParaRPr>
          </a:p>
          <a:p>
            <a:r>
              <a:rPr lang="de-DE" sz="1200" kern="1200" dirty="0" smtClean="0">
                <a:solidFill>
                  <a:schemeClr val="tx1"/>
                </a:solidFill>
                <a:effectLst/>
                <a:latin typeface="Vectora LH Roman" charset="0"/>
                <a:ea typeface="ＭＳ Ｐゴシック" charset="0"/>
                <a:cs typeface="ＭＳ Ｐゴシック" charset="0"/>
              </a:rPr>
              <a:t>(4) B hat eine starke Orientierung auf einen Ausbalance des Lerntempos, der Leistungen und der sozialen Struktur, die auf eine fachliche Homogenisierung der heterogenen Leistungsgruppen abzielt. Die Schüler*innen haben fehlende Lernautonomie und kaum Lerngestaltungsmöglichkeit. </a:t>
            </a:r>
          </a:p>
          <a:p>
            <a:r>
              <a:rPr lang="de-DE" sz="1200" kern="1200" dirty="0" smtClean="0">
                <a:solidFill>
                  <a:schemeClr val="tx1"/>
                </a:solidFill>
                <a:effectLst/>
                <a:latin typeface="Vectora LH Roman" charset="0"/>
                <a:ea typeface="ＭＳ Ｐゴシック" charset="0"/>
                <a:cs typeface="ＭＳ Ｐゴシック" charset="0"/>
              </a:rPr>
              <a:t>Es scheint für sie, ewige Krise in der Zukunft zu bewältigen: Sie muss permanent sich darum zu bemühen, durch ihren Aufbau eines über ihrer liebevolle Persönlichkeit und leise Kontrolle wirkenden, gelingenden Lehrer-Schüler-Beziehung die Klasse auf der sozialen Ebene und auf der Ebene des fachlichen Lernens homogenisierend zusammenzuhalten</a:t>
            </a:r>
          </a:p>
          <a:p>
            <a:r>
              <a:rPr lang="de-DE" sz="1200" i="1" kern="1200" dirty="0" smtClean="0">
                <a:solidFill>
                  <a:schemeClr val="tx1"/>
                </a:solidFill>
                <a:effectLst/>
                <a:latin typeface="Vectora LH Roman" charset="0"/>
                <a:ea typeface="ＭＳ Ｐゴシック" charset="0"/>
                <a:cs typeface="ＭＳ Ｐゴシック" charset="0"/>
              </a:rPr>
              <a:t>In Bezug auf das Lehren orientiert sie sich am Anfang des Seminars stark auf einen Dienst erfolgreicher Bildungskarriere durch eine über einen Ausgleich der strukturierten, gelingenden sozialen Beziehung zu realisierende leistungshomogenisierende Wissensreproduktion. </a:t>
            </a:r>
            <a:endParaRPr lang="de-DE" sz="1200" kern="1200" dirty="0" smtClean="0">
              <a:solidFill>
                <a:schemeClr val="tx1"/>
              </a:solidFill>
              <a:effectLst/>
              <a:latin typeface="Vectora LH Roman" charset="0"/>
              <a:ea typeface="ＭＳ Ｐゴシック" charset="0"/>
              <a:cs typeface="ＭＳ Ｐゴシック" charset="0"/>
            </a:endParaRPr>
          </a:p>
          <a:p>
            <a:endParaRPr lang="de-DE" dirty="0"/>
          </a:p>
        </p:txBody>
      </p:sp>
      <p:sp>
        <p:nvSpPr>
          <p:cNvPr id="4" name="Foliennummernplatzhalter 3"/>
          <p:cNvSpPr>
            <a:spLocks noGrp="1"/>
          </p:cNvSpPr>
          <p:nvPr>
            <p:ph type="sldNum" sz="quarter" idx="10"/>
          </p:nvPr>
        </p:nvSpPr>
        <p:spPr/>
        <p:txBody>
          <a:bodyPr/>
          <a:lstStyle/>
          <a:p>
            <a:pPr>
              <a:defRPr/>
            </a:pPr>
            <a:fld id="{1C4BC024-BC89-F848-81EF-93D178F27DD1}" type="slidenum">
              <a:rPr lang="tr-TR" smtClean="0"/>
              <a:pPr>
                <a:defRPr/>
              </a:pPr>
              <a:t>37</a:t>
            </a:fld>
            <a:endParaRPr lang="tr-TR"/>
          </a:p>
        </p:txBody>
      </p:sp>
    </p:spTree>
    <p:extLst>
      <p:ext uri="{BB962C8B-B14F-4D97-AF65-F5344CB8AC3E}">
        <p14:creationId xmlns:p14="http://schemas.microsoft.com/office/powerpoint/2010/main" val="13644128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Vectora LH Roman" charset="0"/>
                <a:ea typeface="ＭＳ Ｐゴシック" charset="0"/>
                <a:cs typeface="ＭＳ Ｐゴシック" charset="0"/>
              </a:rPr>
              <a:t>Zum Ende des Seminars bildet B das Lehren aus ihrer eigenen Perspektive mit einer Reflexion und offene Haltung durch eine Wissenszuordnung und-anordnung ab. Ihr Thema fokussiert sich viel mehr auf eine didaktische Gestaltung als eine soziale Gestaltung, zwar die soziale Struktur noch ihre Bedeutsamkeit hat. In ihrer Thematisierung ergibt sich neue Tendenzen in Bezug auf die Ziele und die Wege in ihrem Konzept, die ihre aktuelle Werthaltung und Bewältigungspotential zeigt.</a:t>
            </a:r>
          </a:p>
          <a:p>
            <a:r>
              <a:rPr lang="de-DE" sz="1200" kern="1200" dirty="0" smtClean="0">
                <a:solidFill>
                  <a:schemeClr val="tx1"/>
                </a:solidFill>
                <a:effectLst/>
                <a:latin typeface="Vectora LH Roman" charset="0"/>
                <a:ea typeface="ＭＳ Ｐゴシック" charset="0"/>
                <a:cs typeface="ＭＳ Ｐゴシック" charset="0"/>
              </a:rPr>
              <a:t>(1) Eine Erweiterung der didaktischen Gestaltung bezieht sich auf die Ermöglichung der selbstständigen Arbeit und eigener Wissensproduktion der Schüler*innen. Eine Teilautonomie bzw. Lernfreiheit durch entdeckendes Lernen zielt auf einen neuen Wissenszustand. Das kann eine Lernautonomisierung befähigen. Sie stellt ein autodidaktisches Konzept zum Kontrast der direkten, gelenkten Wissensvermittlung seitens der Lehrperson. Sie verabschiedet sich von einer totalen „Trichterpädagogik“. Gleichzeitig hält sie eine direkte Wissensweitergabe seitens der Lehrperson als notwendig. Sie entwirft ein neues, ideales Lehrkonzept mit einem Ausgleich zwischen einer Wissensweitergabe der Lehrperson und einer Wissensproduktion der Schüler*innen, zwischen Heteronomie und Autonomie. Dagegen stehen beide Pole – „Trichterpädagogik“ und grenzlose Lernfreiheit – im negativen Gegenhorizont. Die Schüler haben daher aus ihrer Sicht Wissensdefizit aber auch Wissensfähigkeit. </a:t>
            </a:r>
          </a:p>
          <a:p>
            <a:r>
              <a:rPr lang="de-DE" sz="1200" kern="1200" dirty="0" smtClean="0">
                <a:solidFill>
                  <a:schemeClr val="tx1"/>
                </a:solidFill>
                <a:effectLst/>
                <a:latin typeface="Vectora LH Roman" charset="0"/>
                <a:ea typeface="ＭＳ Ｐゴシック" charset="0"/>
                <a:cs typeface="ＭＳ Ｐゴシック" charset="0"/>
              </a:rPr>
              <a:t>(2) In ihren Orientierungsrahmen ergibt sich eine neue kollektive Dimension: eine kollegiale Kooperation und eine gemeinsame didaktische Übereinstimmung. Das Ansprechen von „Kollegen“ impliziert ihren Ausgangspunkt und eine lehrende Position. </a:t>
            </a:r>
          </a:p>
          <a:p>
            <a:r>
              <a:rPr lang="de-DE" sz="1200" kern="1200" dirty="0" smtClean="0">
                <a:solidFill>
                  <a:schemeClr val="tx1"/>
                </a:solidFill>
                <a:effectLst/>
                <a:latin typeface="Vectora LH Roman" charset="0"/>
                <a:ea typeface="ＭＳ Ｐゴシック" charset="0"/>
                <a:cs typeface="ＭＳ Ｐゴシック" charset="0"/>
              </a:rPr>
              <a:t>(3) Eine dritte neue Transformation zeigt sich in ihrer neuen Thematisierung von Individualisierung und Schülerorientierung, die nicht mehr auf eine Homogenisierung der Leistung und einen sozialen Ausgleich, sondern vielmehr auf die Lernfreude und Lerninteressen der Schüler abzielt. Hier wird einen Ausgleich zwischen Differenzierung und Homogenisierung, zwischen Organisation und Interaktion gezeigt.</a:t>
            </a:r>
          </a:p>
          <a:p>
            <a:r>
              <a:rPr lang="de-DE" sz="1200" kern="1200" dirty="0" smtClean="0">
                <a:solidFill>
                  <a:schemeClr val="tx1"/>
                </a:solidFill>
                <a:effectLst/>
                <a:latin typeface="Vectora LH Roman" charset="0"/>
                <a:ea typeface="ＭＳ Ｐゴシック" charset="0"/>
                <a:cs typeface="ＭＳ Ｐゴシック" charset="0"/>
              </a:rPr>
              <a:t>Zum Ende des Seminars zeigen sich einige Transformationen ihrer Orientierungen. Unter anderem kann ihre aktuelle Orientierung als </a:t>
            </a:r>
            <a:r>
              <a:rPr lang="de-DE" sz="1200" i="1" kern="1200" dirty="0" smtClean="0">
                <a:solidFill>
                  <a:schemeClr val="tx1"/>
                </a:solidFill>
                <a:effectLst/>
                <a:latin typeface="Vectora LH Roman" charset="0"/>
                <a:ea typeface="ＭＳ Ｐゴシック" charset="0"/>
                <a:cs typeface="ＭＳ Ｐゴシック" charset="0"/>
              </a:rPr>
              <a:t>„(Dienst erfolgreicher Bildungskarriere durch) eine Kooperation zwischen Wissensreproduktion und -</a:t>
            </a:r>
            <a:r>
              <a:rPr lang="de-DE" sz="1200" i="1" kern="1200" dirty="0" err="1" smtClean="0">
                <a:solidFill>
                  <a:schemeClr val="tx1"/>
                </a:solidFill>
                <a:effectLst/>
                <a:latin typeface="Vectora LH Roman" charset="0"/>
                <a:ea typeface="ＭＳ Ｐゴシック" charset="0"/>
                <a:cs typeface="ＭＳ Ｐゴシック" charset="0"/>
              </a:rPr>
              <a:t>eigenproduktion</a:t>
            </a:r>
            <a:r>
              <a:rPr lang="de-DE" sz="1200" i="1" kern="1200" dirty="0" smtClean="0">
                <a:solidFill>
                  <a:schemeClr val="tx1"/>
                </a:solidFill>
                <a:effectLst/>
                <a:latin typeface="Vectora LH Roman" charset="0"/>
                <a:ea typeface="ＭＳ Ｐゴシック" charset="0"/>
                <a:cs typeface="ＭＳ Ｐゴシック" charset="0"/>
              </a:rPr>
              <a:t> über eine didaktisch  und sozial ausbalancierte Struktur sowie Autonomisierung“</a:t>
            </a:r>
            <a:r>
              <a:rPr lang="de-DE" sz="1200" kern="1200" dirty="0" smtClean="0">
                <a:solidFill>
                  <a:schemeClr val="tx1"/>
                </a:solidFill>
                <a:effectLst/>
                <a:latin typeface="Vectora LH Roman" charset="0"/>
                <a:ea typeface="ＭＳ Ｐゴシック" charset="0"/>
                <a:cs typeface="ＭＳ Ｐゴシック" charset="0"/>
              </a:rPr>
              <a:t> gekennzeichnet werden.</a:t>
            </a:r>
          </a:p>
          <a:p>
            <a:endParaRPr lang="de-DE" dirty="0"/>
          </a:p>
        </p:txBody>
      </p:sp>
      <p:sp>
        <p:nvSpPr>
          <p:cNvPr id="4" name="Foliennummernplatzhalter 3"/>
          <p:cNvSpPr>
            <a:spLocks noGrp="1"/>
          </p:cNvSpPr>
          <p:nvPr>
            <p:ph type="sldNum" sz="quarter" idx="10"/>
          </p:nvPr>
        </p:nvSpPr>
        <p:spPr/>
        <p:txBody>
          <a:bodyPr/>
          <a:lstStyle/>
          <a:p>
            <a:pPr>
              <a:defRPr/>
            </a:pPr>
            <a:fld id="{1C4BC024-BC89-F848-81EF-93D178F27DD1}" type="slidenum">
              <a:rPr lang="tr-TR" smtClean="0"/>
              <a:pPr>
                <a:defRPr/>
              </a:pPr>
              <a:t>40</a:t>
            </a:fld>
            <a:endParaRPr lang="tr-TR"/>
          </a:p>
        </p:txBody>
      </p:sp>
    </p:spTree>
    <p:extLst>
      <p:ext uri="{BB962C8B-B14F-4D97-AF65-F5344CB8AC3E}">
        <p14:creationId xmlns:p14="http://schemas.microsoft.com/office/powerpoint/2010/main" val="13644128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i="1" kern="1200" dirty="0" smtClean="0">
                <a:solidFill>
                  <a:schemeClr val="tx1"/>
                </a:solidFill>
                <a:effectLst/>
                <a:latin typeface="Vectora LH Roman" charset="0"/>
                <a:ea typeface="ＭＳ Ｐゴシック" charset="0"/>
                <a:cs typeface="ＭＳ Ｐゴシック" charset="0"/>
              </a:rPr>
              <a:t>Fall A</a:t>
            </a:r>
            <a:endParaRPr lang="de-DE" sz="1200" kern="1200" dirty="0" smtClean="0">
              <a:solidFill>
                <a:schemeClr val="tx1"/>
              </a:solidFill>
              <a:effectLst/>
              <a:latin typeface="Vectora LH Roman" charset="0"/>
              <a:ea typeface="ＭＳ Ｐゴシック" charset="0"/>
              <a:cs typeface="ＭＳ Ｐゴシック" charset="0"/>
            </a:endParaRPr>
          </a:p>
          <a:p>
            <a:r>
              <a:rPr lang="de-DE" sz="1200" i="1" kern="1200" dirty="0" smtClean="0">
                <a:solidFill>
                  <a:schemeClr val="tx1"/>
                </a:solidFill>
                <a:effectLst/>
                <a:latin typeface="Vectora LH Roman" charset="0"/>
                <a:ea typeface="ＭＳ Ｐゴシック" charset="0"/>
                <a:cs typeface="ＭＳ Ｐゴシック" charset="0"/>
              </a:rPr>
              <a:t>Sein Verständnis vom Lehren und seine Orientierung in Bezug auf das Lehren haben sich durch das PBL-Lernwerkstattseminar Deutschdidaktik wenig aber doch verändert. Am Anfang des Seminars ging es total um ein „falsches“ pädagogisches Arbeitsbündnis zwischen Lehrer und Schüler nach </a:t>
            </a:r>
            <a:r>
              <a:rPr lang="de-DE" sz="1200" i="1" kern="1200" dirty="0" err="1" smtClean="0">
                <a:solidFill>
                  <a:schemeClr val="tx1"/>
                </a:solidFill>
                <a:effectLst/>
                <a:latin typeface="Vectora LH Roman" charset="0"/>
                <a:ea typeface="ＭＳ Ｐゴシック" charset="0"/>
                <a:cs typeface="ＭＳ Ｐゴシック" charset="0"/>
              </a:rPr>
              <a:t>Oevermann</a:t>
            </a:r>
            <a:r>
              <a:rPr lang="de-DE" sz="1200" i="1" kern="1200" dirty="0" smtClean="0">
                <a:solidFill>
                  <a:schemeClr val="tx1"/>
                </a:solidFill>
                <a:effectLst/>
                <a:latin typeface="Vectora LH Roman" charset="0"/>
                <a:ea typeface="ＭＳ Ｐゴシック" charset="0"/>
                <a:cs typeface="ＭＳ Ｐゴシック" charset="0"/>
              </a:rPr>
              <a:t>, das stark im Zwang eintaucht, also um eine Homogenisierung der Wissenstransfer über „Trichterpädagogik“, wobei die pädagogische Bedürfnisse des Individuums nicht wirklich befriedigt werden können. Zum Ende des Seminars ist seine neue Orientierung auf einen Ausgleich zwischen einigen pädagogischen Antinomien nach </a:t>
            </a:r>
            <a:r>
              <a:rPr lang="de-DE" sz="1200" i="1" kern="1200" dirty="0" err="1" smtClean="0">
                <a:solidFill>
                  <a:schemeClr val="tx1"/>
                </a:solidFill>
                <a:effectLst/>
                <a:latin typeface="Vectora LH Roman" charset="0"/>
                <a:ea typeface="ＭＳ Ｐゴシック" charset="0"/>
                <a:cs typeface="ＭＳ Ｐゴシック" charset="0"/>
              </a:rPr>
              <a:t>Helsper</a:t>
            </a:r>
            <a:r>
              <a:rPr lang="de-DE" sz="1200" i="1" kern="1200" dirty="0" smtClean="0">
                <a:solidFill>
                  <a:schemeClr val="tx1"/>
                </a:solidFill>
                <a:effectLst/>
                <a:latin typeface="Vectora LH Roman" charset="0"/>
                <a:ea typeface="ＭＳ Ｐゴシック" charset="0"/>
                <a:cs typeface="ＭＳ Ｐゴシック" charset="0"/>
              </a:rPr>
              <a:t> – also einen möglichen Ausgleich zwischen Heteronomie und Autonomie, einen Ausgleich zwischen Organisation und Interaktion, einen Ausgleich zwischen Erfolgsversprechen und Ungewissheit, in Bezug auf die pädagogische Bewältigung, deutlich. Die ausführende Rolle des Lehrers als </a:t>
            </a:r>
            <a:r>
              <a:rPr lang="de-DE" sz="1200" i="1" kern="1200" dirty="0" err="1" smtClean="0">
                <a:solidFill>
                  <a:schemeClr val="tx1"/>
                </a:solidFill>
                <a:effectLst/>
                <a:latin typeface="Vectora LH Roman" charset="0"/>
                <a:ea typeface="ＭＳ Ｐゴシック" charset="0"/>
                <a:cs typeface="ＭＳ Ｐゴシック" charset="0"/>
              </a:rPr>
              <a:t>Exekutant</a:t>
            </a:r>
            <a:r>
              <a:rPr lang="de-DE" sz="1200" i="1" kern="1200" dirty="0" smtClean="0">
                <a:solidFill>
                  <a:schemeClr val="tx1"/>
                </a:solidFill>
                <a:effectLst/>
                <a:latin typeface="Vectora LH Roman" charset="0"/>
                <a:ea typeface="ＭＳ Ｐゴシック" charset="0"/>
                <a:cs typeface="ＭＳ Ｐゴシック" charset="0"/>
              </a:rPr>
              <a:t> auf eine mögliche positive und gewaltfreie Art und Weise und die Konformität des Schülers aber mit mehr Autonomie sind tendenziell erwartet. Diese Tendenz ist eine didaktische Ernährung von einem richtigen pädagogischen Arbeitsbündnis nach </a:t>
            </a:r>
            <a:r>
              <a:rPr lang="de-DE" sz="1200" i="1" kern="1200" dirty="0" err="1" smtClean="0">
                <a:solidFill>
                  <a:schemeClr val="tx1"/>
                </a:solidFill>
                <a:effectLst/>
                <a:latin typeface="Vectora LH Roman" charset="0"/>
                <a:ea typeface="ＭＳ Ｐゴシック" charset="0"/>
                <a:cs typeface="ＭＳ Ｐゴシック" charset="0"/>
              </a:rPr>
              <a:t>Oevermann</a:t>
            </a:r>
            <a:r>
              <a:rPr lang="de-DE" sz="1200" i="1" kern="1200" dirty="0" smtClean="0">
                <a:solidFill>
                  <a:schemeClr val="tx1"/>
                </a:solidFill>
                <a:effectLst/>
                <a:latin typeface="Vectora LH Roman" charset="0"/>
                <a:ea typeface="ＭＳ Ｐゴシック" charset="0"/>
                <a:cs typeface="ＭＳ Ｐゴシック" charset="0"/>
              </a:rPr>
              <a:t>, das auf eine Autonomisierung des Individuums abzielt. </a:t>
            </a:r>
            <a:endParaRPr lang="de-DE" sz="1200" kern="1200" dirty="0" smtClean="0">
              <a:solidFill>
                <a:schemeClr val="tx1"/>
              </a:solidFill>
              <a:effectLst/>
              <a:latin typeface="Vectora LH Roman" charset="0"/>
              <a:ea typeface="ＭＳ Ｐゴシック" charset="0"/>
              <a:cs typeface="ＭＳ Ｐゴシック" charset="0"/>
            </a:endParaRPr>
          </a:p>
          <a:p>
            <a:r>
              <a:rPr lang="de-DE" sz="1200" i="1" kern="1200" dirty="0" smtClean="0">
                <a:solidFill>
                  <a:schemeClr val="tx1"/>
                </a:solidFill>
                <a:effectLst/>
                <a:latin typeface="Vectora LH Roman" charset="0"/>
                <a:ea typeface="ＭＳ Ｐゴシック" charset="0"/>
                <a:cs typeface="ＭＳ Ｐゴシック" charset="0"/>
              </a:rPr>
              <a:t>Zu den vier Dimensionen der </a:t>
            </a:r>
            <a:r>
              <a:rPr lang="de-DE" sz="1200" i="1" kern="1200" dirty="0" err="1" smtClean="0">
                <a:solidFill>
                  <a:schemeClr val="tx1"/>
                </a:solidFill>
                <a:effectLst/>
                <a:latin typeface="Vectora LH Roman" charset="0"/>
                <a:ea typeface="ＭＳ Ｐゴシック" charset="0"/>
                <a:cs typeface="ＭＳ Ｐゴシック" charset="0"/>
              </a:rPr>
              <a:t>summativen</a:t>
            </a:r>
            <a:r>
              <a:rPr lang="de-DE" sz="1200" i="1" kern="1200" dirty="0" smtClean="0">
                <a:solidFill>
                  <a:schemeClr val="tx1"/>
                </a:solidFill>
                <a:effectLst/>
                <a:latin typeface="Vectora LH Roman" charset="0"/>
                <a:ea typeface="ＭＳ Ｐゴシック" charset="0"/>
                <a:cs typeface="ＭＳ Ｐゴシック" charset="0"/>
              </a:rPr>
              <a:t> Evaluation bezieht diese Ergebnisse auf eine Beharrung der Transmission und Homogenisierung, aber eine Transformation zur Partizipation. </a:t>
            </a:r>
            <a:endParaRPr lang="de-DE" sz="1200" kern="1200" dirty="0" smtClean="0">
              <a:solidFill>
                <a:schemeClr val="tx1"/>
              </a:solidFill>
              <a:effectLst/>
              <a:latin typeface="Vectora LH Roman" charset="0"/>
              <a:ea typeface="ＭＳ Ｐゴシック" charset="0"/>
              <a:cs typeface="ＭＳ Ｐゴシック" charset="0"/>
            </a:endParaRPr>
          </a:p>
          <a:p>
            <a:r>
              <a:rPr lang="de-DE" sz="1200" i="1" kern="1200" dirty="0" smtClean="0">
                <a:solidFill>
                  <a:schemeClr val="tx1"/>
                </a:solidFill>
                <a:effectLst/>
                <a:latin typeface="Vectora LH Roman" charset="0"/>
                <a:ea typeface="ＭＳ Ｐゴシック" charset="0"/>
                <a:cs typeface="ＭＳ Ｐゴシック" charset="0"/>
              </a:rPr>
              <a:t>Fall B</a:t>
            </a:r>
            <a:endParaRPr lang="de-DE" sz="1200" kern="1200" dirty="0" smtClean="0">
              <a:solidFill>
                <a:schemeClr val="tx1"/>
              </a:solidFill>
              <a:effectLst/>
              <a:latin typeface="Vectora LH Roman" charset="0"/>
              <a:ea typeface="ＭＳ Ｐゴシック" charset="0"/>
              <a:cs typeface="ＭＳ Ｐゴシック" charset="0"/>
            </a:endParaRPr>
          </a:p>
          <a:p>
            <a:r>
              <a:rPr lang="de-DE" sz="1200" i="1" kern="1200" dirty="0" smtClean="0">
                <a:solidFill>
                  <a:schemeClr val="tx1"/>
                </a:solidFill>
                <a:effectLst/>
                <a:latin typeface="Vectora LH Roman" charset="0"/>
                <a:ea typeface="ＭＳ Ｐゴシック" charset="0"/>
                <a:cs typeface="ＭＳ Ｐゴシック" charset="0"/>
              </a:rPr>
              <a:t>Ihre Orientierung und Verständnis in Bezug auf das Lehren haben sich viel verändert. Am Anfang des Seminars hat sie auch ein etwa „falsches“ pädagogisches Arbeitsbündnis zwischen Lehrer und Schüler über eine „Trichterpädagogik“ und eine Ausbalancierung zwischen diffuser und spezifischer sozialer Beziehung im Klassenraum vor Augen. Nach einem Semester hat sie ein aktualisiertes Bild vom pädagogischen Arbeitsbündnis, das durch einen Ausgleich zwischen Lenkung und Autonomisierung, zwischen Heteronomie und Autonomie, zwischen Differenzierung und Homogenisierung, zwischen Organisation und Interaktion viel näher (als A) neben einem richtigen pädagogischen Arbeitsbündnis stehen kann. In ihren großen Änderungen durch eine reflektierende Haltung sieht man bei ihr mehr pädagogische Professionalisierung als A. </a:t>
            </a:r>
            <a:endParaRPr lang="de-DE" sz="1200" kern="1200" dirty="0" smtClean="0">
              <a:solidFill>
                <a:schemeClr val="tx1"/>
              </a:solidFill>
              <a:effectLst/>
              <a:latin typeface="Vectora LH Roman" charset="0"/>
              <a:ea typeface="ＭＳ Ｐゴシック" charset="0"/>
              <a:cs typeface="ＭＳ Ｐゴシック" charset="0"/>
            </a:endParaRPr>
          </a:p>
          <a:p>
            <a:r>
              <a:rPr lang="de-DE" sz="1200" i="1" kern="1200" dirty="0" smtClean="0">
                <a:solidFill>
                  <a:schemeClr val="tx1"/>
                </a:solidFill>
                <a:effectLst/>
                <a:latin typeface="Vectora LH Roman" charset="0"/>
                <a:ea typeface="ＭＳ Ｐゴシック" charset="0"/>
                <a:cs typeface="ＭＳ Ｐゴシック" charset="0"/>
              </a:rPr>
              <a:t>Im Endeffekt hat sie mehr zunehmende Orientierung auf Konstruktion, Partizipation und Individuum der Schüler*innen.</a:t>
            </a:r>
            <a:endParaRPr lang="de-DE" sz="1200" kern="1200" dirty="0" smtClean="0">
              <a:solidFill>
                <a:schemeClr val="tx1"/>
              </a:solidFill>
              <a:effectLst/>
              <a:latin typeface="Vectora LH Roman" charset="0"/>
              <a:ea typeface="ＭＳ Ｐゴシック" charset="0"/>
              <a:cs typeface="ＭＳ Ｐゴシック" charset="0"/>
            </a:endParaRPr>
          </a:p>
          <a:p>
            <a:endParaRPr lang="de-DE" dirty="0"/>
          </a:p>
        </p:txBody>
      </p:sp>
      <p:sp>
        <p:nvSpPr>
          <p:cNvPr id="4" name="Foliennummernplatzhalter 3"/>
          <p:cNvSpPr>
            <a:spLocks noGrp="1"/>
          </p:cNvSpPr>
          <p:nvPr>
            <p:ph type="sldNum" sz="quarter" idx="10"/>
          </p:nvPr>
        </p:nvSpPr>
        <p:spPr/>
        <p:txBody>
          <a:bodyPr/>
          <a:lstStyle/>
          <a:p>
            <a:pPr>
              <a:defRPr/>
            </a:pPr>
            <a:fld id="{1C4BC024-BC89-F848-81EF-93D178F27DD1}" type="slidenum">
              <a:rPr lang="de-DE" smtClean="0"/>
              <a:pPr>
                <a:defRPr/>
              </a:pPr>
              <a:t>41</a:t>
            </a:fld>
            <a:endParaRPr lang="de-DE"/>
          </a:p>
        </p:txBody>
      </p:sp>
    </p:spTree>
    <p:extLst>
      <p:ext uri="{BB962C8B-B14F-4D97-AF65-F5344CB8AC3E}">
        <p14:creationId xmlns:p14="http://schemas.microsoft.com/office/powerpoint/2010/main" val="2984756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Folienbildplatzhalter 1"/>
          <p:cNvSpPr>
            <a:spLocks noGrp="1" noRot="1" noChangeAspect="1"/>
          </p:cNvSpPr>
          <p:nvPr>
            <p:ph type="sldImg"/>
          </p:nvPr>
        </p:nvSpPr>
        <p:spPr>
          <a:ln/>
        </p:spPr>
      </p:sp>
      <p:sp>
        <p:nvSpPr>
          <p:cNvPr id="54274"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de-DE"/>
          </a:p>
        </p:txBody>
      </p:sp>
      <p:sp>
        <p:nvSpPr>
          <p:cNvPr id="54275"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fld id="{F8BBBC3A-BD98-E44B-B5E0-98381B557FD8}" type="slidenum">
              <a:rPr sz="1200"/>
              <a:pPr/>
              <a:t>44</a:t>
            </a:fld>
            <a:endParaRPr sz="1200"/>
          </a:p>
        </p:txBody>
      </p:sp>
    </p:spTree>
    <p:extLst>
      <p:ext uri="{BB962C8B-B14F-4D97-AF65-F5344CB8AC3E}">
        <p14:creationId xmlns:p14="http://schemas.microsoft.com/office/powerpoint/2010/main" val="15024165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Fall B Zusammenfassung 1. Welle</a:t>
            </a:r>
            <a:r>
              <a:rPr lang="de-DE" baseline="0" dirty="0" smtClean="0"/>
              <a:t> pädagogische Orientierung</a:t>
            </a:r>
          </a:p>
          <a:p>
            <a:endParaRPr lang="de-DE"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DE" sz="1200" i="1" kern="1200" dirty="0" smtClean="0">
                <a:solidFill>
                  <a:schemeClr val="tx1"/>
                </a:solidFill>
                <a:effectLst/>
                <a:latin typeface="Vectora LH Roman" charset="0"/>
                <a:ea typeface="ＭＳ Ｐゴシック" charset="0"/>
                <a:cs typeface="ＭＳ Ｐゴシック" charset="0"/>
              </a:rPr>
              <a:t>Im Endeffekt versteht sie das Lernen als eine institutionell zwanghafte, dauerhafte, passive, prozessuale harte Arbeit, das auf die Beherrschung des vermittelten Wissens und die hohe Leistung zielt, das auf alle Qualitätstypen der Kinder trifft, das die Lehrperson aufgrund der kognitiven Qualitätsunterschiede und Motivationsstufen der Kinder ausbalanciert, homogenisiert und eben die familiäre Mitarbeit und Kontrolle benötigt, dafür soll die Lehrperson eben auch sich um den Aufbau einer gelingenden, familiäre nahen, emotionalen aber auch geregelten Lehrer-Schüler-Beziehung und die soziale Homogenisierung (das Zusammenhalten der Klassengemeinschaft) kümmern.</a:t>
            </a:r>
            <a:endParaRPr lang="de-DE" sz="1200" kern="1200" dirty="0" smtClean="0">
              <a:solidFill>
                <a:schemeClr val="tx1"/>
              </a:solidFill>
              <a:effectLst/>
              <a:latin typeface="Vectora LH Roman" charset="0"/>
              <a:ea typeface="ＭＳ Ｐゴシック" charset="0"/>
              <a:cs typeface="ＭＳ Ｐゴシック" charset="0"/>
            </a:endParaRPr>
          </a:p>
          <a:p>
            <a:endParaRPr lang="de-DE" dirty="0"/>
          </a:p>
        </p:txBody>
      </p:sp>
      <p:sp>
        <p:nvSpPr>
          <p:cNvPr id="4" name="Foliennummernplatzhalter 3"/>
          <p:cNvSpPr>
            <a:spLocks noGrp="1"/>
          </p:cNvSpPr>
          <p:nvPr>
            <p:ph type="sldNum" sz="quarter" idx="10"/>
          </p:nvPr>
        </p:nvSpPr>
        <p:spPr/>
        <p:txBody>
          <a:bodyPr/>
          <a:lstStyle/>
          <a:p>
            <a:pPr>
              <a:defRPr/>
            </a:pPr>
            <a:fld id="{1C4BC024-BC89-F848-81EF-93D178F27DD1}" type="slidenum">
              <a:rPr lang="tr-TR" smtClean="0"/>
              <a:pPr>
                <a:defRPr/>
              </a:pPr>
              <a:t>46</a:t>
            </a:fld>
            <a:endParaRPr lang="tr-TR"/>
          </a:p>
        </p:txBody>
      </p:sp>
    </p:spTree>
    <p:extLst>
      <p:ext uri="{BB962C8B-B14F-4D97-AF65-F5344CB8AC3E}">
        <p14:creationId xmlns:p14="http://schemas.microsoft.com/office/powerpoint/2010/main" val="1364412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Folienbildplatzhalter 1"/>
          <p:cNvSpPr>
            <a:spLocks noGrp="1" noRot="1" noChangeAspect="1"/>
          </p:cNvSpPr>
          <p:nvPr>
            <p:ph type="sldImg"/>
          </p:nvPr>
        </p:nvSpPr>
        <p:spPr>
          <a:ln/>
        </p:spPr>
      </p:sp>
      <p:sp>
        <p:nvSpPr>
          <p:cNvPr id="13314"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dirty="0"/>
              <a:t>Die handlungsleitenden Fragestellungen lauten an dieser Stelle:</a:t>
            </a:r>
          </a:p>
          <a:p>
            <a:endParaRPr lang="de-DE" dirty="0"/>
          </a:p>
          <a:p>
            <a:pPr>
              <a:buFontTx/>
              <a:buChar char="•"/>
            </a:pPr>
            <a:r>
              <a:rPr lang="de-DE" dirty="0"/>
              <a:t>Wie gelingt die Implementierung eines Lernwerkstatt-Konzepts in die Strukturen der </a:t>
            </a:r>
            <a:r>
              <a:rPr lang="de-DE" dirty="0" err="1"/>
              <a:t>Lehrer_innenbildung</a:t>
            </a:r>
            <a:r>
              <a:rPr lang="de-DE" dirty="0"/>
              <a:t> an der Universität Erfurt?</a:t>
            </a:r>
          </a:p>
          <a:p>
            <a:pPr>
              <a:buFont typeface="Vectora LH Roman" charset="0"/>
              <a:buNone/>
            </a:pPr>
            <a:endParaRPr lang="de-DE" dirty="0"/>
          </a:p>
          <a:p>
            <a:pPr>
              <a:buFontTx/>
              <a:buChar char="•"/>
            </a:pPr>
            <a:r>
              <a:rPr lang="de-DE" dirty="0">
                <a:cs typeface="Calibri" charset="0"/>
              </a:rPr>
              <a:t>Welche Wirkungen entfaltet Werkstattlernen für Professionalisierungsprozesse von Lehramtsstudierenden?</a:t>
            </a:r>
            <a:br>
              <a:rPr lang="de-DE" dirty="0">
                <a:cs typeface="Calibri" charset="0"/>
              </a:rPr>
            </a:br>
            <a:endParaRPr lang="de-DE" dirty="0">
              <a:cs typeface="Calibri" charset="0"/>
            </a:endParaRPr>
          </a:p>
          <a:p>
            <a:endParaRPr lang="de-DE" dirty="0"/>
          </a:p>
          <a:p>
            <a:endParaRPr lang="de-DE" dirty="0"/>
          </a:p>
          <a:p>
            <a:endParaRPr lang="de-DE" dirty="0"/>
          </a:p>
        </p:txBody>
      </p:sp>
      <p:sp>
        <p:nvSpPr>
          <p:cNvPr id="13315"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fld id="{69543D93-C787-1443-9236-673743283609}" type="slidenum">
              <a:rPr sz="1200"/>
              <a:pPr/>
              <a:t>4</a:t>
            </a:fld>
            <a:endParaRPr sz="1200"/>
          </a:p>
        </p:txBody>
      </p:sp>
    </p:spTree>
    <p:extLst>
      <p:ext uri="{BB962C8B-B14F-4D97-AF65-F5344CB8AC3E}">
        <p14:creationId xmlns:p14="http://schemas.microsoft.com/office/powerpoint/2010/main" val="2334410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lienbildplatzhalter 1"/>
          <p:cNvSpPr>
            <a:spLocks noGrp="1" noRot="1" noChangeAspect="1"/>
          </p:cNvSpPr>
          <p:nvPr>
            <p:ph type="sldImg"/>
          </p:nvPr>
        </p:nvSpPr>
        <p:spPr>
          <a:ln/>
        </p:spPr>
      </p:sp>
      <p:sp>
        <p:nvSpPr>
          <p:cNvPr id="15362"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dirty="0"/>
              <a:t>In einem eng verzahnten Prozess von </a:t>
            </a:r>
            <a:r>
              <a:rPr lang="de-DE" b="1" dirty="0"/>
              <a:t>Erprobung und Optimierung </a:t>
            </a:r>
            <a:r>
              <a:rPr lang="de-DE" dirty="0"/>
              <a:t>im Kontext formativer und </a:t>
            </a:r>
            <a:r>
              <a:rPr lang="de-DE" dirty="0" err="1"/>
              <a:t>summativer</a:t>
            </a:r>
            <a:r>
              <a:rPr lang="de-DE" dirty="0"/>
              <a:t> Evaluationen besteht das Ziel Lernwerkstattarbeit zu einem fest </a:t>
            </a:r>
            <a:r>
              <a:rPr lang="de-DE" b="1" dirty="0"/>
              <a:t>verankerten Strukturelement in der Ausbildung</a:t>
            </a:r>
            <a:r>
              <a:rPr lang="de-DE" dirty="0"/>
              <a:t> der Lehramtsstudierenden der Universität Erfurt zu machen und ihre </a:t>
            </a:r>
            <a:r>
              <a:rPr lang="de-DE" b="1" dirty="0"/>
              <a:t>Wirkungen auf die Professionalisierung </a:t>
            </a:r>
            <a:r>
              <a:rPr lang="de-DE" dirty="0"/>
              <a:t>von Lehramtsstudierenden empirisch zu ermitteln </a:t>
            </a:r>
            <a:endParaRPr lang="de-DE" dirty="0">
              <a:latin typeface="Vectora LH 55 Roman" charset="0"/>
            </a:endParaRPr>
          </a:p>
          <a:p>
            <a:endParaRPr lang="de-DE" dirty="0"/>
          </a:p>
        </p:txBody>
      </p:sp>
      <p:sp>
        <p:nvSpPr>
          <p:cNvPr id="15363"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fld id="{46ABB7CC-86F5-5A47-B90D-C6850460F59E}" type="slidenum">
              <a:rPr sz="1200"/>
              <a:pPr/>
              <a:t>5</a:t>
            </a:fld>
            <a:endParaRPr sz="1200"/>
          </a:p>
        </p:txBody>
      </p:sp>
    </p:spTree>
    <p:extLst>
      <p:ext uri="{BB962C8B-B14F-4D97-AF65-F5344CB8AC3E}">
        <p14:creationId xmlns:p14="http://schemas.microsoft.com/office/powerpoint/2010/main" val="3617023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Aus einem formativen Forschungsprozess, dem Gruppeninterviews mit Studierenden, Lehrenden und Vertreterinnen des Erfurter Zentrums für Lehrerbildung zu Grunde lagen, sowie institutionellen Zielen und dem allgemeinen Diskurs um Lernwerkstätten wurde ein Leitbild entwickelt, welches die 4 Dimensionen der Erfurter Lernwerkstattarbeit beschreibt. </a:t>
            </a:r>
            <a:endParaRPr lang="de-DE" dirty="0"/>
          </a:p>
        </p:txBody>
      </p:sp>
      <p:sp>
        <p:nvSpPr>
          <p:cNvPr id="4" name="Foliennummernplatzhalter 3"/>
          <p:cNvSpPr>
            <a:spLocks noGrp="1"/>
          </p:cNvSpPr>
          <p:nvPr>
            <p:ph type="sldNum" sz="quarter" idx="10"/>
          </p:nvPr>
        </p:nvSpPr>
        <p:spPr/>
        <p:txBody>
          <a:bodyPr/>
          <a:lstStyle/>
          <a:p>
            <a:pPr>
              <a:defRPr/>
            </a:pPr>
            <a:fld id="{1C4BC024-BC89-F848-81EF-93D178F27DD1}" type="slidenum">
              <a:rPr lang="tr-TR" smtClean="0"/>
              <a:pPr>
                <a:defRPr/>
              </a:pPr>
              <a:t>6</a:t>
            </a:fld>
            <a:endParaRPr lang="tr-TR"/>
          </a:p>
        </p:txBody>
      </p:sp>
    </p:spTree>
    <p:extLst>
      <p:ext uri="{BB962C8B-B14F-4D97-AF65-F5344CB8AC3E}">
        <p14:creationId xmlns:p14="http://schemas.microsoft.com/office/powerpoint/2010/main" val="2933277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sz="1200" kern="1200" baseline="0" dirty="0" smtClean="0">
                <a:solidFill>
                  <a:schemeClr val="tx1"/>
                </a:solidFill>
                <a:effectLst/>
                <a:latin typeface="Vectora LH Roman" charset="0"/>
                <a:ea typeface="ＭＳ Ｐゴシック" charset="0"/>
                <a:cs typeface="ＭＳ Ｐゴシック" charset="0"/>
              </a:rPr>
              <a:t>Um Strategien von Lernprozessen der Studierenden in Lernwerkstattseminaren zu rekonstruieren </a:t>
            </a:r>
            <a:r>
              <a:rPr lang="de-DE" dirty="0" smtClean="0"/>
              <a:t>wurden</a:t>
            </a:r>
            <a:r>
              <a:rPr lang="de-DE" baseline="0" dirty="0" smtClean="0"/>
              <a:t> </a:t>
            </a:r>
            <a:r>
              <a:rPr lang="de-DE" dirty="0" smtClean="0"/>
              <a:t>Gruppendiskussionen</a:t>
            </a:r>
            <a:r>
              <a:rPr lang="de-DE" baseline="0" dirty="0" smtClean="0"/>
              <a:t> und Interviews mit Studierenden und Dozierenden sowie Dokumentenanalysen durchgeführt und </a:t>
            </a:r>
            <a:r>
              <a:rPr lang="de-DE" sz="1200" kern="1200" dirty="0" smtClean="0">
                <a:solidFill>
                  <a:schemeClr val="tx1"/>
                </a:solidFill>
                <a:effectLst/>
                <a:latin typeface="Vectora LH Roman" charset="0"/>
                <a:ea typeface="ＭＳ Ｐゴシック" charset="0"/>
                <a:cs typeface="ＭＳ Ｐゴシック" charset="0"/>
              </a:rPr>
              <a:t>mit dem Verfahren konstruktivistischer </a:t>
            </a:r>
            <a:r>
              <a:rPr lang="de-DE" sz="1200" kern="1200" dirty="0" err="1" smtClean="0">
                <a:solidFill>
                  <a:schemeClr val="tx1"/>
                </a:solidFill>
                <a:effectLst/>
                <a:latin typeface="Vectora LH Roman" charset="0"/>
                <a:ea typeface="ＭＳ Ｐゴシック" charset="0"/>
                <a:cs typeface="ＭＳ Ｐゴシック" charset="0"/>
              </a:rPr>
              <a:t>Grounded</a:t>
            </a:r>
            <a:r>
              <a:rPr lang="de-DE" sz="1200" kern="1200" dirty="0" smtClean="0">
                <a:solidFill>
                  <a:schemeClr val="tx1"/>
                </a:solidFill>
                <a:effectLst/>
                <a:latin typeface="Vectora LH Roman" charset="0"/>
                <a:ea typeface="ＭＳ Ｐゴシック" charset="0"/>
                <a:cs typeface="ＭＳ Ｐゴシック" charset="0"/>
              </a:rPr>
              <a:t> </a:t>
            </a:r>
            <a:r>
              <a:rPr lang="de-DE" sz="1200" kern="1200" dirty="0" err="1" smtClean="0">
                <a:solidFill>
                  <a:schemeClr val="tx1"/>
                </a:solidFill>
                <a:effectLst/>
                <a:latin typeface="Vectora LH Roman" charset="0"/>
                <a:ea typeface="ＭＳ Ｐゴシック" charset="0"/>
                <a:cs typeface="ＭＳ Ｐゴシック" charset="0"/>
              </a:rPr>
              <a:t>Theory</a:t>
            </a:r>
            <a:r>
              <a:rPr lang="de-DE" sz="1200" kern="1200" dirty="0" smtClean="0">
                <a:solidFill>
                  <a:schemeClr val="tx1"/>
                </a:solidFill>
                <a:effectLst/>
                <a:latin typeface="Vectora LH Roman" charset="0"/>
                <a:ea typeface="ＭＳ Ｐゴシック" charset="0"/>
                <a:cs typeface="ＭＳ Ｐゴシック" charset="0"/>
              </a:rPr>
              <a:t> (</a:t>
            </a:r>
            <a:r>
              <a:rPr lang="de-DE" sz="1200" kern="1200" dirty="0" err="1" smtClean="0">
                <a:solidFill>
                  <a:schemeClr val="tx1"/>
                </a:solidFill>
                <a:effectLst/>
                <a:latin typeface="Vectora LH Roman" charset="0"/>
                <a:ea typeface="ＭＳ Ｐゴシック" charset="0"/>
                <a:cs typeface="ＭＳ Ｐゴシック" charset="0"/>
              </a:rPr>
              <a:t>Charmaz</a:t>
            </a:r>
            <a:r>
              <a:rPr lang="de-DE" sz="1200" kern="1200" dirty="0" smtClean="0">
                <a:solidFill>
                  <a:schemeClr val="tx1"/>
                </a:solidFill>
                <a:effectLst/>
                <a:latin typeface="Vectora LH Roman" charset="0"/>
                <a:ea typeface="ＭＳ Ｐゴシック" charset="0"/>
                <a:cs typeface="ＭＳ Ｐゴシック" charset="0"/>
              </a:rPr>
              <a:t> 2006) ausgewertet.</a:t>
            </a:r>
            <a:r>
              <a:rPr lang="de-DE" sz="1200" kern="1200" baseline="0" dirty="0" smtClean="0">
                <a:solidFill>
                  <a:schemeClr val="tx1"/>
                </a:solidFill>
                <a:effectLst/>
                <a:latin typeface="Vectora LH Roman" charset="0"/>
                <a:ea typeface="ＭＳ Ｐゴシック" charset="0"/>
                <a:cs typeface="ＭＳ Ｐゴシック"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de-DE" sz="1200" kern="1200" baseline="0" dirty="0" smtClean="0">
                <a:solidFill>
                  <a:schemeClr val="tx1"/>
                </a:solidFill>
                <a:effectLst/>
                <a:latin typeface="Vectora LH Roman" charset="0"/>
                <a:ea typeface="ＭＳ Ｐゴシック" charset="0"/>
                <a:cs typeface="ＭＳ Ｐゴシック" charset="0"/>
              </a:rPr>
              <a:t>Dennoch bleibt die Frage offen ob und wie genau Lernwerkstattseminare in Hinsicht auf Professionalisierungsprozesse von Lehramtsstudierenden wirken.</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Komplexe Folie sehen sie die</a:t>
            </a:r>
            <a:r>
              <a:rPr lang="de-DE" baseline="0" dirty="0" smtClean="0"/>
              <a:t> 3 </a:t>
            </a:r>
            <a:r>
              <a:rPr lang="de-DE" baseline="0" dirty="0" err="1" smtClean="0"/>
              <a:t>strategien</a:t>
            </a:r>
            <a:r>
              <a:rPr lang="de-DE" baseline="0" dirty="0" smtClean="0"/>
              <a:t>- gerne nachher </a:t>
            </a:r>
            <a:r>
              <a:rPr lang="de-DE" baseline="0" dirty="0" err="1" smtClean="0"/>
              <a:t>Frgen</a:t>
            </a:r>
            <a:endParaRPr lang="de-DE" dirty="0"/>
          </a:p>
        </p:txBody>
      </p:sp>
      <p:sp>
        <p:nvSpPr>
          <p:cNvPr id="4" name="Foliennummernplatzhalter 3"/>
          <p:cNvSpPr>
            <a:spLocks noGrp="1"/>
          </p:cNvSpPr>
          <p:nvPr>
            <p:ph type="sldNum" sz="quarter" idx="10"/>
          </p:nvPr>
        </p:nvSpPr>
        <p:spPr/>
        <p:txBody>
          <a:bodyPr/>
          <a:lstStyle/>
          <a:p>
            <a:pPr>
              <a:defRPr/>
            </a:pPr>
            <a:fld id="{1C4BC024-BC89-F848-81EF-93D178F27DD1}" type="slidenum">
              <a:rPr lang="tr-TR" smtClean="0"/>
              <a:pPr>
                <a:defRPr/>
              </a:pPr>
              <a:t>7</a:t>
            </a:fld>
            <a:endParaRPr lang="tr-TR"/>
          </a:p>
        </p:txBody>
      </p:sp>
    </p:spTree>
    <p:extLst>
      <p:ext uri="{BB962C8B-B14F-4D97-AF65-F5344CB8AC3E}">
        <p14:creationId xmlns:p14="http://schemas.microsoft.com/office/powerpoint/2010/main" val="534996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bildplatzhalter 1"/>
          <p:cNvSpPr>
            <a:spLocks noGrp="1" noRot="1" noChangeAspect="1"/>
          </p:cNvSpPr>
          <p:nvPr>
            <p:ph type="sldImg"/>
          </p:nvPr>
        </p:nvSpPr>
        <p:spPr>
          <a:ln/>
        </p:spPr>
      </p:sp>
      <p:sp>
        <p:nvSpPr>
          <p:cNvPr id="19458"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dirty="0"/>
              <a:t>Obwohl das Konzept Lernwerkstatt ein mögliches und vielversprechendes hochschuldidaktisches Setting zur Überwindung viel kritisierter Probleme in der Lehramtsausbildung, wie Praxisferne oder die mangelnde Verknüpfung verschiedener Dimensionen der pädagogisch –praktischen Handlungskompetenz darstellt, gibt es bisher kaum empirische Befunde zur Wirkung von Werkstattlernen aufgrund einer bestimmten konzeptionellen Ausrichtung.</a:t>
            </a:r>
          </a:p>
          <a:p>
            <a:r>
              <a:rPr lang="de-DE" b="1" dirty="0"/>
              <a:t>(Klick</a:t>
            </a:r>
            <a:r>
              <a:rPr lang="de-DE" dirty="0"/>
              <a:t>)2012 konnte Franz die bisher einzige Studie zur Wirksamkeit von Lernwerkstattarbeit vorlegen. Zwar gab es Hinweise, dass sich Lernwerkstattarbeit positiv auf die berufliche Handlungskompetenz in Erzieherinnen- und </a:t>
            </a:r>
            <a:r>
              <a:rPr lang="de-DE" dirty="0" err="1"/>
              <a:t>LehrerInnen</a:t>
            </a:r>
            <a:r>
              <a:rPr lang="de-DE" dirty="0"/>
              <a:t> Fortbildungen auswirken könnte, </a:t>
            </a:r>
            <a:r>
              <a:rPr lang="de-DE" b="1" dirty="0"/>
              <a:t>(Klick) </a:t>
            </a:r>
            <a:r>
              <a:rPr lang="de-DE" dirty="0"/>
              <a:t>eine direkte Korrelation konnte jedoch nicht empirisch sauber herausgearbeitet werden.  </a:t>
            </a:r>
            <a:r>
              <a:rPr lang="de-DE" b="1" dirty="0"/>
              <a:t>(Klick</a:t>
            </a:r>
            <a:r>
              <a:rPr lang="de-DE" dirty="0"/>
              <a:t>) Letztendlich resümiert sie: „dass die Frage der Wirksamkeit nach wie vor stark im Dunkeln liegt.“ (</a:t>
            </a:r>
            <a:r>
              <a:rPr lang="de-DE" b="1" dirty="0"/>
              <a:t>Klick)</a:t>
            </a:r>
          </a:p>
          <a:p>
            <a:r>
              <a:rPr lang="de-DE" dirty="0"/>
              <a:t>An dieser Stelle wird ein großes Potential für die empirische Untersuchung der Wirksamkeit von Lernwerkstattlernen in der </a:t>
            </a:r>
            <a:r>
              <a:rPr lang="de-DE" dirty="0" smtClean="0"/>
              <a:t>Lehramtsausbildung, auch im Diskurs um professionelles Wissen und Können </a:t>
            </a:r>
            <a:r>
              <a:rPr lang="de-DE" dirty="0"/>
              <a:t>deutlich</a:t>
            </a:r>
          </a:p>
          <a:p>
            <a:endParaRPr lang="de-DE" dirty="0"/>
          </a:p>
          <a:p>
            <a:r>
              <a:rPr lang="de-DE" dirty="0"/>
              <a:t> </a:t>
            </a:r>
          </a:p>
          <a:p>
            <a:endParaRPr lang="de-DE" dirty="0"/>
          </a:p>
        </p:txBody>
      </p:sp>
      <p:sp>
        <p:nvSpPr>
          <p:cNvPr id="19459"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fld id="{8BBF12CE-F9DF-2B4C-A2E7-28F114A364BF}" type="slidenum">
              <a:rPr sz="1200"/>
              <a:pPr/>
              <a:t>8</a:t>
            </a:fld>
            <a:endParaRPr sz="1200"/>
          </a:p>
        </p:txBody>
      </p:sp>
    </p:spTree>
    <p:extLst>
      <p:ext uri="{BB962C8B-B14F-4D97-AF65-F5344CB8AC3E}">
        <p14:creationId xmlns:p14="http://schemas.microsoft.com/office/powerpoint/2010/main" val="1886314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bildplatzhalter 1"/>
          <p:cNvSpPr>
            <a:spLocks noGrp="1" noRot="1" noChangeAspect="1"/>
          </p:cNvSpPr>
          <p:nvPr>
            <p:ph type="sldImg"/>
          </p:nvPr>
        </p:nvSpPr>
        <p:spPr>
          <a:ln/>
        </p:spPr>
      </p:sp>
      <p:sp>
        <p:nvSpPr>
          <p:cNvPr id="19458"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dirty="0"/>
              <a:t>So setzen auch an der Uni Erfurt verschiedene Lehrende, verschiedene Formate von Werkstattlernen und Werkstattarbeit um. Es gibt zwar stets eine Orientierung am Konzept. Der grad der Offenheit bzw. die didaktische Ausrichtung ist äußerst verschieden. An dieser Stelle stehen wir einer großen Herausforderung gegenüber. Es stellt sich die Frage wie sich im jeweiligen Fall Wirkung empirisch valide messen lassen kann?</a:t>
            </a:r>
          </a:p>
          <a:p>
            <a:r>
              <a:rPr lang="de-DE" dirty="0"/>
              <a:t>Um zu fokussieren, </a:t>
            </a:r>
            <a:r>
              <a:rPr lang="de-DE" dirty="0" smtClean="0"/>
              <a:t>möchten</a:t>
            </a:r>
            <a:r>
              <a:rPr lang="de-DE" baseline="0" dirty="0" smtClean="0"/>
              <a:t> wir</a:t>
            </a:r>
            <a:r>
              <a:rPr lang="de-DE" dirty="0" smtClean="0"/>
              <a:t> unser Vorgehen vorstellen</a:t>
            </a:r>
            <a:r>
              <a:rPr lang="de-DE" dirty="0"/>
              <a:t>, welches sich an einem bestimmten Format des Werkstattlernens ausrichtet- dem des Problem-</a:t>
            </a:r>
            <a:r>
              <a:rPr lang="de-DE" dirty="0" err="1"/>
              <a:t>Based</a:t>
            </a:r>
            <a:r>
              <a:rPr lang="de-DE" dirty="0"/>
              <a:t>-</a:t>
            </a:r>
            <a:r>
              <a:rPr lang="de-DE" dirty="0" err="1"/>
              <a:t>Learnings</a:t>
            </a:r>
            <a:r>
              <a:rPr lang="de-DE" dirty="0"/>
              <a:t>.</a:t>
            </a:r>
          </a:p>
        </p:txBody>
      </p:sp>
      <p:sp>
        <p:nvSpPr>
          <p:cNvPr id="19459"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fld id="{BF3CB4A7-6AD0-DF4F-8DAC-C842D57C032A}" type="slidenum">
              <a:rPr sz="1200"/>
              <a:pPr/>
              <a:t>9</a:t>
            </a:fld>
            <a:endParaRPr sz="1200"/>
          </a:p>
        </p:txBody>
      </p:sp>
    </p:spTree>
    <p:extLst>
      <p:ext uri="{BB962C8B-B14F-4D97-AF65-F5344CB8AC3E}">
        <p14:creationId xmlns:p14="http://schemas.microsoft.com/office/powerpoint/2010/main" val="2079241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4_Titelfolie">
    <p:spTree>
      <p:nvGrpSpPr>
        <p:cNvPr id="1" name=""/>
        <p:cNvGrpSpPr/>
        <p:nvPr/>
      </p:nvGrpSpPr>
      <p:grpSpPr>
        <a:xfrm>
          <a:off x="0" y="0"/>
          <a:ext cx="0" cy="0"/>
          <a:chOff x="0" y="0"/>
          <a:chExt cx="0" cy="0"/>
        </a:xfrm>
      </p:grpSpPr>
      <p:pic>
        <p:nvPicPr>
          <p:cNvPr id="4" name="Picture 10" descr="Uni-Startbild_ppt"/>
          <p:cNvPicPr>
            <a:picLocks noChangeAspect="1" noChangeArrowheads="1"/>
          </p:cNvPicPr>
          <p:nvPr userDrawn="1"/>
        </p:nvPicPr>
        <p:blipFill>
          <a:blip r:embed="rId2">
            <a:extLst>
              <a:ext uri="{28A0092B-C50C-407E-A947-70E740481C1C}">
                <a14:useLocalDpi xmlns:a14="http://schemas.microsoft.com/office/drawing/2010/main" val="0"/>
              </a:ext>
            </a:extLst>
          </a:blip>
          <a:srcRect r="91737"/>
          <a:stretch>
            <a:fillRect/>
          </a:stretch>
        </p:blipFill>
        <p:spPr bwMode="auto">
          <a:xfrm>
            <a:off x="0" y="2565400"/>
            <a:ext cx="1008063"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6"/>
          <p:cNvPicPr>
            <a:picLocks noChangeAspect="1"/>
          </p:cNvPicPr>
          <p:nvPr userDrawn="1"/>
        </p:nvPicPr>
        <p:blipFill>
          <a:blip r:embed="rId3">
            <a:extLst>
              <a:ext uri="{28A0092B-C50C-407E-A947-70E740481C1C}">
                <a14:useLocalDpi xmlns:a14="http://schemas.microsoft.com/office/drawing/2010/main" val="0"/>
              </a:ext>
            </a:extLst>
          </a:blip>
          <a:srcRect t="38690" r="327" b="34222"/>
          <a:stretch>
            <a:fillRect/>
          </a:stretch>
        </p:blipFill>
        <p:spPr bwMode="auto">
          <a:xfrm>
            <a:off x="912813" y="2565400"/>
            <a:ext cx="11328400" cy="326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Rectangle 2"/>
          <p:cNvSpPr>
            <a:spLocks noGrp="1" noChangeArrowheads="1"/>
          </p:cNvSpPr>
          <p:nvPr>
            <p:ph type="ctrTitle"/>
          </p:nvPr>
        </p:nvSpPr>
        <p:spPr>
          <a:xfrm>
            <a:off x="1295401" y="4038600"/>
            <a:ext cx="10077451" cy="1143000"/>
          </a:xfrm>
        </p:spPr>
        <p:txBody>
          <a:bodyPr anchor="b"/>
          <a:lstStyle>
            <a:lvl1pPr>
              <a:defRPr sz="3300" b="1" noProof="1">
                <a:solidFill>
                  <a:srgbClr val="0F2455"/>
                </a:solidFill>
              </a:defRPr>
            </a:lvl1pPr>
          </a:lstStyle>
          <a:p>
            <a:pPr lvl="0"/>
            <a:r>
              <a:rPr noProof="1"/>
              <a:t>Mastertitelformat bearbeiten</a:t>
            </a:r>
          </a:p>
        </p:txBody>
      </p:sp>
      <p:sp>
        <p:nvSpPr>
          <p:cNvPr id="34819" name="Rectangle 3"/>
          <p:cNvSpPr>
            <a:spLocks noGrp="1" noChangeArrowheads="1"/>
          </p:cNvSpPr>
          <p:nvPr>
            <p:ph type="subTitle" idx="1"/>
          </p:nvPr>
        </p:nvSpPr>
        <p:spPr>
          <a:xfrm>
            <a:off x="1295401" y="5245100"/>
            <a:ext cx="10077451" cy="1079500"/>
          </a:xfrm>
        </p:spPr>
        <p:txBody>
          <a:bodyPr/>
          <a:lstStyle>
            <a:lvl1pPr marL="0" indent="0">
              <a:buFont typeface="Vectora LH Roman" charset="0"/>
              <a:buNone/>
              <a:defRPr sz="1800" i="1" noProof="1">
                <a:solidFill>
                  <a:srgbClr val="0F2455"/>
                </a:solidFill>
              </a:defRPr>
            </a:lvl1pPr>
          </a:lstStyle>
          <a:p>
            <a:pPr lvl="0"/>
            <a:r>
              <a:rPr noProof="1"/>
              <a:t>Master-Untertitelformat bearbeiten</a:t>
            </a:r>
          </a:p>
        </p:txBody>
      </p:sp>
    </p:spTree>
    <p:extLst>
      <p:ext uri="{BB962C8B-B14F-4D97-AF65-F5344CB8AC3E}">
        <p14:creationId xmlns:p14="http://schemas.microsoft.com/office/powerpoint/2010/main" val="1451588685"/>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Rechteck 3">
            <a:extLst>
              <a:ext uri="{FF2B5EF4-FFF2-40B4-BE49-F238E27FC236}"/>
            </a:extLst>
          </p:cNvPr>
          <p:cNvSpPr>
            <a:spLocks noChangeArrowheads="1"/>
          </p:cNvSpPr>
          <p:nvPr userDrawn="1"/>
        </p:nvSpPr>
        <p:spPr bwMode="auto">
          <a:xfrm>
            <a:off x="0" y="981075"/>
            <a:ext cx="12192000" cy="5327650"/>
          </a:xfrm>
          <a:prstGeom prst="rect">
            <a:avLst/>
          </a:prstGeom>
          <a:solidFill>
            <a:srgbClr val="008FBE">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Vectora LH Roman" pitchFamily="34" charset="0"/>
                <a:ea typeface="ＭＳ Ｐゴシック" panose="020B0600070205080204" pitchFamily="34" charset="-128"/>
              </a:defRPr>
            </a:lvl1pPr>
            <a:lvl2pPr marL="742950" indent="-285750">
              <a:defRPr sz="2400">
                <a:solidFill>
                  <a:schemeClr val="tx1"/>
                </a:solidFill>
                <a:latin typeface="Vectora LH Roman" pitchFamily="34" charset="0"/>
                <a:ea typeface="ＭＳ Ｐゴシック" panose="020B0600070205080204" pitchFamily="34" charset="-128"/>
              </a:defRPr>
            </a:lvl2pPr>
            <a:lvl3pPr marL="1143000" indent="-228600">
              <a:defRPr sz="2400">
                <a:solidFill>
                  <a:schemeClr val="tx1"/>
                </a:solidFill>
                <a:latin typeface="Vectora LH Roman" pitchFamily="34" charset="0"/>
                <a:ea typeface="ＭＳ Ｐゴシック" panose="020B0600070205080204" pitchFamily="34" charset="-128"/>
              </a:defRPr>
            </a:lvl3pPr>
            <a:lvl4pPr marL="1600200" indent="-228600">
              <a:defRPr sz="2400">
                <a:solidFill>
                  <a:schemeClr val="tx1"/>
                </a:solidFill>
                <a:latin typeface="Vectora LH Roman" pitchFamily="34" charset="0"/>
                <a:ea typeface="ＭＳ Ｐゴシック" panose="020B0600070205080204" pitchFamily="34" charset="-128"/>
              </a:defRPr>
            </a:lvl4pPr>
            <a:lvl5pPr marL="2057400" indent="-228600">
              <a:defRPr sz="2400">
                <a:solidFill>
                  <a:schemeClr val="tx1"/>
                </a:solidFill>
                <a:latin typeface="Vectora LH Roman"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ctora LH Roman"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ctora LH Roman"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ctora LH Roman"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ctora LH Roman" pitchFamily="34" charset="0"/>
                <a:ea typeface="ＭＳ Ｐゴシック" panose="020B0600070205080204" pitchFamily="34" charset="-128"/>
              </a:defRPr>
            </a:lvl9pPr>
          </a:lstStyle>
          <a:p>
            <a:pPr eaLnBrk="1" hangingPunct="1">
              <a:defRPr/>
            </a:pPr>
            <a:endParaRPr lang="de-DE" altLang="de-DE" sz="1800">
              <a:solidFill>
                <a:srgbClr val="000000"/>
              </a:solidFill>
              <a:cs typeface="+mn-cs"/>
            </a:endParaRPr>
          </a:p>
        </p:txBody>
      </p:sp>
      <p:sp>
        <p:nvSpPr>
          <p:cNvPr id="5" name="Rechteck 4">
            <a:extLst>
              <a:ext uri="{FF2B5EF4-FFF2-40B4-BE49-F238E27FC236}"/>
            </a:extLst>
          </p:cNvPr>
          <p:cNvSpPr>
            <a:spLocks noChangeArrowheads="1"/>
          </p:cNvSpPr>
          <p:nvPr userDrawn="1"/>
        </p:nvSpPr>
        <p:spPr bwMode="auto">
          <a:xfrm>
            <a:off x="5973763" y="3244850"/>
            <a:ext cx="222250" cy="300038"/>
          </a:xfrm>
          <a:prstGeom prst="rect">
            <a:avLst/>
          </a:prstGeom>
          <a:noFill/>
          <a:ln>
            <a:noFill/>
          </a:ln>
          <a:extLst/>
        </p:spPr>
        <p:txBody>
          <a:bodyPr wrap="none">
            <a:spAutoFit/>
          </a:bodyPr>
          <a:lstStyle>
            <a:lvl1pPr eaLnBrk="0" hangingPunct="0">
              <a:defRPr sz="2400">
                <a:solidFill>
                  <a:schemeClr val="tx1"/>
                </a:solidFill>
                <a:latin typeface="Vectora LH Roman" panose="020B0500000000000000" pitchFamily="34" charset="0"/>
                <a:ea typeface="ＭＳ Ｐゴシック" panose="020B0600070205080204" pitchFamily="34" charset="-128"/>
              </a:defRPr>
            </a:lvl1pPr>
            <a:lvl2pPr marL="742950" indent="-285750" eaLnBrk="0" hangingPunct="0">
              <a:defRPr sz="2400">
                <a:solidFill>
                  <a:schemeClr val="tx1"/>
                </a:solidFill>
                <a:latin typeface="Vectora LH Roman" panose="020B0500000000000000" pitchFamily="34" charset="0"/>
                <a:ea typeface="ＭＳ Ｐゴシック" panose="020B0600070205080204" pitchFamily="34" charset="-128"/>
              </a:defRPr>
            </a:lvl2pPr>
            <a:lvl3pPr marL="1143000" indent="-228600" eaLnBrk="0" hangingPunct="0">
              <a:defRPr sz="2400">
                <a:solidFill>
                  <a:schemeClr val="tx1"/>
                </a:solidFill>
                <a:latin typeface="Vectora LH Roman" panose="020B0500000000000000" pitchFamily="34" charset="0"/>
                <a:ea typeface="ＭＳ Ｐゴシック" panose="020B0600070205080204" pitchFamily="34" charset="-128"/>
              </a:defRPr>
            </a:lvl3pPr>
            <a:lvl4pPr marL="1600200" indent="-228600" eaLnBrk="0" hangingPunct="0">
              <a:defRPr sz="2400">
                <a:solidFill>
                  <a:schemeClr val="tx1"/>
                </a:solidFill>
                <a:latin typeface="Vectora LH Roman" panose="020B0500000000000000" pitchFamily="34" charset="0"/>
                <a:ea typeface="ＭＳ Ｐゴシック" panose="020B0600070205080204" pitchFamily="34" charset="-128"/>
              </a:defRPr>
            </a:lvl4pPr>
            <a:lvl5pPr marL="2057400" indent="-228600" eaLnBrk="0" hangingPunct="0">
              <a:defRPr sz="2400">
                <a:solidFill>
                  <a:schemeClr val="tx1"/>
                </a:solidFill>
                <a:latin typeface="Vectora LH Roman" panose="020B0500000000000000"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ctora LH Roman" panose="020B0500000000000000"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ctora LH Roman" panose="020B0500000000000000"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ctora LH Roman" panose="020B0500000000000000"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ctora LH Roman" panose="020B0500000000000000" pitchFamily="34" charset="0"/>
                <a:ea typeface="ＭＳ Ｐゴシック" panose="020B0600070205080204" pitchFamily="34" charset="-128"/>
              </a:defRPr>
            </a:lvl9pPr>
          </a:lstStyle>
          <a:p>
            <a:pPr eaLnBrk="1" hangingPunct="1">
              <a:defRPr/>
            </a:pPr>
            <a:r>
              <a:rPr lang="de-DE" altLang="de-DE" sz="1350">
                <a:cs typeface="+mn-cs"/>
              </a:rPr>
              <a:t> </a:t>
            </a:r>
          </a:p>
        </p:txBody>
      </p:sp>
      <p:sp>
        <p:nvSpPr>
          <p:cNvPr id="2" name="Titel 1"/>
          <p:cNvSpPr>
            <a:spLocks noGrp="1"/>
          </p:cNvSpPr>
          <p:nvPr>
            <p:ph type="title"/>
          </p:nvPr>
        </p:nvSpPr>
        <p:spPr/>
        <p:txBody>
          <a:bodyPr/>
          <a:lstStyle>
            <a:lvl1pPr>
              <a:defRPr sz="2800" b="1"/>
            </a:lvl1pPr>
          </a:lstStyle>
          <a:p>
            <a:r>
              <a:rPr lang="de-DE" dirty="0"/>
              <a:t>Mastertitelformat bearbeiten</a:t>
            </a:r>
          </a:p>
        </p:txBody>
      </p:sp>
      <p:sp>
        <p:nvSpPr>
          <p:cNvPr id="3" name="Inhaltsplatzhalter 2"/>
          <p:cNvSpPr>
            <a:spLocks noGrp="1"/>
          </p:cNvSpPr>
          <p:nvPr>
            <p:ph idx="1"/>
          </p:nvPr>
        </p:nvSpPr>
        <p:spPr>
          <a:xfrm>
            <a:off x="719668" y="2159000"/>
            <a:ext cx="10941051" cy="3862288"/>
          </a:xfrm>
        </p:spPr>
        <p:txBody>
          <a:bodyPr/>
          <a:lstStyle>
            <a:lvl1pPr>
              <a:defRPr sz="1800"/>
            </a:lvl1pPr>
            <a:lvl2pPr>
              <a:defRPr sz="1600"/>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Datumsplatzhalter 3">
            <a:extLst>
              <a:ext uri="{FF2B5EF4-FFF2-40B4-BE49-F238E27FC236}"/>
            </a:extLst>
          </p:cNvPr>
          <p:cNvSpPr>
            <a:spLocks noGrp="1"/>
          </p:cNvSpPr>
          <p:nvPr>
            <p:ph type="dt" sz="half" idx="10"/>
          </p:nvPr>
        </p:nvSpPr>
        <p:spPr/>
        <p:txBody>
          <a:bodyPr/>
          <a:lstStyle>
            <a:lvl1pPr>
              <a:defRPr>
                <a:latin typeface="Vectora LH 55 Roman" panose="020B0500000000000000" pitchFamily="34" charset="0"/>
                <a:ea typeface="ＭＳ Ｐゴシック" panose="020B0600070205080204" pitchFamily="34" charset="-128"/>
                <a:cs typeface="+mn-cs"/>
              </a:defRPr>
            </a:lvl1pPr>
          </a:lstStyle>
          <a:p>
            <a:pPr>
              <a:defRPr/>
            </a:pPr>
            <a:endParaRPr lang="de-DE" altLang="de-DE"/>
          </a:p>
        </p:txBody>
      </p:sp>
    </p:spTree>
    <p:extLst>
      <p:ext uri="{BB962C8B-B14F-4D97-AF65-F5344CB8AC3E}">
        <p14:creationId xmlns:p14="http://schemas.microsoft.com/office/powerpoint/2010/main" val="2310329291"/>
      </p:ext>
    </p:extLst>
  </p:cSld>
  <p:clrMapOvr>
    <a:masterClrMapping/>
  </p:clrMapOvr>
  <p:transition xmlns:p14="http://schemas.microsoft.com/office/powerpoint/2010/mai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Inhalt und Text">
    <p:spTree>
      <p:nvGrpSpPr>
        <p:cNvPr id="1" name=""/>
        <p:cNvGrpSpPr/>
        <p:nvPr/>
      </p:nvGrpSpPr>
      <p:grpSpPr>
        <a:xfrm>
          <a:off x="0" y="0"/>
          <a:ext cx="0" cy="0"/>
          <a:chOff x="0" y="0"/>
          <a:chExt cx="0" cy="0"/>
        </a:xfrm>
      </p:grpSpPr>
      <p:pic>
        <p:nvPicPr>
          <p:cNvPr id="2" name="Grafik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81075"/>
            <a:ext cx="121920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umsplatzhalter 4">
            <a:extLst>
              <a:ext uri="{FF2B5EF4-FFF2-40B4-BE49-F238E27FC236}"/>
            </a:extLst>
          </p:cNvPr>
          <p:cNvSpPr>
            <a:spLocks noGrp="1"/>
          </p:cNvSpPr>
          <p:nvPr>
            <p:ph type="dt" sz="half" idx="10"/>
          </p:nvPr>
        </p:nvSpPr>
        <p:spPr/>
        <p:txBody>
          <a:bodyPr/>
          <a:lstStyle>
            <a:lvl1pPr>
              <a:defRPr>
                <a:latin typeface="Vectora LH 55 Roman" panose="020B0500000000000000" pitchFamily="34" charset="0"/>
                <a:ea typeface="ＭＳ Ｐゴシック" panose="020B0600070205080204" pitchFamily="34" charset="-128"/>
                <a:cs typeface="+mn-cs"/>
              </a:defRPr>
            </a:lvl1pPr>
          </a:lstStyle>
          <a:p>
            <a:pPr>
              <a:defRPr/>
            </a:pPr>
            <a:endParaRPr lang="de-DE" altLang="de-DE"/>
          </a:p>
        </p:txBody>
      </p:sp>
    </p:spTree>
    <p:extLst>
      <p:ext uri="{BB962C8B-B14F-4D97-AF65-F5344CB8AC3E}">
        <p14:creationId xmlns:p14="http://schemas.microsoft.com/office/powerpoint/2010/main" val="2511627315"/>
      </p:ext>
    </p:extLst>
  </p:cSld>
  <p:clrMapOvr>
    <a:masterClrMapping/>
  </p:clrMapOvr>
  <p:transition xmlns:p14="http://schemas.microsoft.com/office/powerpoint/2010/mai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Titelfolie">
    <p:spTree>
      <p:nvGrpSpPr>
        <p:cNvPr id="1" name=""/>
        <p:cNvGrpSpPr/>
        <p:nvPr/>
      </p:nvGrpSpPr>
      <p:grpSpPr>
        <a:xfrm>
          <a:off x="0" y="0"/>
          <a:ext cx="0" cy="0"/>
          <a:chOff x="0" y="0"/>
          <a:chExt cx="0" cy="0"/>
        </a:xfrm>
      </p:grpSpPr>
      <p:pic>
        <p:nvPicPr>
          <p:cNvPr id="4" name="Picture 10" descr="Uni-Startbild_ppt"/>
          <p:cNvPicPr>
            <a:picLocks noChangeAspect="1" noChangeArrowheads="1"/>
          </p:cNvPicPr>
          <p:nvPr userDrawn="1"/>
        </p:nvPicPr>
        <p:blipFill>
          <a:blip r:embed="rId2">
            <a:extLst>
              <a:ext uri="{28A0092B-C50C-407E-A947-70E740481C1C}">
                <a14:useLocalDpi xmlns:a14="http://schemas.microsoft.com/office/drawing/2010/main" val="0"/>
              </a:ext>
            </a:extLst>
          </a:blip>
          <a:srcRect r="91737"/>
          <a:stretch>
            <a:fillRect/>
          </a:stretch>
        </p:blipFill>
        <p:spPr bwMode="auto">
          <a:xfrm>
            <a:off x="0" y="2565400"/>
            <a:ext cx="1008063"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6"/>
          <p:cNvPicPr>
            <a:picLocks noChangeAspect="1"/>
          </p:cNvPicPr>
          <p:nvPr userDrawn="1"/>
        </p:nvPicPr>
        <p:blipFill>
          <a:blip r:embed="rId3">
            <a:extLst>
              <a:ext uri="{28A0092B-C50C-407E-A947-70E740481C1C}">
                <a14:useLocalDpi xmlns:a14="http://schemas.microsoft.com/office/drawing/2010/main" val="0"/>
              </a:ext>
            </a:extLst>
          </a:blip>
          <a:srcRect t="38690" r="327" b="34222"/>
          <a:stretch>
            <a:fillRect/>
          </a:stretch>
        </p:blipFill>
        <p:spPr bwMode="auto">
          <a:xfrm>
            <a:off x="912813" y="2565400"/>
            <a:ext cx="11328400" cy="326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Rectangle 2"/>
          <p:cNvSpPr>
            <a:spLocks noGrp="1" noChangeArrowheads="1"/>
          </p:cNvSpPr>
          <p:nvPr>
            <p:ph type="ctrTitle"/>
          </p:nvPr>
        </p:nvSpPr>
        <p:spPr>
          <a:xfrm>
            <a:off x="1295401" y="4038600"/>
            <a:ext cx="10077451" cy="1143000"/>
          </a:xfrm>
        </p:spPr>
        <p:txBody>
          <a:bodyPr anchor="b"/>
          <a:lstStyle>
            <a:lvl1pPr>
              <a:defRPr sz="3300" b="1" noProof="1">
                <a:solidFill>
                  <a:srgbClr val="0F2455"/>
                </a:solidFill>
              </a:defRPr>
            </a:lvl1pPr>
          </a:lstStyle>
          <a:p>
            <a:pPr lvl="0"/>
            <a:r>
              <a:rPr noProof="1"/>
              <a:t>Mastertitelformat bearbeiten</a:t>
            </a:r>
          </a:p>
        </p:txBody>
      </p:sp>
      <p:sp>
        <p:nvSpPr>
          <p:cNvPr id="34819" name="Rectangle 3"/>
          <p:cNvSpPr>
            <a:spLocks noGrp="1" noChangeArrowheads="1"/>
          </p:cNvSpPr>
          <p:nvPr>
            <p:ph type="subTitle" idx="1"/>
          </p:nvPr>
        </p:nvSpPr>
        <p:spPr>
          <a:xfrm>
            <a:off x="1295401" y="5245100"/>
            <a:ext cx="10077451" cy="1079500"/>
          </a:xfrm>
        </p:spPr>
        <p:txBody>
          <a:bodyPr/>
          <a:lstStyle>
            <a:lvl1pPr marL="0" indent="0">
              <a:buFont typeface="Vectora LH Roman" charset="0"/>
              <a:buNone/>
              <a:defRPr sz="1800" i="1" noProof="1">
                <a:solidFill>
                  <a:srgbClr val="0F2455"/>
                </a:solidFill>
              </a:defRPr>
            </a:lvl1pPr>
          </a:lstStyle>
          <a:p>
            <a:pPr lvl="0"/>
            <a:r>
              <a:rPr noProof="1"/>
              <a:t>Master-Untertitelformat bearbeiten</a:t>
            </a:r>
          </a:p>
        </p:txBody>
      </p:sp>
    </p:spTree>
    <p:extLst>
      <p:ext uri="{BB962C8B-B14F-4D97-AF65-F5344CB8AC3E}">
        <p14:creationId xmlns:p14="http://schemas.microsoft.com/office/powerpoint/2010/main" val="3287144223"/>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Rechteck 3">
            <a:extLst>
              <a:ext uri="{FF2B5EF4-FFF2-40B4-BE49-F238E27FC236}"/>
            </a:extLst>
          </p:cNvPr>
          <p:cNvSpPr>
            <a:spLocks noChangeArrowheads="1"/>
          </p:cNvSpPr>
          <p:nvPr userDrawn="1"/>
        </p:nvSpPr>
        <p:spPr bwMode="auto">
          <a:xfrm>
            <a:off x="0" y="981075"/>
            <a:ext cx="12192000" cy="5327650"/>
          </a:xfrm>
          <a:prstGeom prst="rect">
            <a:avLst/>
          </a:prstGeom>
          <a:solidFill>
            <a:srgbClr val="008FBE">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Vectora LH Roman" pitchFamily="34" charset="0"/>
                <a:ea typeface="ＭＳ Ｐゴシック" panose="020B0600070205080204" pitchFamily="34" charset="-128"/>
              </a:defRPr>
            </a:lvl1pPr>
            <a:lvl2pPr marL="742950" indent="-285750">
              <a:defRPr sz="2400">
                <a:solidFill>
                  <a:schemeClr val="tx1"/>
                </a:solidFill>
                <a:latin typeface="Vectora LH Roman" pitchFamily="34" charset="0"/>
                <a:ea typeface="ＭＳ Ｐゴシック" panose="020B0600070205080204" pitchFamily="34" charset="-128"/>
              </a:defRPr>
            </a:lvl2pPr>
            <a:lvl3pPr marL="1143000" indent="-228600">
              <a:defRPr sz="2400">
                <a:solidFill>
                  <a:schemeClr val="tx1"/>
                </a:solidFill>
                <a:latin typeface="Vectora LH Roman" pitchFamily="34" charset="0"/>
                <a:ea typeface="ＭＳ Ｐゴシック" panose="020B0600070205080204" pitchFamily="34" charset="-128"/>
              </a:defRPr>
            </a:lvl3pPr>
            <a:lvl4pPr marL="1600200" indent="-228600">
              <a:defRPr sz="2400">
                <a:solidFill>
                  <a:schemeClr val="tx1"/>
                </a:solidFill>
                <a:latin typeface="Vectora LH Roman" pitchFamily="34" charset="0"/>
                <a:ea typeface="ＭＳ Ｐゴシック" panose="020B0600070205080204" pitchFamily="34" charset="-128"/>
              </a:defRPr>
            </a:lvl4pPr>
            <a:lvl5pPr marL="2057400" indent="-228600">
              <a:defRPr sz="2400">
                <a:solidFill>
                  <a:schemeClr val="tx1"/>
                </a:solidFill>
                <a:latin typeface="Vectora LH Roman"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ctora LH Roman"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ctora LH Roman"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ctora LH Roman"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ctora LH Roman" pitchFamily="34" charset="0"/>
                <a:ea typeface="ＭＳ Ｐゴシック" panose="020B0600070205080204" pitchFamily="34" charset="-128"/>
              </a:defRPr>
            </a:lvl9pPr>
          </a:lstStyle>
          <a:p>
            <a:pPr eaLnBrk="1" hangingPunct="1">
              <a:defRPr/>
            </a:pPr>
            <a:endParaRPr lang="de-DE" altLang="de-DE" sz="1800">
              <a:solidFill>
                <a:srgbClr val="000000"/>
              </a:solidFill>
            </a:endParaRPr>
          </a:p>
        </p:txBody>
      </p:sp>
      <p:sp>
        <p:nvSpPr>
          <p:cNvPr id="5" name="Rechteck 4">
            <a:extLst>
              <a:ext uri="{FF2B5EF4-FFF2-40B4-BE49-F238E27FC236}"/>
            </a:extLst>
          </p:cNvPr>
          <p:cNvSpPr>
            <a:spLocks noChangeArrowheads="1"/>
          </p:cNvSpPr>
          <p:nvPr userDrawn="1"/>
        </p:nvSpPr>
        <p:spPr bwMode="auto">
          <a:xfrm>
            <a:off x="5973763" y="3244850"/>
            <a:ext cx="222250" cy="300038"/>
          </a:xfrm>
          <a:prstGeom prst="rect">
            <a:avLst/>
          </a:prstGeom>
          <a:noFill/>
          <a:ln>
            <a:noFill/>
          </a:ln>
          <a:extLst/>
        </p:spPr>
        <p:txBody>
          <a:bodyPr wrap="none">
            <a:spAutoFit/>
          </a:bodyPr>
          <a:lstStyle>
            <a:lvl1pPr eaLnBrk="0" hangingPunct="0">
              <a:defRPr sz="2400">
                <a:solidFill>
                  <a:schemeClr val="tx1"/>
                </a:solidFill>
                <a:latin typeface="Vectora LH Roman" panose="020B0500000000000000" pitchFamily="34" charset="0"/>
                <a:ea typeface="ＭＳ Ｐゴシック" panose="020B0600070205080204" pitchFamily="34" charset="-128"/>
              </a:defRPr>
            </a:lvl1pPr>
            <a:lvl2pPr marL="742950" indent="-285750" eaLnBrk="0" hangingPunct="0">
              <a:defRPr sz="2400">
                <a:solidFill>
                  <a:schemeClr val="tx1"/>
                </a:solidFill>
                <a:latin typeface="Vectora LH Roman" panose="020B0500000000000000" pitchFamily="34" charset="0"/>
                <a:ea typeface="ＭＳ Ｐゴシック" panose="020B0600070205080204" pitchFamily="34" charset="-128"/>
              </a:defRPr>
            </a:lvl2pPr>
            <a:lvl3pPr marL="1143000" indent="-228600" eaLnBrk="0" hangingPunct="0">
              <a:defRPr sz="2400">
                <a:solidFill>
                  <a:schemeClr val="tx1"/>
                </a:solidFill>
                <a:latin typeface="Vectora LH Roman" panose="020B0500000000000000" pitchFamily="34" charset="0"/>
                <a:ea typeface="ＭＳ Ｐゴシック" panose="020B0600070205080204" pitchFamily="34" charset="-128"/>
              </a:defRPr>
            </a:lvl3pPr>
            <a:lvl4pPr marL="1600200" indent="-228600" eaLnBrk="0" hangingPunct="0">
              <a:defRPr sz="2400">
                <a:solidFill>
                  <a:schemeClr val="tx1"/>
                </a:solidFill>
                <a:latin typeface="Vectora LH Roman" panose="020B0500000000000000" pitchFamily="34" charset="0"/>
                <a:ea typeface="ＭＳ Ｐゴシック" panose="020B0600070205080204" pitchFamily="34" charset="-128"/>
              </a:defRPr>
            </a:lvl4pPr>
            <a:lvl5pPr marL="2057400" indent="-228600" eaLnBrk="0" hangingPunct="0">
              <a:defRPr sz="2400">
                <a:solidFill>
                  <a:schemeClr val="tx1"/>
                </a:solidFill>
                <a:latin typeface="Vectora LH Roman" panose="020B0500000000000000"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ctora LH Roman" panose="020B0500000000000000"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ctora LH Roman" panose="020B0500000000000000"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ctora LH Roman" panose="020B0500000000000000"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ctora LH Roman" panose="020B0500000000000000" pitchFamily="34" charset="0"/>
                <a:ea typeface="ＭＳ Ｐゴシック" panose="020B0600070205080204" pitchFamily="34" charset="-128"/>
              </a:defRPr>
            </a:lvl9pPr>
          </a:lstStyle>
          <a:p>
            <a:pPr eaLnBrk="1" hangingPunct="1">
              <a:defRPr/>
            </a:pPr>
            <a:r>
              <a:rPr lang="de-DE" altLang="de-DE" sz="1350">
                <a:solidFill>
                  <a:srgbClr val="000000"/>
                </a:solidFill>
              </a:rPr>
              <a:t> </a:t>
            </a:r>
          </a:p>
        </p:txBody>
      </p:sp>
      <p:sp>
        <p:nvSpPr>
          <p:cNvPr id="2" name="Titel 1"/>
          <p:cNvSpPr>
            <a:spLocks noGrp="1"/>
          </p:cNvSpPr>
          <p:nvPr>
            <p:ph type="title"/>
          </p:nvPr>
        </p:nvSpPr>
        <p:spPr/>
        <p:txBody>
          <a:bodyPr/>
          <a:lstStyle>
            <a:lvl1pPr>
              <a:defRPr sz="2800" b="1"/>
            </a:lvl1pPr>
          </a:lstStyle>
          <a:p>
            <a:r>
              <a:rPr lang="de-DE" dirty="0"/>
              <a:t>Mastertitelformat bearbeiten</a:t>
            </a:r>
          </a:p>
        </p:txBody>
      </p:sp>
      <p:sp>
        <p:nvSpPr>
          <p:cNvPr id="3" name="Inhaltsplatzhalter 2"/>
          <p:cNvSpPr>
            <a:spLocks noGrp="1"/>
          </p:cNvSpPr>
          <p:nvPr>
            <p:ph idx="1"/>
          </p:nvPr>
        </p:nvSpPr>
        <p:spPr>
          <a:xfrm>
            <a:off x="719668" y="2159000"/>
            <a:ext cx="10941051" cy="3862288"/>
          </a:xfrm>
        </p:spPr>
        <p:txBody>
          <a:bodyPr/>
          <a:lstStyle>
            <a:lvl1pPr>
              <a:defRPr sz="1800"/>
            </a:lvl1pPr>
            <a:lvl2pPr>
              <a:defRPr sz="1600"/>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Datumsplatzhalter 3">
            <a:extLst>
              <a:ext uri="{FF2B5EF4-FFF2-40B4-BE49-F238E27FC236}"/>
            </a:extLst>
          </p:cNvPr>
          <p:cNvSpPr>
            <a:spLocks noGrp="1"/>
          </p:cNvSpPr>
          <p:nvPr>
            <p:ph type="dt" sz="half" idx="10"/>
          </p:nvPr>
        </p:nvSpPr>
        <p:spPr/>
        <p:txBody>
          <a:bodyPr/>
          <a:lstStyle>
            <a:lvl1pPr>
              <a:defRPr>
                <a:latin typeface="Vectora LH 55 Roman" panose="020B0500000000000000" pitchFamily="34" charset="0"/>
                <a:ea typeface="ＭＳ Ｐゴシック" panose="020B0600070205080204" pitchFamily="34" charset="-128"/>
                <a:cs typeface="+mn-cs"/>
              </a:defRPr>
            </a:lvl1pPr>
          </a:lstStyle>
          <a:p>
            <a:pPr>
              <a:defRPr/>
            </a:pPr>
            <a:endParaRPr lang="de-DE" altLang="de-DE">
              <a:solidFill>
                <a:srgbClr val="000000"/>
              </a:solidFill>
            </a:endParaRPr>
          </a:p>
        </p:txBody>
      </p:sp>
    </p:spTree>
    <p:extLst>
      <p:ext uri="{BB962C8B-B14F-4D97-AF65-F5344CB8AC3E}">
        <p14:creationId xmlns:p14="http://schemas.microsoft.com/office/powerpoint/2010/main" val="641066734"/>
      </p:ext>
    </p:extLst>
  </p:cSld>
  <p:clrMapOvr>
    <a:masterClrMapping/>
  </p:clrMapOvr>
  <p:transition xmlns:p14="http://schemas.microsoft.com/office/powerpoint/2010/mai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Inhalt und Text">
    <p:spTree>
      <p:nvGrpSpPr>
        <p:cNvPr id="1" name=""/>
        <p:cNvGrpSpPr/>
        <p:nvPr/>
      </p:nvGrpSpPr>
      <p:grpSpPr>
        <a:xfrm>
          <a:off x="0" y="0"/>
          <a:ext cx="0" cy="0"/>
          <a:chOff x="0" y="0"/>
          <a:chExt cx="0" cy="0"/>
        </a:xfrm>
      </p:grpSpPr>
      <p:pic>
        <p:nvPicPr>
          <p:cNvPr id="2" name="Grafik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81075"/>
            <a:ext cx="121920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umsplatzhalter 4">
            <a:extLst>
              <a:ext uri="{FF2B5EF4-FFF2-40B4-BE49-F238E27FC236}"/>
            </a:extLst>
          </p:cNvPr>
          <p:cNvSpPr>
            <a:spLocks noGrp="1"/>
          </p:cNvSpPr>
          <p:nvPr>
            <p:ph type="dt" sz="half" idx="10"/>
          </p:nvPr>
        </p:nvSpPr>
        <p:spPr/>
        <p:txBody>
          <a:bodyPr/>
          <a:lstStyle>
            <a:lvl1pPr>
              <a:defRPr>
                <a:latin typeface="Vectora LH 55 Roman" panose="020B0500000000000000" pitchFamily="34" charset="0"/>
                <a:ea typeface="ＭＳ Ｐゴシック" panose="020B0600070205080204" pitchFamily="34" charset="-128"/>
                <a:cs typeface="+mn-cs"/>
              </a:defRPr>
            </a:lvl1pPr>
          </a:lstStyle>
          <a:p>
            <a:pPr>
              <a:defRPr/>
            </a:pPr>
            <a:endParaRPr lang="de-DE" altLang="de-DE">
              <a:solidFill>
                <a:srgbClr val="000000"/>
              </a:solidFill>
            </a:endParaRPr>
          </a:p>
        </p:txBody>
      </p:sp>
    </p:spTree>
    <p:extLst>
      <p:ext uri="{BB962C8B-B14F-4D97-AF65-F5344CB8AC3E}">
        <p14:creationId xmlns:p14="http://schemas.microsoft.com/office/powerpoint/2010/main" val="2540908391"/>
      </p:ext>
    </p:extLst>
  </p:cSld>
  <p:clrMapOvr>
    <a:masterClrMapping/>
  </p:clrMapOvr>
  <p:transition xmlns:p14="http://schemas.microsoft.com/office/powerpoint/2010/main">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theme" Target="../theme/theme2.xml"/><Relationship Id="rId5"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138" y="1258888"/>
            <a:ext cx="1094105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de-DE"/>
              <a:t>Mastertitelformat bearbeiten</a:t>
            </a:r>
          </a:p>
        </p:txBody>
      </p:sp>
      <p:sp>
        <p:nvSpPr>
          <p:cNvPr id="1027" name="Rectangle 3"/>
          <p:cNvSpPr>
            <a:spLocks noGrp="1" noChangeArrowheads="1"/>
          </p:cNvSpPr>
          <p:nvPr>
            <p:ph type="body" idx="1"/>
          </p:nvPr>
        </p:nvSpPr>
        <p:spPr bwMode="auto">
          <a:xfrm>
            <a:off x="719138" y="2159000"/>
            <a:ext cx="1094105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28" name="Rectangle 4">
            <a:extLst>
              <a:ext uri="{FF2B5EF4-FFF2-40B4-BE49-F238E27FC236}"/>
            </a:extLst>
          </p:cNvPr>
          <p:cNvSpPr>
            <a:spLocks noGrp="1" noChangeArrowheads="1"/>
          </p:cNvSpPr>
          <p:nvPr>
            <p:ph type="dt" sz="half" idx="2"/>
          </p:nvPr>
        </p:nvSpPr>
        <p:spPr bwMode="auto">
          <a:xfrm>
            <a:off x="719138" y="395288"/>
            <a:ext cx="6718300" cy="360362"/>
          </a:xfrm>
          <a:prstGeom prst="rect">
            <a:avLst/>
          </a:prstGeom>
          <a:noFill/>
          <a:ln>
            <a:noFill/>
          </a:ln>
          <a:effectLst/>
          <a:extLst/>
        </p:spPr>
        <p:txBody>
          <a:bodyPr vert="horz" wrap="none" lIns="0" tIns="0" rIns="0" bIns="0" numCol="1" anchor="t" anchorCtr="0" compatLnSpc="1">
            <a:prstTxWarp prst="textNoShape">
              <a:avLst/>
            </a:prstTxWarp>
          </a:bodyPr>
          <a:lstStyle>
            <a:lvl1pPr eaLnBrk="1" hangingPunct="1">
              <a:defRPr sz="675" noProof="1">
                <a:latin typeface="Vectora LH 55 Roman" charset="0"/>
                <a:ea typeface="ＭＳ Ｐゴシック" panose="020B0600070205080204" pitchFamily="34" charset="-128"/>
                <a:cs typeface="+mn-cs"/>
              </a:defRPr>
            </a:lvl1pPr>
          </a:lstStyle>
          <a:p>
            <a:pPr>
              <a:defRPr/>
            </a:pPr>
            <a:endParaRPr lang="de-DE" altLang="de-DE"/>
          </a:p>
        </p:txBody>
      </p:sp>
      <p:pic>
        <p:nvPicPr>
          <p:cNvPr id="6" name="Bild 5"/>
          <p:cNvPicPr>
            <a:picLocks noChangeAspect="1"/>
          </p:cNvPicPr>
          <p:nvPr userDrawn="1"/>
        </p:nvPicPr>
        <p:blipFill>
          <a:blip r:embed="rId5"/>
          <a:stretch>
            <a:fillRect/>
          </a:stretch>
        </p:blipFill>
        <p:spPr>
          <a:xfrm>
            <a:off x="8184232" y="44624"/>
            <a:ext cx="3528392" cy="1074565"/>
          </a:xfrm>
          <a:prstGeom prst="rect">
            <a:avLst/>
          </a:prstGeom>
        </p:spPr>
      </p:pic>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Lst>
  <p:transition xmlns:p14="http://schemas.microsoft.com/office/powerpoint/2010/main">
    <p:fade thruBlk="1"/>
  </p:transition>
  <p:timing>
    <p:tnLst>
      <p:par>
        <p:cTn xmlns:p14="http://schemas.microsoft.com/office/powerpoint/2010/main" id="1" dur="indefinite" restart="never" nodeType="tmRoot"/>
      </p:par>
    </p:tnLst>
  </p:timing>
  <p:hf hdr="0" dt="0"/>
  <p:txStyles>
    <p:titleStyle>
      <a:lvl1pPr algn="l" rtl="0" eaLnBrk="0" fontAlgn="base" hangingPunct="0">
        <a:lnSpc>
          <a:spcPct val="110000"/>
        </a:lnSpc>
        <a:spcBef>
          <a:spcPct val="0"/>
        </a:spcBef>
        <a:spcAft>
          <a:spcPct val="0"/>
        </a:spcAft>
        <a:defRPr sz="1900">
          <a:solidFill>
            <a:schemeClr val="tx1"/>
          </a:solidFill>
          <a:latin typeface="+mj-lt"/>
          <a:ea typeface="+mj-ea"/>
          <a:cs typeface="ＭＳ Ｐゴシック" charset="0"/>
        </a:defRPr>
      </a:lvl1pPr>
      <a:lvl2pPr algn="l" rtl="0" eaLnBrk="0" fontAlgn="base" hangingPunct="0">
        <a:lnSpc>
          <a:spcPct val="110000"/>
        </a:lnSpc>
        <a:spcBef>
          <a:spcPct val="0"/>
        </a:spcBef>
        <a:spcAft>
          <a:spcPct val="0"/>
        </a:spcAft>
        <a:defRPr sz="1900">
          <a:solidFill>
            <a:schemeClr val="tx1"/>
          </a:solidFill>
          <a:latin typeface="Vectora LH 75 Bold" charset="0"/>
          <a:ea typeface="ＭＳ Ｐゴシック" charset="0"/>
          <a:cs typeface="ＭＳ Ｐゴシック" charset="0"/>
        </a:defRPr>
      </a:lvl2pPr>
      <a:lvl3pPr algn="l" rtl="0" eaLnBrk="0" fontAlgn="base" hangingPunct="0">
        <a:lnSpc>
          <a:spcPct val="110000"/>
        </a:lnSpc>
        <a:spcBef>
          <a:spcPct val="0"/>
        </a:spcBef>
        <a:spcAft>
          <a:spcPct val="0"/>
        </a:spcAft>
        <a:defRPr sz="1900">
          <a:solidFill>
            <a:schemeClr val="tx1"/>
          </a:solidFill>
          <a:latin typeface="Vectora LH 75 Bold" charset="0"/>
          <a:ea typeface="ＭＳ Ｐゴシック" charset="0"/>
          <a:cs typeface="ＭＳ Ｐゴシック" charset="0"/>
        </a:defRPr>
      </a:lvl3pPr>
      <a:lvl4pPr algn="l" rtl="0" eaLnBrk="0" fontAlgn="base" hangingPunct="0">
        <a:lnSpc>
          <a:spcPct val="110000"/>
        </a:lnSpc>
        <a:spcBef>
          <a:spcPct val="0"/>
        </a:spcBef>
        <a:spcAft>
          <a:spcPct val="0"/>
        </a:spcAft>
        <a:defRPr sz="1900">
          <a:solidFill>
            <a:schemeClr val="tx1"/>
          </a:solidFill>
          <a:latin typeface="Vectora LH 75 Bold" charset="0"/>
          <a:ea typeface="ＭＳ Ｐゴシック" charset="0"/>
          <a:cs typeface="ＭＳ Ｐゴシック" charset="0"/>
        </a:defRPr>
      </a:lvl4pPr>
      <a:lvl5pPr algn="l" rtl="0" eaLnBrk="0" fontAlgn="base" hangingPunct="0">
        <a:lnSpc>
          <a:spcPct val="110000"/>
        </a:lnSpc>
        <a:spcBef>
          <a:spcPct val="0"/>
        </a:spcBef>
        <a:spcAft>
          <a:spcPct val="0"/>
        </a:spcAft>
        <a:defRPr sz="1900">
          <a:solidFill>
            <a:schemeClr val="tx1"/>
          </a:solidFill>
          <a:latin typeface="Vectora LH 75 Bold" charset="0"/>
          <a:ea typeface="ＭＳ Ｐゴシック" charset="0"/>
          <a:cs typeface="ＭＳ Ｐゴシック" charset="0"/>
        </a:defRPr>
      </a:lvl5pPr>
      <a:lvl6pPr marL="342900" algn="l" rtl="0" fontAlgn="base">
        <a:lnSpc>
          <a:spcPct val="110000"/>
        </a:lnSpc>
        <a:spcBef>
          <a:spcPct val="0"/>
        </a:spcBef>
        <a:spcAft>
          <a:spcPct val="0"/>
        </a:spcAft>
        <a:defRPr sz="1950">
          <a:solidFill>
            <a:schemeClr val="bg1"/>
          </a:solidFill>
          <a:latin typeface="Vectora LH 75 Bold" charset="0"/>
          <a:ea typeface="ＭＳ Ｐゴシック" charset="0"/>
        </a:defRPr>
      </a:lvl6pPr>
      <a:lvl7pPr marL="685800" algn="l" rtl="0" fontAlgn="base">
        <a:lnSpc>
          <a:spcPct val="110000"/>
        </a:lnSpc>
        <a:spcBef>
          <a:spcPct val="0"/>
        </a:spcBef>
        <a:spcAft>
          <a:spcPct val="0"/>
        </a:spcAft>
        <a:defRPr sz="1950">
          <a:solidFill>
            <a:schemeClr val="bg1"/>
          </a:solidFill>
          <a:latin typeface="Vectora LH 75 Bold" charset="0"/>
          <a:ea typeface="ＭＳ Ｐゴシック" charset="0"/>
        </a:defRPr>
      </a:lvl7pPr>
      <a:lvl8pPr marL="1028700" algn="l" rtl="0" fontAlgn="base">
        <a:lnSpc>
          <a:spcPct val="110000"/>
        </a:lnSpc>
        <a:spcBef>
          <a:spcPct val="0"/>
        </a:spcBef>
        <a:spcAft>
          <a:spcPct val="0"/>
        </a:spcAft>
        <a:defRPr sz="1950">
          <a:solidFill>
            <a:schemeClr val="bg1"/>
          </a:solidFill>
          <a:latin typeface="Vectora LH 75 Bold" charset="0"/>
          <a:ea typeface="ＭＳ Ｐゴシック" charset="0"/>
        </a:defRPr>
      </a:lvl8pPr>
      <a:lvl9pPr marL="1371600" algn="l" rtl="0" fontAlgn="base">
        <a:lnSpc>
          <a:spcPct val="110000"/>
        </a:lnSpc>
        <a:spcBef>
          <a:spcPct val="0"/>
        </a:spcBef>
        <a:spcAft>
          <a:spcPct val="0"/>
        </a:spcAft>
        <a:defRPr sz="1950">
          <a:solidFill>
            <a:schemeClr val="bg1"/>
          </a:solidFill>
          <a:latin typeface="Vectora LH 75 Bold" charset="0"/>
          <a:ea typeface="ＭＳ Ｐゴシック" charset="0"/>
        </a:defRPr>
      </a:lvl9pPr>
    </p:titleStyle>
    <p:bodyStyle>
      <a:lvl1pPr marL="257175" indent="-257175" algn="l" rtl="0" eaLnBrk="0" fontAlgn="base" hangingPunct="0">
        <a:spcBef>
          <a:spcPct val="20000"/>
        </a:spcBef>
        <a:spcAft>
          <a:spcPct val="0"/>
        </a:spcAft>
        <a:buFont typeface="Vectora LH Roman" charset="0"/>
        <a:buChar char="›"/>
        <a:defRPr sz="1500">
          <a:solidFill>
            <a:schemeClr val="tx1"/>
          </a:solidFill>
          <a:latin typeface="+mn-lt"/>
          <a:ea typeface="+mn-ea"/>
          <a:cs typeface="ＭＳ Ｐゴシック" charset="0"/>
        </a:defRPr>
      </a:lvl1pPr>
      <a:lvl2pPr marL="557213" indent="-214313" algn="l" rtl="0" eaLnBrk="0" fontAlgn="base" hangingPunct="0">
        <a:spcBef>
          <a:spcPct val="20000"/>
        </a:spcBef>
        <a:spcAft>
          <a:spcPct val="0"/>
        </a:spcAft>
        <a:buFont typeface="Vectora LH Roman" charset="0"/>
        <a:buChar char="›"/>
        <a:defRPr sz="1500">
          <a:solidFill>
            <a:schemeClr val="tx1"/>
          </a:solidFill>
          <a:latin typeface="+mn-lt"/>
          <a:ea typeface="+mn-ea"/>
        </a:defRPr>
      </a:lvl2pPr>
      <a:lvl3pPr marL="857250" indent="-171450" algn="l" rtl="0" eaLnBrk="0" fontAlgn="base" hangingPunct="0">
        <a:spcBef>
          <a:spcPct val="20000"/>
        </a:spcBef>
        <a:spcAft>
          <a:spcPct val="0"/>
        </a:spcAft>
        <a:buFont typeface="Vectora LH Roman" charset="0"/>
        <a:buChar char="›"/>
        <a:defRPr sz="1500">
          <a:solidFill>
            <a:schemeClr val="tx1"/>
          </a:solidFill>
          <a:latin typeface="+mn-lt"/>
          <a:ea typeface="+mn-ea"/>
        </a:defRPr>
      </a:lvl3pPr>
      <a:lvl4pPr marL="1171575" indent="-171450" algn="l" rtl="0" eaLnBrk="0" fontAlgn="base" hangingPunct="0">
        <a:spcBef>
          <a:spcPct val="20000"/>
        </a:spcBef>
        <a:spcAft>
          <a:spcPct val="0"/>
        </a:spcAft>
        <a:buChar char="›"/>
        <a:defRPr sz="1500">
          <a:solidFill>
            <a:schemeClr val="tx1"/>
          </a:solidFill>
          <a:latin typeface="+mn-lt"/>
          <a:ea typeface="+mn-ea"/>
        </a:defRPr>
      </a:lvl4pPr>
      <a:lvl5pPr marL="1485900" indent="-171450" algn="l" rtl="0" eaLnBrk="0" fontAlgn="base" hangingPunct="0">
        <a:spcBef>
          <a:spcPct val="20000"/>
        </a:spcBef>
        <a:spcAft>
          <a:spcPct val="0"/>
        </a:spcAft>
        <a:buChar char="›"/>
        <a:defRPr sz="1500">
          <a:solidFill>
            <a:schemeClr val="tx1"/>
          </a:solidFill>
          <a:latin typeface="+mn-lt"/>
          <a:ea typeface="+mn-ea"/>
        </a:defRPr>
      </a:lvl5pPr>
      <a:lvl6pPr marL="1828800" indent="-171450" algn="l" rtl="0" fontAlgn="base">
        <a:spcBef>
          <a:spcPct val="20000"/>
        </a:spcBef>
        <a:spcAft>
          <a:spcPct val="0"/>
        </a:spcAft>
        <a:buChar char="›"/>
        <a:defRPr sz="1500">
          <a:solidFill>
            <a:schemeClr val="bg1"/>
          </a:solidFill>
          <a:latin typeface="+mn-lt"/>
          <a:ea typeface="+mn-ea"/>
        </a:defRPr>
      </a:lvl6pPr>
      <a:lvl7pPr marL="2171700" indent="-171450" algn="l" rtl="0" fontAlgn="base">
        <a:spcBef>
          <a:spcPct val="20000"/>
        </a:spcBef>
        <a:spcAft>
          <a:spcPct val="0"/>
        </a:spcAft>
        <a:buChar char="›"/>
        <a:defRPr sz="1500">
          <a:solidFill>
            <a:schemeClr val="bg1"/>
          </a:solidFill>
          <a:latin typeface="+mn-lt"/>
          <a:ea typeface="+mn-ea"/>
        </a:defRPr>
      </a:lvl7pPr>
      <a:lvl8pPr marL="2514600" indent="-171450" algn="l" rtl="0" fontAlgn="base">
        <a:spcBef>
          <a:spcPct val="20000"/>
        </a:spcBef>
        <a:spcAft>
          <a:spcPct val="0"/>
        </a:spcAft>
        <a:buChar char="›"/>
        <a:defRPr sz="1500">
          <a:solidFill>
            <a:schemeClr val="bg1"/>
          </a:solidFill>
          <a:latin typeface="+mn-lt"/>
          <a:ea typeface="+mn-ea"/>
        </a:defRPr>
      </a:lvl8pPr>
      <a:lvl9pPr marL="2857500" indent="-171450" algn="l" rtl="0" fontAlgn="base">
        <a:spcBef>
          <a:spcPct val="20000"/>
        </a:spcBef>
        <a:spcAft>
          <a:spcPct val="0"/>
        </a:spcAft>
        <a:buChar char="›"/>
        <a:defRPr sz="1500">
          <a:solidFill>
            <a:schemeClr val="bg1"/>
          </a:solidFill>
          <a:latin typeface="+mn-lt"/>
          <a:ea typeface="+mn-ea"/>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138" y="1258888"/>
            <a:ext cx="1094105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de-DE"/>
              <a:t>Mastertitelformat bearbeiten</a:t>
            </a:r>
          </a:p>
        </p:txBody>
      </p:sp>
      <p:sp>
        <p:nvSpPr>
          <p:cNvPr id="1027" name="Rectangle 3"/>
          <p:cNvSpPr>
            <a:spLocks noGrp="1" noChangeArrowheads="1"/>
          </p:cNvSpPr>
          <p:nvPr>
            <p:ph type="body" idx="1"/>
          </p:nvPr>
        </p:nvSpPr>
        <p:spPr bwMode="auto">
          <a:xfrm>
            <a:off x="719138" y="2159000"/>
            <a:ext cx="1094105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28" name="Rectangle 4">
            <a:extLst>
              <a:ext uri="{FF2B5EF4-FFF2-40B4-BE49-F238E27FC236}"/>
            </a:extLst>
          </p:cNvPr>
          <p:cNvSpPr>
            <a:spLocks noGrp="1" noChangeArrowheads="1"/>
          </p:cNvSpPr>
          <p:nvPr>
            <p:ph type="dt" sz="half" idx="2"/>
          </p:nvPr>
        </p:nvSpPr>
        <p:spPr bwMode="auto">
          <a:xfrm>
            <a:off x="719138" y="395288"/>
            <a:ext cx="6718300" cy="360362"/>
          </a:xfrm>
          <a:prstGeom prst="rect">
            <a:avLst/>
          </a:prstGeom>
          <a:noFill/>
          <a:ln>
            <a:noFill/>
          </a:ln>
          <a:effectLst/>
          <a:extLst/>
        </p:spPr>
        <p:txBody>
          <a:bodyPr vert="horz" wrap="none" lIns="0" tIns="0" rIns="0" bIns="0" numCol="1" anchor="t" anchorCtr="0" compatLnSpc="1">
            <a:prstTxWarp prst="textNoShape">
              <a:avLst/>
            </a:prstTxWarp>
          </a:bodyPr>
          <a:lstStyle>
            <a:lvl1pPr eaLnBrk="1" hangingPunct="1">
              <a:defRPr sz="675" noProof="1">
                <a:latin typeface="Vectora LH 55 Roman" charset="0"/>
                <a:ea typeface="ＭＳ Ｐゴシック" panose="020B0600070205080204" pitchFamily="34" charset="-128"/>
                <a:cs typeface="+mn-cs"/>
              </a:defRPr>
            </a:lvl1pPr>
          </a:lstStyle>
          <a:p>
            <a:pPr>
              <a:defRPr/>
            </a:pPr>
            <a:endParaRPr lang="de-DE" altLang="de-DE">
              <a:solidFill>
                <a:srgbClr val="000000"/>
              </a:solidFill>
            </a:endParaRPr>
          </a:p>
        </p:txBody>
      </p:sp>
      <p:pic>
        <p:nvPicPr>
          <p:cNvPr id="1029" name="Grafik 1"/>
          <p:cNvPicPr>
            <a:picLocks noChangeAspect="1"/>
          </p:cNvPicPr>
          <p:nvPr userDrawn="1"/>
        </p:nvPicPr>
        <p:blipFill>
          <a:blip r:embed="rId5">
            <a:extLst>
              <a:ext uri="{28A0092B-C50C-407E-A947-70E740481C1C}">
                <a14:useLocalDpi xmlns:a14="http://schemas.microsoft.com/office/drawing/2010/main" val="0"/>
              </a:ext>
            </a:extLst>
          </a:blip>
          <a:srcRect t="32867" b="32867"/>
          <a:stretch>
            <a:fillRect/>
          </a:stretch>
        </p:blipFill>
        <p:spPr bwMode="auto">
          <a:xfrm>
            <a:off x="8878888" y="346075"/>
            <a:ext cx="29305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12846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Lst>
  <p:transition xmlns:p14="http://schemas.microsoft.com/office/powerpoint/2010/main">
    <p:fade thruBlk="1"/>
  </p:transition>
  <p:timing>
    <p:tnLst>
      <p:par>
        <p:cTn xmlns:p14="http://schemas.microsoft.com/office/powerpoint/2010/main" id="1" dur="indefinite" restart="never" nodeType="tmRoot"/>
      </p:par>
    </p:tnLst>
  </p:timing>
  <p:hf hdr="0" dt="0"/>
  <p:txStyles>
    <p:titleStyle>
      <a:lvl1pPr algn="l" rtl="0" eaLnBrk="0" fontAlgn="base" hangingPunct="0">
        <a:lnSpc>
          <a:spcPct val="110000"/>
        </a:lnSpc>
        <a:spcBef>
          <a:spcPct val="0"/>
        </a:spcBef>
        <a:spcAft>
          <a:spcPct val="0"/>
        </a:spcAft>
        <a:defRPr sz="1900">
          <a:solidFill>
            <a:schemeClr val="tx1"/>
          </a:solidFill>
          <a:latin typeface="+mj-lt"/>
          <a:ea typeface="+mj-ea"/>
          <a:cs typeface="ＭＳ Ｐゴシック" charset="0"/>
        </a:defRPr>
      </a:lvl1pPr>
      <a:lvl2pPr algn="l" rtl="0" eaLnBrk="0" fontAlgn="base" hangingPunct="0">
        <a:lnSpc>
          <a:spcPct val="110000"/>
        </a:lnSpc>
        <a:spcBef>
          <a:spcPct val="0"/>
        </a:spcBef>
        <a:spcAft>
          <a:spcPct val="0"/>
        </a:spcAft>
        <a:defRPr sz="1900">
          <a:solidFill>
            <a:schemeClr val="tx1"/>
          </a:solidFill>
          <a:latin typeface="Vectora LH 75 Bold" charset="0"/>
          <a:ea typeface="ＭＳ Ｐゴシック" charset="0"/>
          <a:cs typeface="ＭＳ Ｐゴシック" charset="0"/>
        </a:defRPr>
      </a:lvl2pPr>
      <a:lvl3pPr algn="l" rtl="0" eaLnBrk="0" fontAlgn="base" hangingPunct="0">
        <a:lnSpc>
          <a:spcPct val="110000"/>
        </a:lnSpc>
        <a:spcBef>
          <a:spcPct val="0"/>
        </a:spcBef>
        <a:spcAft>
          <a:spcPct val="0"/>
        </a:spcAft>
        <a:defRPr sz="1900">
          <a:solidFill>
            <a:schemeClr val="tx1"/>
          </a:solidFill>
          <a:latin typeface="Vectora LH 75 Bold" charset="0"/>
          <a:ea typeface="ＭＳ Ｐゴシック" charset="0"/>
          <a:cs typeface="ＭＳ Ｐゴシック" charset="0"/>
        </a:defRPr>
      </a:lvl3pPr>
      <a:lvl4pPr algn="l" rtl="0" eaLnBrk="0" fontAlgn="base" hangingPunct="0">
        <a:lnSpc>
          <a:spcPct val="110000"/>
        </a:lnSpc>
        <a:spcBef>
          <a:spcPct val="0"/>
        </a:spcBef>
        <a:spcAft>
          <a:spcPct val="0"/>
        </a:spcAft>
        <a:defRPr sz="1900">
          <a:solidFill>
            <a:schemeClr val="tx1"/>
          </a:solidFill>
          <a:latin typeface="Vectora LH 75 Bold" charset="0"/>
          <a:ea typeface="ＭＳ Ｐゴシック" charset="0"/>
          <a:cs typeface="ＭＳ Ｐゴシック" charset="0"/>
        </a:defRPr>
      </a:lvl4pPr>
      <a:lvl5pPr algn="l" rtl="0" eaLnBrk="0" fontAlgn="base" hangingPunct="0">
        <a:lnSpc>
          <a:spcPct val="110000"/>
        </a:lnSpc>
        <a:spcBef>
          <a:spcPct val="0"/>
        </a:spcBef>
        <a:spcAft>
          <a:spcPct val="0"/>
        </a:spcAft>
        <a:defRPr sz="1900">
          <a:solidFill>
            <a:schemeClr val="tx1"/>
          </a:solidFill>
          <a:latin typeface="Vectora LH 75 Bold" charset="0"/>
          <a:ea typeface="ＭＳ Ｐゴシック" charset="0"/>
          <a:cs typeface="ＭＳ Ｐゴシック" charset="0"/>
        </a:defRPr>
      </a:lvl5pPr>
      <a:lvl6pPr marL="342900" algn="l" rtl="0" fontAlgn="base">
        <a:lnSpc>
          <a:spcPct val="110000"/>
        </a:lnSpc>
        <a:spcBef>
          <a:spcPct val="0"/>
        </a:spcBef>
        <a:spcAft>
          <a:spcPct val="0"/>
        </a:spcAft>
        <a:defRPr sz="1950">
          <a:solidFill>
            <a:schemeClr val="bg1"/>
          </a:solidFill>
          <a:latin typeface="Vectora LH 75 Bold" charset="0"/>
          <a:ea typeface="ＭＳ Ｐゴシック" charset="0"/>
        </a:defRPr>
      </a:lvl6pPr>
      <a:lvl7pPr marL="685800" algn="l" rtl="0" fontAlgn="base">
        <a:lnSpc>
          <a:spcPct val="110000"/>
        </a:lnSpc>
        <a:spcBef>
          <a:spcPct val="0"/>
        </a:spcBef>
        <a:spcAft>
          <a:spcPct val="0"/>
        </a:spcAft>
        <a:defRPr sz="1950">
          <a:solidFill>
            <a:schemeClr val="bg1"/>
          </a:solidFill>
          <a:latin typeface="Vectora LH 75 Bold" charset="0"/>
          <a:ea typeface="ＭＳ Ｐゴシック" charset="0"/>
        </a:defRPr>
      </a:lvl7pPr>
      <a:lvl8pPr marL="1028700" algn="l" rtl="0" fontAlgn="base">
        <a:lnSpc>
          <a:spcPct val="110000"/>
        </a:lnSpc>
        <a:spcBef>
          <a:spcPct val="0"/>
        </a:spcBef>
        <a:spcAft>
          <a:spcPct val="0"/>
        </a:spcAft>
        <a:defRPr sz="1950">
          <a:solidFill>
            <a:schemeClr val="bg1"/>
          </a:solidFill>
          <a:latin typeface="Vectora LH 75 Bold" charset="0"/>
          <a:ea typeface="ＭＳ Ｐゴシック" charset="0"/>
        </a:defRPr>
      </a:lvl8pPr>
      <a:lvl9pPr marL="1371600" algn="l" rtl="0" fontAlgn="base">
        <a:lnSpc>
          <a:spcPct val="110000"/>
        </a:lnSpc>
        <a:spcBef>
          <a:spcPct val="0"/>
        </a:spcBef>
        <a:spcAft>
          <a:spcPct val="0"/>
        </a:spcAft>
        <a:defRPr sz="1950">
          <a:solidFill>
            <a:schemeClr val="bg1"/>
          </a:solidFill>
          <a:latin typeface="Vectora LH 75 Bold" charset="0"/>
          <a:ea typeface="ＭＳ Ｐゴシック" charset="0"/>
        </a:defRPr>
      </a:lvl9pPr>
    </p:titleStyle>
    <p:bodyStyle>
      <a:lvl1pPr marL="257175" indent="-257175" algn="l" rtl="0" eaLnBrk="0" fontAlgn="base" hangingPunct="0">
        <a:spcBef>
          <a:spcPct val="20000"/>
        </a:spcBef>
        <a:spcAft>
          <a:spcPct val="0"/>
        </a:spcAft>
        <a:buFont typeface="Vectora LH Roman" charset="0"/>
        <a:buChar char="›"/>
        <a:defRPr sz="1500">
          <a:solidFill>
            <a:schemeClr val="tx1"/>
          </a:solidFill>
          <a:latin typeface="+mn-lt"/>
          <a:ea typeface="+mn-ea"/>
          <a:cs typeface="ＭＳ Ｐゴシック" charset="0"/>
        </a:defRPr>
      </a:lvl1pPr>
      <a:lvl2pPr marL="557213" indent="-214313" algn="l" rtl="0" eaLnBrk="0" fontAlgn="base" hangingPunct="0">
        <a:spcBef>
          <a:spcPct val="20000"/>
        </a:spcBef>
        <a:spcAft>
          <a:spcPct val="0"/>
        </a:spcAft>
        <a:buFont typeface="Vectora LH Roman" charset="0"/>
        <a:buChar char="›"/>
        <a:defRPr sz="1500">
          <a:solidFill>
            <a:schemeClr val="tx1"/>
          </a:solidFill>
          <a:latin typeface="+mn-lt"/>
          <a:ea typeface="+mn-ea"/>
        </a:defRPr>
      </a:lvl2pPr>
      <a:lvl3pPr marL="857250" indent="-171450" algn="l" rtl="0" eaLnBrk="0" fontAlgn="base" hangingPunct="0">
        <a:spcBef>
          <a:spcPct val="20000"/>
        </a:spcBef>
        <a:spcAft>
          <a:spcPct val="0"/>
        </a:spcAft>
        <a:buFont typeface="Vectora LH Roman" charset="0"/>
        <a:buChar char="›"/>
        <a:defRPr sz="1500">
          <a:solidFill>
            <a:schemeClr val="tx1"/>
          </a:solidFill>
          <a:latin typeface="+mn-lt"/>
          <a:ea typeface="+mn-ea"/>
        </a:defRPr>
      </a:lvl3pPr>
      <a:lvl4pPr marL="1171575" indent="-171450" algn="l" rtl="0" eaLnBrk="0" fontAlgn="base" hangingPunct="0">
        <a:spcBef>
          <a:spcPct val="20000"/>
        </a:spcBef>
        <a:spcAft>
          <a:spcPct val="0"/>
        </a:spcAft>
        <a:buChar char="›"/>
        <a:defRPr sz="1500">
          <a:solidFill>
            <a:schemeClr val="tx1"/>
          </a:solidFill>
          <a:latin typeface="+mn-lt"/>
          <a:ea typeface="+mn-ea"/>
        </a:defRPr>
      </a:lvl4pPr>
      <a:lvl5pPr marL="1485900" indent="-171450" algn="l" rtl="0" eaLnBrk="0" fontAlgn="base" hangingPunct="0">
        <a:spcBef>
          <a:spcPct val="20000"/>
        </a:spcBef>
        <a:spcAft>
          <a:spcPct val="0"/>
        </a:spcAft>
        <a:buChar char="›"/>
        <a:defRPr sz="1500">
          <a:solidFill>
            <a:schemeClr val="tx1"/>
          </a:solidFill>
          <a:latin typeface="+mn-lt"/>
          <a:ea typeface="+mn-ea"/>
        </a:defRPr>
      </a:lvl5pPr>
      <a:lvl6pPr marL="1828800" indent="-171450" algn="l" rtl="0" fontAlgn="base">
        <a:spcBef>
          <a:spcPct val="20000"/>
        </a:spcBef>
        <a:spcAft>
          <a:spcPct val="0"/>
        </a:spcAft>
        <a:buChar char="›"/>
        <a:defRPr sz="1500">
          <a:solidFill>
            <a:schemeClr val="bg1"/>
          </a:solidFill>
          <a:latin typeface="+mn-lt"/>
          <a:ea typeface="+mn-ea"/>
        </a:defRPr>
      </a:lvl6pPr>
      <a:lvl7pPr marL="2171700" indent="-171450" algn="l" rtl="0" fontAlgn="base">
        <a:spcBef>
          <a:spcPct val="20000"/>
        </a:spcBef>
        <a:spcAft>
          <a:spcPct val="0"/>
        </a:spcAft>
        <a:buChar char="›"/>
        <a:defRPr sz="1500">
          <a:solidFill>
            <a:schemeClr val="bg1"/>
          </a:solidFill>
          <a:latin typeface="+mn-lt"/>
          <a:ea typeface="+mn-ea"/>
        </a:defRPr>
      </a:lvl7pPr>
      <a:lvl8pPr marL="2514600" indent="-171450" algn="l" rtl="0" fontAlgn="base">
        <a:spcBef>
          <a:spcPct val="20000"/>
        </a:spcBef>
        <a:spcAft>
          <a:spcPct val="0"/>
        </a:spcAft>
        <a:buChar char="›"/>
        <a:defRPr sz="1500">
          <a:solidFill>
            <a:schemeClr val="bg1"/>
          </a:solidFill>
          <a:latin typeface="+mn-lt"/>
          <a:ea typeface="+mn-ea"/>
        </a:defRPr>
      </a:lvl8pPr>
      <a:lvl9pPr marL="2857500" indent="-171450" algn="l" rtl="0" fontAlgn="base">
        <a:spcBef>
          <a:spcPct val="20000"/>
        </a:spcBef>
        <a:spcAft>
          <a:spcPct val="0"/>
        </a:spcAft>
        <a:buChar char="›"/>
        <a:defRPr sz="1500">
          <a:solidFill>
            <a:schemeClr val="bg1"/>
          </a:solidFill>
          <a:latin typeface="+mn-lt"/>
          <a:ea typeface="+mn-ea"/>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image" Target="../media/image7.jpeg"/><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el 1"/>
          <p:cNvSpPr>
            <a:spLocks noGrp="1" noChangeArrowheads="1"/>
          </p:cNvSpPr>
          <p:nvPr>
            <p:ph type="ctrTitle"/>
          </p:nvPr>
        </p:nvSpPr>
        <p:spPr>
          <a:xfrm>
            <a:off x="1200150" y="3141663"/>
            <a:ext cx="10871200" cy="1943100"/>
          </a:xfrm>
        </p:spPr>
        <p:txBody>
          <a:bodyPr/>
          <a:lstStyle/>
          <a:p>
            <a:r>
              <a:rPr sz="2600" dirty="0">
                <a:solidFill>
                  <a:srgbClr val="262626"/>
                </a:solidFill>
                <a:latin typeface="Vectora LH 75 Bold" charset="0"/>
                <a:ea typeface="ＭＳ Ｐゴシック" charset="0"/>
              </a:rPr>
              <a:t>Wie wirkt sich das Lernen in einer Hochschullernwerkstatt auf Professionalisierungsprozesse von Lehramtsstudierenden aus?</a:t>
            </a:r>
            <a:r>
              <a:rPr sz="2400" dirty="0">
                <a:solidFill>
                  <a:srgbClr val="262626"/>
                </a:solidFill>
                <a:latin typeface="Vectora LH 75 Bold" charset="0"/>
                <a:ea typeface="ＭＳ Ｐゴシック" charset="0"/>
              </a:rPr>
              <a:t>  </a:t>
            </a:r>
            <a:r>
              <a:rPr sz="2000" dirty="0">
                <a:solidFill>
                  <a:srgbClr val="262626"/>
                </a:solidFill>
                <a:latin typeface="Vectora LH 75 Bold" charset="0"/>
                <a:ea typeface="ＭＳ Ｐゴシック" charset="0"/>
              </a:rPr>
              <a:t/>
            </a:r>
            <a:br>
              <a:rPr sz="2000" dirty="0">
                <a:solidFill>
                  <a:srgbClr val="262626"/>
                </a:solidFill>
                <a:latin typeface="Vectora LH 75 Bold" charset="0"/>
                <a:ea typeface="ＭＳ Ｐゴシック" charset="0"/>
              </a:rPr>
            </a:br>
            <a:r>
              <a:rPr sz="2000" dirty="0">
                <a:solidFill>
                  <a:srgbClr val="262626"/>
                </a:solidFill>
                <a:latin typeface="Vectora LH 75 Bold" charset="0"/>
                <a:ea typeface="ＭＳ Ｐゴシック" charset="0"/>
              </a:rPr>
              <a:t/>
            </a:r>
            <a:br>
              <a:rPr sz="2000" dirty="0">
                <a:solidFill>
                  <a:srgbClr val="262626"/>
                </a:solidFill>
                <a:latin typeface="Vectora LH 75 Bold" charset="0"/>
                <a:ea typeface="ＭＳ Ｐゴシック" charset="0"/>
              </a:rPr>
            </a:br>
            <a:endParaRPr sz="2000" dirty="0">
              <a:solidFill>
                <a:srgbClr val="262626"/>
              </a:solidFill>
              <a:latin typeface="Vectora LH 75 Bold" charset="0"/>
              <a:ea typeface="ＭＳ Ｐゴシック" charset="0"/>
            </a:endParaRPr>
          </a:p>
        </p:txBody>
      </p:sp>
      <p:sp>
        <p:nvSpPr>
          <p:cNvPr id="7170" name="Untertitel 2"/>
          <p:cNvSpPr>
            <a:spLocks noGrp="1" noChangeArrowheads="1"/>
          </p:cNvSpPr>
          <p:nvPr>
            <p:ph type="subTitle" idx="1"/>
          </p:nvPr>
        </p:nvSpPr>
        <p:spPr>
          <a:xfrm>
            <a:off x="2114550" y="5783263"/>
            <a:ext cx="9742488" cy="309562"/>
          </a:xfrm>
        </p:spPr>
        <p:txBody>
          <a:bodyPr/>
          <a:lstStyle/>
          <a:p>
            <a:pPr algn="r"/>
            <a:r>
              <a:rPr>
                <a:latin typeface="Vectora LH 55 Roman" charset="0"/>
                <a:ea typeface="ＭＳ Ｐゴシック" charset="0"/>
              </a:rPr>
              <a:t>Marcus Berger &amp; Dr. Meiling Liu</a:t>
            </a:r>
          </a:p>
        </p:txBody>
      </p:sp>
      <p:pic>
        <p:nvPicPr>
          <p:cNvPr id="7171"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5500" y="269875"/>
            <a:ext cx="9715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Grafik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00" y="476250"/>
            <a:ext cx="571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 1"/>
          <p:cNvPicPr>
            <a:picLocks noChangeAspect="1"/>
          </p:cNvPicPr>
          <p:nvPr/>
        </p:nvPicPr>
        <p:blipFill>
          <a:blip r:embed="rId5"/>
          <a:stretch>
            <a:fillRect/>
          </a:stretch>
        </p:blipFill>
        <p:spPr>
          <a:xfrm>
            <a:off x="3287688" y="260648"/>
            <a:ext cx="6147496" cy="1872208"/>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1"/>
          <p:cNvSpPr>
            <a:spLocks noGrp="1"/>
          </p:cNvSpPr>
          <p:nvPr>
            <p:ph type="title"/>
          </p:nvPr>
        </p:nvSpPr>
        <p:spPr/>
        <p:txBody>
          <a:bodyPr/>
          <a:lstStyle/>
          <a:p>
            <a:r>
              <a:rPr lang="de-DE">
                <a:latin typeface="Vectora LH 75 Bold" charset="0"/>
                <a:ea typeface="ＭＳ Ｐゴシック" charset="0"/>
              </a:rPr>
              <a:t>Wo und wie kommt Problem-Based-Learning zum Einsatz?</a:t>
            </a:r>
          </a:p>
        </p:txBody>
      </p:sp>
      <p:sp>
        <p:nvSpPr>
          <p:cNvPr id="21506" name="Inhaltsplatzhalter 2"/>
          <p:cNvSpPr>
            <a:spLocks noGrp="1"/>
          </p:cNvSpPr>
          <p:nvPr>
            <p:ph idx="1"/>
          </p:nvPr>
        </p:nvSpPr>
        <p:spPr>
          <a:xfrm>
            <a:off x="9191625" y="2159000"/>
            <a:ext cx="2468563" cy="3862388"/>
          </a:xfrm>
        </p:spPr>
        <p:txBody>
          <a:bodyPr/>
          <a:lstStyle/>
          <a:p>
            <a:pPr>
              <a:defRPr/>
            </a:pPr>
            <a:endParaRPr lang="de-DE" dirty="0">
              <a:latin typeface="Vectora LH 55 Roman" charset="0"/>
              <a:ea typeface="ＭＳ Ｐゴシック" charset="0"/>
            </a:endParaRPr>
          </a:p>
          <a:p>
            <a:pPr>
              <a:defRPr/>
            </a:pPr>
            <a:endParaRPr lang="de-DE" dirty="0">
              <a:latin typeface="Vectora LH 55 Roman" charset="0"/>
              <a:ea typeface="ＭＳ Ｐゴシック" charset="0"/>
            </a:endParaRPr>
          </a:p>
          <a:p>
            <a:pPr>
              <a:defRPr/>
            </a:pPr>
            <a:endParaRPr lang="de-DE" dirty="0">
              <a:latin typeface="Vectora LH 55 Roman" charset="0"/>
              <a:ea typeface="ＭＳ Ｐゴシック" charset="0"/>
            </a:endParaRPr>
          </a:p>
          <a:p>
            <a:pPr marL="0" indent="0">
              <a:buFont typeface="Vectora LH Roman" charset="0"/>
              <a:buNone/>
              <a:defRPr/>
            </a:pPr>
            <a:endParaRPr lang="de-DE" dirty="0">
              <a:latin typeface="Vectora LH 55 Roman" charset="0"/>
              <a:ea typeface="ＭＳ Ｐゴシック" charset="0"/>
            </a:endParaRPr>
          </a:p>
        </p:txBody>
      </p:sp>
      <p:sp>
        <p:nvSpPr>
          <p:cNvPr id="24579" name="Textfeld 2"/>
          <p:cNvSpPr txBox="1">
            <a:spLocks noChangeArrowheads="1"/>
          </p:cNvSpPr>
          <p:nvPr/>
        </p:nvSpPr>
        <p:spPr bwMode="auto">
          <a:xfrm>
            <a:off x="1044575" y="2413000"/>
            <a:ext cx="59880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pPr>
              <a:buFontTx/>
              <a:buChar char="-"/>
            </a:pPr>
            <a:r>
              <a:rPr lang="de-DE" b="1" dirty="0"/>
              <a:t>Einführung in die Deutschdidaktik </a:t>
            </a:r>
          </a:p>
          <a:p>
            <a:pPr>
              <a:buFontTx/>
              <a:buChar char="-"/>
            </a:pPr>
            <a:r>
              <a:rPr lang="de-DE" dirty="0" smtClean="0"/>
              <a:t>Historisches </a:t>
            </a:r>
            <a:r>
              <a:rPr lang="de-DE" dirty="0"/>
              <a:t>Lernen im Sachunterricht </a:t>
            </a:r>
          </a:p>
          <a:p>
            <a:pPr>
              <a:buFontTx/>
              <a:buChar char="-"/>
            </a:pPr>
            <a:r>
              <a:rPr lang="de-DE" dirty="0"/>
              <a:t>Kooperatives Lernen mit digitalen Medien im Kontext Inklusion </a:t>
            </a:r>
          </a:p>
          <a:p>
            <a:pPr>
              <a:buFontTx/>
              <a:buChar char="-"/>
            </a:pPr>
            <a:r>
              <a:rPr lang="de-DE" dirty="0"/>
              <a:t>Politisches Lernen im </a:t>
            </a:r>
            <a:r>
              <a:rPr lang="de-DE" dirty="0" smtClean="0"/>
              <a:t>Sachunterricht</a:t>
            </a:r>
            <a:endParaRPr lang="de-DE" dirty="0"/>
          </a:p>
        </p:txBody>
      </p:sp>
      <p:pic>
        <p:nvPicPr>
          <p:cNvPr id="24580" name="Inhaltsplatzhalter 5" descr="Bildschirmfoto 2018-02-25 um 21.07.54.png"/>
          <p:cNvPicPr>
            <a:picLocks noChangeAspect="1"/>
          </p:cNvPicPr>
          <p:nvPr/>
        </p:nvPicPr>
        <p:blipFill>
          <a:blip r:embed="rId3">
            <a:extLst>
              <a:ext uri="{28A0092B-C50C-407E-A947-70E740481C1C}">
                <a14:useLocalDpi xmlns:a14="http://schemas.microsoft.com/office/drawing/2010/main" val="0"/>
              </a:ext>
            </a:extLst>
          </a:blip>
          <a:srcRect l="-25674" r="-25674"/>
          <a:stretch>
            <a:fillRect/>
          </a:stretch>
        </p:blipFill>
        <p:spPr bwMode="auto">
          <a:xfrm>
            <a:off x="5808663" y="2349500"/>
            <a:ext cx="71374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p:txBody>
          <a:bodyPr/>
          <a:lstStyle/>
          <a:p>
            <a:r>
              <a:rPr lang="de-DE">
                <a:latin typeface="Vectora LH 75 Bold" charset="0"/>
                <a:ea typeface="ＭＳ Ｐゴシック" charset="0"/>
              </a:rPr>
              <a:t>Grundlage: Problemorientierung</a:t>
            </a:r>
          </a:p>
        </p:txBody>
      </p:sp>
      <p:pic>
        <p:nvPicPr>
          <p:cNvPr id="8" name="Google Shape;221;p29" descr="Bildschirmfoto 2017-02-17 um 18.02.26.png"/>
          <p:cNvPicPr preferRelativeResize="0"/>
          <p:nvPr/>
        </p:nvPicPr>
        <p:blipFill rotWithShape="1">
          <a:blip r:embed="rId3">
            <a:alphaModFix/>
          </a:blip>
          <a:srcRect r="43828"/>
          <a:stretch/>
        </p:blipFill>
        <p:spPr>
          <a:xfrm>
            <a:off x="6888087" y="980728"/>
            <a:ext cx="5328593" cy="5877272"/>
          </a:xfrm>
          <a:prstGeom prst="rect">
            <a:avLst/>
          </a:prstGeom>
          <a:noFill/>
          <a:ln>
            <a:noFill/>
          </a:ln>
        </p:spPr>
      </p:pic>
    </p:spTree>
    <p:extLst>
      <p:ext uri="{BB962C8B-B14F-4D97-AF65-F5344CB8AC3E}">
        <p14:creationId xmlns:p14="http://schemas.microsoft.com/office/powerpoint/2010/main" val="331708880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a:xfrm>
            <a:off x="8616280" y="1196752"/>
            <a:ext cx="1488430" cy="719137"/>
          </a:xfrm>
        </p:spPr>
        <p:txBody>
          <a:bodyPr/>
          <a:lstStyle/>
          <a:p>
            <a:r>
              <a:rPr lang="de-DE" dirty="0">
                <a:latin typeface="Vectora LH 75 Bold" charset="0"/>
                <a:ea typeface="ＭＳ Ｐゴシック" charset="0"/>
              </a:rPr>
              <a:t>1+1</a:t>
            </a:r>
            <a:r>
              <a:rPr lang="de-DE" i="1" dirty="0">
                <a:latin typeface="Vectora LH 75 Bold" charset="0"/>
                <a:ea typeface="ＭＳ Ｐゴシック" charset="0"/>
              </a:rPr>
              <a:t>≥ 2</a:t>
            </a:r>
            <a:endParaRPr lang="de-DE" dirty="0">
              <a:latin typeface="Vectora LH 75 Bold" charset="0"/>
              <a:ea typeface="ＭＳ Ｐゴシック" charset="0"/>
            </a:endParaRPr>
          </a:p>
        </p:txBody>
      </p:sp>
      <p:pic>
        <p:nvPicPr>
          <p:cNvPr id="18434" name="Inhaltsplatzhalter 3" descr="Kollaboration_vs_Kooperation_Grafik_innosabi_MasterClass.png"/>
          <p:cNvPicPr>
            <a:picLocks noGrp="1" noChangeAspect="1"/>
          </p:cNvPicPr>
          <p:nvPr>
            <p:ph idx="1"/>
          </p:nvPr>
        </p:nvPicPr>
        <p:blipFill>
          <a:blip r:embed="rId3">
            <a:extLst>
              <a:ext uri="{28A0092B-C50C-407E-A947-70E740481C1C}">
                <a14:useLocalDpi xmlns:a14="http://schemas.microsoft.com/office/drawing/2010/main" val="0"/>
              </a:ext>
            </a:extLst>
          </a:blip>
          <a:srcRect t="15089" b="15089"/>
          <a:stretch>
            <a:fillRect/>
          </a:stretch>
        </p:blipFill>
        <p:spPr>
          <a:xfrm>
            <a:off x="0" y="2060848"/>
            <a:ext cx="12240672" cy="4320480"/>
          </a:xfrm>
        </p:spPr>
      </p:pic>
      <p:sp>
        <p:nvSpPr>
          <p:cNvPr id="18435" name="Textfeld 4"/>
          <p:cNvSpPr txBox="1">
            <a:spLocks noChangeArrowheads="1"/>
          </p:cNvSpPr>
          <p:nvPr/>
        </p:nvSpPr>
        <p:spPr bwMode="auto">
          <a:xfrm>
            <a:off x="11352584" y="3789040"/>
            <a:ext cx="6080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r>
              <a:rPr lang="de-DE" dirty="0" smtClean="0">
                <a:solidFill>
                  <a:srgbClr val="000000"/>
                </a:solidFill>
              </a:rPr>
              <a:t>+ x</a:t>
            </a:r>
          </a:p>
        </p:txBody>
      </p:sp>
      <p:sp>
        <p:nvSpPr>
          <p:cNvPr id="18438" name="Textfeld 7"/>
          <p:cNvSpPr txBox="1">
            <a:spLocks noChangeArrowheads="1"/>
          </p:cNvSpPr>
          <p:nvPr/>
        </p:nvSpPr>
        <p:spPr bwMode="auto">
          <a:xfrm>
            <a:off x="0" y="5445125"/>
            <a:ext cx="12017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r>
              <a:rPr lang="de-DE" sz="1200" smtClean="0">
                <a:solidFill>
                  <a:srgbClr val="000000"/>
                </a:solidFill>
              </a:rPr>
              <a:t>(Innosabi.com)</a:t>
            </a:r>
          </a:p>
        </p:txBody>
      </p:sp>
    </p:spTree>
    <p:extLst>
      <p:ext uri="{BB962C8B-B14F-4D97-AF65-F5344CB8AC3E}">
        <p14:creationId xmlns:p14="http://schemas.microsoft.com/office/powerpoint/2010/main" val="413521349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Bild 67"/>
          <p:cNvPicPr/>
          <p:nvPr/>
        </p:nvPicPr>
        <p:blipFill rotWithShape="1">
          <a:blip r:embed="rId3">
            <a:extLst>
              <a:ext uri="{28A0092B-C50C-407E-A947-70E740481C1C}">
                <a14:useLocalDpi xmlns:a14="http://schemas.microsoft.com/office/drawing/2010/main" val="0"/>
              </a:ext>
            </a:extLst>
          </a:blip>
          <a:srcRect t="16969" b="20213"/>
          <a:stretch/>
        </p:blipFill>
        <p:spPr bwMode="auto">
          <a:xfrm>
            <a:off x="1559496" y="1988840"/>
            <a:ext cx="9768408" cy="4464496"/>
          </a:xfrm>
          <a:prstGeom prst="rect">
            <a:avLst/>
          </a:prstGeom>
          <a:noFill/>
          <a:ln>
            <a:noFill/>
          </a:ln>
          <a:extLst>
            <a:ext uri="{FAA26D3D-D897-4be2-8F04-BA451C77F1D7}">
              <ma14:placeholderFlag xmlns:ma14="http://schemas.microsoft.com/office/mac/drawingml/2011/main"/>
            </a:ext>
          </a:extLst>
        </p:spPr>
      </p:pic>
      <p:sp>
        <p:nvSpPr>
          <p:cNvPr id="20482" name="Titel 1"/>
          <p:cNvSpPr>
            <a:spLocks noGrp="1"/>
          </p:cNvSpPr>
          <p:nvPr>
            <p:ph type="title"/>
          </p:nvPr>
        </p:nvSpPr>
        <p:spPr>
          <a:xfrm>
            <a:off x="695400" y="1196752"/>
            <a:ext cx="10941050" cy="719137"/>
          </a:xfrm>
        </p:spPr>
        <p:txBody>
          <a:bodyPr/>
          <a:lstStyle/>
          <a:p>
            <a:r>
              <a:rPr lang="de-DE" sz="2400" dirty="0" smtClean="0">
                <a:latin typeface="Vectora LH 75 Bold" charset="0"/>
                <a:ea typeface="ＭＳ Ｐゴシック" charset="0"/>
              </a:rPr>
              <a:t>Integration von </a:t>
            </a:r>
            <a:r>
              <a:rPr lang="de-DE" sz="2400" dirty="0" err="1">
                <a:latin typeface="Vectora LH 75 Bold" charset="0"/>
                <a:ea typeface="ＭＳ Ｐゴシック" charset="0"/>
              </a:rPr>
              <a:t>k</a:t>
            </a:r>
            <a:r>
              <a:rPr lang="de-DE" sz="2400" dirty="0" err="1" smtClean="0">
                <a:latin typeface="Vectora LH 75 Bold" charset="0"/>
                <a:ea typeface="ＭＳ Ｐゴシック" charset="0"/>
              </a:rPr>
              <a:t>ollaborativen</a:t>
            </a:r>
            <a:r>
              <a:rPr lang="de-DE" sz="2400" dirty="0" smtClean="0">
                <a:latin typeface="Vectora LH 75 Bold" charset="0"/>
                <a:ea typeface="ＭＳ Ｐゴシック" charset="0"/>
              </a:rPr>
              <a:t> Phasen ins PBL</a:t>
            </a:r>
            <a:endParaRPr lang="de-DE" sz="2400" dirty="0">
              <a:latin typeface="Vectora LH 75 Bold" charset="0"/>
              <a:ea typeface="ＭＳ Ｐゴシック" charset="0"/>
            </a:endParaRPr>
          </a:p>
        </p:txBody>
      </p:sp>
      <p:grpSp>
        <p:nvGrpSpPr>
          <p:cNvPr id="20483" name="Gruppierung 3"/>
          <p:cNvGrpSpPr>
            <a:grpSpLocks/>
          </p:cNvGrpSpPr>
          <p:nvPr/>
        </p:nvGrpSpPr>
        <p:grpSpPr bwMode="auto">
          <a:xfrm>
            <a:off x="8678863" y="24617363"/>
            <a:ext cx="13474700" cy="9334500"/>
            <a:chOff x="12449078" y="27815718"/>
            <a:chExt cx="13474700" cy="9334500"/>
          </a:xfrm>
        </p:grpSpPr>
        <p:pic>
          <p:nvPicPr>
            <p:cNvPr id="20544" name="Bild 4" descr="Bildschirmfoto 2018-02-14 um 15.02.3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449078" y="27815718"/>
              <a:ext cx="13474700" cy="933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5" name="Textfeld 5"/>
            <p:cNvSpPr txBox="1">
              <a:spLocks noChangeArrowheads="1"/>
            </p:cNvSpPr>
            <p:nvPr/>
          </p:nvSpPr>
          <p:spPr bwMode="auto">
            <a:xfrm>
              <a:off x="21435188" y="28611246"/>
              <a:ext cx="310313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r>
                <a:rPr lang="de-DE" sz="4000" b="1" smtClean="0">
                  <a:solidFill>
                    <a:srgbClr val="000000"/>
                  </a:solidFill>
                </a:rPr>
                <a:t>2. Generation</a:t>
              </a:r>
            </a:p>
          </p:txBody>
        </p:sp>
      </p:grpSp>
      <p:sp>
        <p:nvSpPr>
          <p:cNvPr id="20503" name="Freihandform 64"/>
          <p:cNvSpPr>
            <a:spLocks/>
          </p:cNvSpPr>
          <p:nvPr/>
        </p:nvSpPr>
        <p:spPr bwMode="auto">
          <a:xfrm>
            <a:off x="1397000" y="3217863"/>
            <a:ext cx="3344863" cy="2228850"/>
          </a:xfrm>
          <a:custGeom>
            <a:avLst/>
            <a:gdLst>
              <a:gd name="T0" fmla="*/ 2469008 w 3345094"/>
              <a:gd name="T1" fmla="*/ 0 h 2229556"/>
              <a:gd name="T2" fmla="*/ 2469008 w 3345094"/>
              <a:gd name="T3" fmla="*/ 0 h 2229556"/>
              <a:gd name="T4" fmla="*/ 2172822 w 3345094"/>
              <a:gd name="T5" fmla="*/ 154880 h 2229556"/>
              <a:gd name="T6" fmla="*/ 2144614 w 3345094"/>
              <a:gd name="T7" fmla="*/ 197119 h 2229556"/>
              <a:gd name="T8" fmla="*/ 2172822 w 3345094"/>
              <a:gd name="T9" fmla="*/ 239357 h 2229556"/>
              <a:gd name="T10" fmla="*/ 2229239 w 3345094"/>
              <a:gd name="T11" fmla="*/ 366077 h 2229556"/>
              <a:gd name="T12" fmla="*/ 2243343 w 3345094"/>
              <a:gd name="T13" fmla="*/ 422396 h 2229556"/>
              <a:gd name="T14" fmla="*/ 2299759 w 3345094"/>
              <a:gd name="T15" fmla="*/ 605434 h 2229556"/>
              <a:gd name="T16" fmla="*/ 2313863 w 3345094"/>
              <a:gd name="T17" fmla="*/ 661753 h 2229556"/>
              <a:gd name="T18" fmla="*/ 2342071 w 3345094"/>
              <a:gd name="T19" fmla="*/ 788473 h 2229556"/>
              <a:gd name="T20" fmla="*/ 2356176 w 3345094"/>
              <a:gd name="T21" fmla="*/ 830713 h 2229556"/>
              <a:gd name="T22" fmla="*/ 2398488 w 3345094"/>
              <a:gd name="T23" fmla="*/ 985591 h 2229556"/>
              <a:gd name="T24" fmla="*/ 2440800 w 3345094"/>
              <a:gd name="T25" fmla="*/ 1224948 h 2229556"/>
              <a:gd name="T26" fmla="*/ 2469008 w 3345094"/>
              <a:gd name="T27" fmla="*/ 1295348 h 2229556"/>
              <a:gd name="T28" fmla="*/ 2483115 w 3345094"/>
              <a:gd name="T29" fmla="*/ 1365747 h 2229556"/>
              <a:gd name="T30" fmla="*/ 2525432 w 3345094"/>
              <a:gd name="T31" fmla="*/ 1450226 h 2229556"/>
              <a:gd name="T32" fmla="*/ 2553640 w 3345094"/>
              <a:gd name="T33" fmla="*/ 1534705 h 2229556"/>
              <a:gd name="T34" fmla="*/ 2567744 w 3345094"/>
              <a:gd name="T35" fmla="*/ 1591025 h 2229556"/>
              <a:gd name="T36" fmla="*/ 2624161 w 3345094"/>
              <a:gd name="T37" fmla="*/ 1717744 h 2229556"/>
              <a:gd name="T38" fmla="*/ 2680577 w 3345094"/>
              <a:gd name="T39" fmla="*/ 1872622 h 2229556"/>
              <a:gd name="T40" fmla="*/ 2779306 w 3345094"/>
              <a:gd name="T41" fmla="*/ 1957101 h 2229556"/>
              <a:gd name="T42" fmla="*/ 2878035 w 3345094"/>
              <a:gd name="T43" fmla="*/ 2055661 h 2229556"/>
              <a:gd name="T44" fmla="*/ 2934451 w 3345094"/>
              <a:gd name="T45" fmla="*/ 2111980 h 2229556"/>
              <a:gd name="T46" fmla="*/ 3033182 w 3345094"/>
              <a:gd name="T47" fmla="*/ 2182380 h 2229556"/>
              <a:gd name="T48" fmla="*/ 3089603 w 3345094"/>
              <a:gd name="T49" fmla="*/ 2224618 h 2229556"/>
              <a:gd name="T50" fmla="*/ 3315269 w 3345094"/>
              <a:gd name="T51" fmla="*/ 2154219 h 2229556"/>
              <a:gd name="T52" fmla="*/ 3343477 w 3345094"/>
              <a:gd name="T53" fmla="*/ 2097899 h 2229556"/>
              <a:gd name="T54" fmla="*/ 3315269 w 3345094"/>
              <a:gd name="T55" fmla="*/ 1928942 h 2229556"/>
              <a:gd name="T56" fmla="*/ 3287061 w 3345094"/>
              <a:gd name="T57" fmla="*/ 1886701 h 2229556"/>
              <a:gd name="T58" fmla="*/ 3272957 w 3345094"/>
              <a:gd name="T59" fmla="*/ 1816303 h 2229556"/>
              <a:gd name="T60" fmla="*/ 3216540 w 3345094"/>
              <a:gd name="T61" fmla="*/ 1731823 h 2229556"/>
              <a:gd name="T62" fmla="*/ 3146020 w 3345094"/>
              <a:gd name="T63" fmla="*/ 1506545 h 2229556"/>
              <a:gd name="T64" fmla="*/ 3131916 w 3345094"/>
              <a:gd name="T65" fmla="*/ 1464306 h 2229556"/>
              <a:gd name="T66" fmla="*/ 3103707 w 3345094"/>
              <a:gd name="T67" fmla="*/ 1422067 h 2229556"/>
              <a:gd name="T68" fmla="*/ 3103707 w 3345094"/>
              <a:gd name="T69" fmla="*/ 1351667 h 2229556"/>
              <a:gd name="T70" fmla="*/ 3089603 w 3345094"/>
              <a:gd name="T71" fmla="*/ 478714 h 2229556"/>
              <a:gd name="T72" fmla="*/ 945750 w 3345094"/>
              <a:gd name="T73" fmla="*/ 577275 h 2229556"/>
              <a:gd name="T74" fmla="*/ 973959 w 3345094"/>
              <a:gd name="T75" fmla="*/ 1633264 h 2229556"/>
              <a:gd name="T76" fmla="*/ 1016271 w 3345094"/>
              <a:gd name="T77" fmla="*/ 1661424 h 2229556"/>
              <a:gd name="T78" fmla="*/ 1072687 w 3345094"/>
              <a:gd name="T79" fmla="*/ 1689584 h 2229556"/>
              <a:gd name="T80" fmla="*/ 1157312 w 3345094"/>
              <a:gd name="T81" fmla="*/ 1717744 h 2229556"/>
              <a:gd name="T82" fmla="*/ 1368874 w 3345094"/>
              <a:gd name="T83" fmla="*/ 1774063 h 2229556"/>
              <a:gd name="T84" fmla="*/ 1439401 w 3345094"/>
              <a:gd name="T85" fmla="*/ 1788143 h 2229556"/>
              <a:gd name="T86" fmla="*/ 1665067 w 3345094"/>
              <a:gd name="T87" fmla="*/ 1774063 h 2229556"/>
              <a:gd name="T88" fmla="*/ 1693275 w 3345094"/>
              <a:gd name="T89" fmla="*/ 1717744 h 2229556"/>
              <a:gd name="T90" fmla="*/ 1679171 w 3345094"/>
              <a:gd name="T91" fmla="*/ 999670 h 2229556"/>
              <a:gd name="T92" fmla="*/ 1665067 w 3345094"/>
              <a:gd name="T93" fmla="*/ 858873 h 2229556"/>
              <a:gd name="T94" fmla="*/ 1650963 w 3345094"/>
              <a:gd name="T95" fmla="*/ 746232 h 2229556"/>
              <a:gd name="T96" fmla="*/ 1227833 w 3345094"/>
              <a:gd name="T97" fmla="*/ 1224948 h 2229556"/>
              <a:gd name="T98" fmla="*/ 423891 w 3345094"/>
              <a:gd name="T99" fmla="*/ 1253108 h 2229556"/>
              <a:gd name="T100" fmla="*/ 282843 w 3345094"/>
              <a:gd name="T101" fmla="*/ 1295348 h 2229556"/>
              <a:gd name="T102" fmla="*/ 170010 w 3345094"/>
              <a:gd name="T103" fmla="*/ 1379827 h 2229556"/>
              <a:gd name="T104" fmla="*/ 43073 w 3345094"/>
              <a:gd name="T105" fmla="*/ 1520625 h 2229556"/>
              <a:gd name="T106" fmla="*/ 14865 w 3345094"/>
              <a:gd name="T107" fmla="*/ 1562865 h 2229556"/>
              <a:gd name="T108" fmla="*/ 761 w 3345094"/>
              <a:gd name="T109" fmla="*/ 1689584 h 22295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345094" h="2229556">
                <a:moveTo>
                  <a:pt x="2470205" y="0"/>
                </a:moveTo>
                <a:lnTo>
                  <a:pt x="2470205" y="0"/>
                </a:lnTo>
                <a:cubicBezTo>
                  <a:pt x="2424978" y="21423"/>
                  <a:pt x="2240415" y="72043"/>
                  <a:pt x="2173872" y="155223"/>
                </a:cubicBezTo>
                <a:cubicBezTo>
                  <a:pt x="2163278" y="168466"/>
                  <a:pt x="2155057" y="183445"/>
                  <a:pt x="2145650" y="197556"/>
                </a:cubicBezTo>
                <a:cubicBezTo>
                  <a:pt x="2155057" y="211667"/>
                  <a:pt x="2165458" y="225164"/>
                  <a:pt x="2173872" y="239889"/>
                </a:cubicBezTo>
                <a:cubicBezTo>
                  <a:pt x="2193539" y="274306"/>
                  <a:pt x="2218223" y="330609"/>
                  <a:pt x="2230317" y="366889"/>
                </a:cubicBezTo>
                <a:cubicBezTo>
                  <a:pt x="2236450" y="385288"/>
                  <a:pt x="2238855" y="404758"/>
                  <a:pt x="2244428" y="423334"/>
                </a:cubicBezTo>
                <a:cubicBezTo>
                  <a:pt x="2306721" y="630978"/>
                  <a:pt x="2237724" y="375231"/>
                  <a:pt x="2300872" y="606778"/>
                </a:cubicBezTo>
                <a:cubicBezTo>
                  <a:pt x="2305975" y="625489"/>
                  <a:pt x="2310776" y="644291"/>
                  <a:pt x="2314983" y="663223"/>
                </a:cubicBezTo>
                <a:cubicBezTo>
                  <a:pt x="2329528" y="728678"/>
                  <a:pt x="2326001" y="730012"/>
                  <a:pt x="2343205" y="790223"/>
                </a:cubicBezTo>
                <a:cubicBezTo>
                  <a:pt x="2347291" y="804525"/>
                  <a:pt x="2353043" y="818309"/>
                  <a:pt x="2357317" y="832556"/>
                </a:cubicBezTo>
                <a:cubicBezTo>
                  <a:pt x="2360883" y="844444"/>
                  <a:pt x="2394215" y="957884"/>
                  <a:pt x="2399650" y="987778"/>
                </a:cubicBezTo>
                <a:cubicBezTo>
                  <a:pt x="2410916" y="1049743"/>
                  <a:pt x="2421125" y="1175520"/>
                  <a:pt x="2441983" y="1227667"/>
                </a:cubicBezTo>
                <a:cubicBezTo>
                  <a:pt x="2451390" y="1251186"/>
                  <a:pt x="2462926" y="1273961"/>
                  <a:pt x="2470205" y="1298223"/>
                </a:cubicBezTo>
                <a:cubicBezTo>
                  <a:pt x="2477097" y="1321196"/>
                  <a:pt x="2476121" y="1346238"/>
                  <a:pt x="2484317" y="1368778"/>
                </a:cubicBezTo>
                <a:cubicBezTo>
                  <a:pt x="2495100" y="1398432"/>
                  <a:pt x="2514514" y="1424319"/>
                  <a:pt x="2526650" y="1453445"/>
                </a:cubicBezTo>
                <a:cubicBezTo>
                  <a:pt x="2538092" y="1480905"/>
                  <a:pt x="2546324" y="1509617"/>
                  <a:pt x="2554872" y="1538111"/>
                </a:cubicBezTo>
                <a:cubicBezTo>
                  <a:pt x="2560445" y="1556687"/>
                  <a:pt x="2562173" y="1576397"/>
                  <a:pt x="2568983" y="1594556"/>
                </a:cubicBezTo>
                <a:cubicBezTo>
                  <a:pt x="2642755" y="1791283"/>
                  <a:pt x="2548183" y="1489826"/>
                  <a:pt x="2625428" y="1721556"/>
                </a:cubicBezTo>
                <a:cubicBezTo>
                  <a:pt x="2662010" y="1831300"/>
                  <a:pt x="2606441" y="1725915"/>
                  <a:pt x="2681872" y="1876778"/>
                </a:cubicBezTo>
                <a:cubicBezTo>
                  <a:pt x="2717216" y="1947466"/>
                  <a:pt x="2708638" y="1901435"/>
                  <a:pt x="2780650" y="1961445"/>
                </a:cubicBezTo>
                <a:cubicBezTo>
                  <a:pt x="2816422" y="1991255"/>
                  <a:pt x="2846502" y="2027297"/>
                  <a:pt x="2879428" y="2060223"/>
                </a:cubicBezTo>
                <a:cubicBezTo>
                  <a:pt x="2898243" y="2079038"/>
                  <a:pt x="2914585" y="2100702"/>
                  <a:pt x="2935872" y="2116667"/>
                </a:cubicBezTo>
                <a:cubicBezTo>
                  <a:pt x="3120383" y="2255048"/>
                  <a:pt x="2890183" y="2084031"/>
                  <a:pt x="3034650" y="2187223"/>
                </a:cubicBezTo>
                <a:cubicBezTo>
                  <a:pt x="3053788" y="2200893"/>
                  <a:pt x="3072279" y="2215445"/>
                  <a:pt x="3091094" y="2229556"/>
                </a:cubicBezTo>
                <a:cubicBezTo>
                  <a:pt x="3208607" y="2211477"/>
                  <a:pt x="3258422" y="2240831"/>
                  <a:pt x="3316872" y="2159000"/>
                </a:cubicBezTo>
                <a:cubicBezTo>
                  <a:pt x="3329099" y="2141883"/>
                  <a:pt x="3335687" y="2121371"/>
                  <a:pt x="3345094" y="2102556"/>
                </a:cubicBezTo>
                <a:cubicBezTo>
                  <a:pt x="3335687" y="2046112"/>
                  <a:pt x="3331616" y="1988514"/>
                  <a:pt x="3316872" y="1933223"/>
                </a:cubicBezTo>
                <a:cubicBezTo>
                  <a:pt x="3312502" y="1916836"/>
                  <a:pt x="3294605" y="1906769"/>
                  <a:pt x="3288650" y="1890889"/>
                </a:cubicBezTo>
                <a:cubicBezTo>
                  <a:pt x="3280229" y="1868432"/>
                  <a:pt x="3284464" y="1842168"/>
                  <a:pt x="3274539" y="1820334"/>
                </a:cubicBezTo>
                <a:cubicBezTo>
                  <a:pt x="3260503" y="1789455"/>
                  <a:pt x="3218094" y="1735667"/>
                  <a:pt x="3218094" y="1735667"/>
                </a:cubicBezTo>
                <a:cubicBezTo>
                  <a:pt x="3189553" y="1621502"/>
                  <a:pt x="3210115" y="1697620"/>
                  <a:pt x="3147539" y="1509889"/>
                </a:cubicBezTo>
                <a:cubicBezTo>
                  <a:pt x="3142835" y="1495778"/>
                  <a:pt x="3141679" y="1479932"/>
                  <a:pt x="3133428" y="1467556"/>
                </a:cubicBezTo>
                <a:lnTo>
                  <a:pt x="3105205" y="1425223"/>
                </a:lnTo>
                <a:lnTo>
                  <a:pt x="3105205" y="1354667"/>
                </a:lnTo>
                <a:lnTo>
                  <a:pt x="3091094" y="479778"/>
                </a:lnTo>
                <a:lnTo>
                  <a:pt x="946205" y="578556"/>
                </a:lnTo>
                <a:cubicBezTo>
                  <a:pt x="955613" y="931334"/>
                  <a:pt x="951560" y="1284728"/>
                  <a:pt x="974428" y="1636889"/>
                </a:cubicBezTo>
                <a:cubicBezTo>
                  <a:pt x="975527" y="1653813"/>
                  <a:pt x="1002036" y="1656697"/>
                  <a:pt x="1016761" y="1665111"/>
                </a:cubicBezTo>
                <a:cubicBezTo>
                  <a:pt x="1035025" y="1675548"/>
                  <a:pt x="1053674" y="1685522"/>
                  <a:pt x="1073205" y="1693334"/>
                </a:cubicBezTo>
                <a:cubicBezTo>
                  <a:pt x="1100826" y="1704383"/>
                  <a:pt x="1129439" y="1712807"/>
                  <a:pt x="1157872" y="1721556"/>
                </a:cubicBezTo>
                <a:cubicBezTo>
                  <a:pt x="1222820" y="1741540"/>
                  <a:pt x="1303993" y="1762874"/>
                  <a:pt x="1369539" y="1778000"/>
                </a:cubicBezTo>
                <a:cubicBezTo>
                  <a:pt x="1392909" y="1783393"/>
                  <a:pt x="1416576" y="1787407"/>
                  <a:pt x="1440094" y="1792111"/>
                </a:cubicBezTo>
                <a:cubicBezTo>
                  <a:pt x="1515353" y="1787407"/>
                  <a:pt x="1593217" y="1798182"/>
                  <a:pt x="1665872" y="1778000"/>
                </a:cubicBezTo>
                <a:cubicBezTo>
                  <a:pt x="1686140" y="1772370"/>
                  <a:pt x="1693712" y="1742588"/>
                  <a:pt x="1694094" y="1721556"/>
                </a:cubicBezTo>
                <a:cubicBezTo>
                  <a:pt x="1698456" y="1481661"/>
                  <a:pt x="1687845" y="1241695"/>
                  <a:pt x="1679983" y="1001889"/>
                </a:cubicBezTo>
                <a:cubicBezTo>
                  <a:pt x="1678434" y="954643"/>
                  <a:pt x="1671092" y="907760"/>
                  <a:pt x="1665872" y="860778"/>
                </a:cubicBezTo>
                <a:cubicBezTo>
                  <a:pt x="1661684" y="823087"/>
                  <a:pt x="1651761" y="747889"/>
                  <a:pt x="1651761" y="747889"/>
                </a:cubicBezTo>
                <a:lnTo>
                  <a:pt x="1228428" y="1227667"/>
                </a:lnTo>
                <a:cubicBezTo>
                  <a:pt x="960317" y="1237074"/>
                  <a:pt x="691626" y="1235924"/>
                  <a:pt x="424094" y="1255889"/>
                </a:cubicBezTo>
                <a:cubicBezTo>
                  <a:pt x="375122" y="1259544"/>
                  <a:pt x="326907" y="1276261"/>
                  <a:pt x="282983" y="1298223"/>
                </a:cubicBezTo>
                <a:cubicBezTo>
                  <a:pt x="240912" y="1319259"/>
                  <a:pt x="206001" y="1352506"/>
                  <a:pt x="170094" y="1382889"/>
                </a:cubicBezTo>
                <a:cubicBezTo>
                  <a:pt x="121841" y="1423718"/>
                  <a:pt x="80836" y="1473677"/>
                  <a:pt x="43094" y="1524000"/>
                </a:cubicBezTo>
                <a:cubicBezTo>
                  <a:pt x="32918" y="1537568"/>
                  <a:pt x="24279" y="1552223"/>
                  <a:pt x="14872" y="1566334"/>
                </a:cubicBezTo>
                <a:cubicBezTo>
                  <a:pt x="-4943" y="1645594"/>
                  <a:pt x="761" y="1603384"/>
                  <a:pt x="761" y="1693334"/>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smtClean="0">
              <a:solidFill>
                <a:srgbClr val="000000"/>
              </a:solidFill>
            </a:endParaRPr>
          </a:p>
        </p:txBody>
      </p:sp>
      <p:sp>
        <p:nvSpPr>
          <p:cNvPr id="20505" name="Textfeld 2"/>
          <p:cNvSpPr txBox="1">
            <a:spLocks noChangeArrowheads="1"/>
          </p:cNvSpPr>
          <p:nvPr/>
        </p:nvSpPr>
        <p:spPr bwMode="auto">
          <a:xfrm>
            <a:off x="7824788" y="2276475"/>
            <a:ext cx="11160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r>
              <a:rPr lang="de-DE" sz="1200" smtClean="0">
                <a:solidFill>
                  <a:srgbClr val="000000"/>
                </a:solidFill>
              </a:rPr>
              <a:t>2. Generation</a:t>
            </a:r>
          </a:p>
        </p:txBody>
      </p:sp>
    </p:spTree>
    <p:extLst>
      <p:ext uri="{BB962C8B-B14F-4D97-AF65-F5344CB8AC3E}">
        <p14:creationId xmlns:p14="http://schemas.microsoft.com/office/powerpoint/2010/main" val="1081394169"/>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title"/>
          </p:nvPr>
        </p:nvSpPr>
        <p:spPr/>
        <p:txBody>
          <a:bodyPr/>
          <a:lstStyle/>
          <a:p>
            <a:r>
              <a:rPr lang="de-DE">
                <a:latin typeface="Vectora LH 75 Bold" charset="0"/>
                <a:ea typeface="ＭＳ Ｐゴシック" charset="0"/>
              </a:rPr>
              <a:t>Problemstellung</a:t>
            </a:r>
          </a:p>
        </p:txBody>
      </p:sp>
      <p:sp>
        <p:nvSpPr>
          <p:cNvPr id="22530" name="Inhaltsplatzhalter 2"/>
          <p:cNvSpPr>
            <a:spLocks noGrp="1"/>
          </p:cNvSpPr>
          <p:nvPr>
            <p:ph idx="1"/>
          </p:nvPr>
        </p:nvSpPr>
        <p:spPr>
          <a:xfrm>
            <a:off x="719138" y="2159000"/>
            <a:ext cx="10941050" cy="4222328"/>
          </a:xfrm>
        </p:spPr>
        <p:txBody>
          <a:bodyPr/>
          <a:lstStyle/>
          <a:p>
            <a:pPr>
              <a:buFont typeface="Arial"/>
              <a:buChar char="•"/>
            </a:pPr>
            <a:r>
              <a:rPr lang="de-DE" dirty="0"/>
              <a:t>Sie haben soeben die Zuteilung für </a:t>
            </a:r>
            <a:r>
              <a:rPr lang="de-DE" dirty="0" smtClean="0"/>
              <a:t>Ihre </a:t>
            </a:r>
            <a:r>
              <a:rPr lang="de-DE" dirty="0"/>
              <a:t>Praktikumsschulen für </a:t>
            </a:r>
            <a:r>
              <a:rPr lang="de-DE" dirty="0" smtClean="0"/>
              <a:t>das kommende Semester bekommen</a:t>
            </a:r>
            <a:r>
              <a:rPr lang="de-DE" dirty="0"/>
              <a:t>. Sie werden in Teams zu je 4-5 Personen von Schuljahresbeginn bis zu den Herbstferien eine Klasse im Deutschunterricht begleiten und für deren Unterricht voll verantwortlich sein. Zur Vorbereitung auf diese Aufgabe unterstützt S</a:t>
            </a:r>
            <a:r>
              <a:rPr lang="de-DE" dirty="0" smtClean="0"/>
              <a:t>ie </a:t>
            </a:r>
            <a:r>
              <a:rPr lang="de-DE" dirty="0"/>
              <a:t>dieses  Seminar im Planungsprozess. Weiterhin wurden für S</a:t>
            </a:r>
            <a:r>
              <a:rPr lang="de-DE" dirty="0" smtClean="0"/>
              <a:t>ie </a:t>
            </a:r>
            <a:r>
              <a:rPr lang="de-DE" dirty="0"/>
              <a:t>folgende Informationen </a:t>
            </a:r>
            <a:r>
              <a:rPr lang="de-DE" dirty="0" smtClean="0"/>
              <a:t>hinterlassen: </a:t>
            </a:r>
          </a:p>
          <a:p>
            <a:endParaRPr lang="de-DE" dirty="0"/>
          </a:p>
          <a:p>
            <a:pPr lvl="0">
              <a:buFont typeface="Arial"/>
              <a:buChar char="•"/>
            </a:pPr>
            <a:r>
              <a:rPr lang="de-DE" dirty="0" smtClean="0"/>
              <a:t>Beachten </a:t>
            </a:r>
            <a:r>
              <a:rPr lang="de-DE" dirty="0"/>
              <a:t>S</a:t>
            </a:r>
            <a:r>
              <a:rPr lang="de-DE" dirty="0" smtClean="0"/>
              <a:t>ie </a:t>
            </a:r>
            <a:r>
              <a:rPr lang="de-DE" dirty="0"/>
              <a:t>unbedingt die gegebenen Bedingungen (Klassenliste</a:t>
            </a:r>
            <a:r>
              <a:rPr lang="de-DE" dirty="0" smtClean="0"/>
              <a:t>).</a:t>
            </a:r>
            <a:endParaRPr lang="de-DE" dirty="0"/>
          </a:p>
          <a:p>
            <a:pPr lvl="0">
              <a:buFont typeface="Arial"/>
              <a:buChar char="•"/>
            </a:pPr>
            <a:r>
              <a:rPr lang="de-DE" dirty="0"/>
              <a:t>S</a:t>
            </a:r>
            <a:r>
              <a:rPr lang="de-DE" dirty="0" smtClean="0"/>
              <a:t>chließen </a:t>
            </a:r>
            <a:r>
              <a:rPr lang="de-DE" dirty="0"/>
              <a:t>S</a:t>
            </a:r>
            <a:r>
              <a:rPr lang="de-DE" dirty="0" smtClean="0"/>
              <a:t>ie </a:t>
            </a:r>
            <a:r>
              <a:rPr lang="de-DE" dirty="0"/>
              <a:t>die Forderungen des Thüringer Lehrplans (Lernbereiche Schreiben &amp; Leseverstehen) mit </a:t>
            </a:r>
            <a:r>
              <a:rPr lang="de-DE" dirty="0" smtClean="0"/>
              <a:t>ein.</a:t>
            </a:r>
            <a:endParaRPr lang="de-DE" dirty="0"/>
          </a:p>
          <a:p>
            <a:pPr lvl="0">
              <a:buFont typeface="Arial"/>
              <a:buChar char="•"/>
            </a:pPr>
            <a:r>
              <a:rPr lang="de-DE" dirty="0"/>
              <a:t>Nutzen S</a:t>
            </a:r>
            <a:r>
              <a:rPr lang="de-DE" dirty="0" smtClean="0"/>
              <a:t>ie </a:t>
            </a:r>
            <a:r>
              <a:rPr lang="de-DE" dirty="0"/>
              <a:t>die bereitgestellten Materialien sowie Kriterien zur Analyse </a:t>
            </a:r>
            <a:r>
              <a:rPr lang="de-DE" dirty="0" err="1"/>
              <a:t>fibelfreier</a:t>
            </a:r>
            <a:r>
              <a:rPr lang="de-DE" dirty="0"/>
              <a:t> methodisch-didaktischer Konzepte im </a:t>
            </a:r>
            <a:r>
              <a:rPr lang="de-DE" dirty="0" smtClean="0"/>
              <a:t>Anfangsunterricht.</a:t>
            </a:r>
            <a:endParaRPr lang="de-DE" dirty="0"/>
          </a:p>
          <a:p>
            <a:pPr lvl="0">
              <a:buFont typeface="Arial"/>
              <a:buChar char="•"/>
            </a:pPr>
            <a:r>
              <a:rPr lang="de-DE" dirty="0"/>
              <a:t>Stellen S</a:t>
            </a:r>
            <a:r>
              <a:rPr lang="de-DE" dirty="0" smtClean="0"/>
              <a:t>ie </a:t>
            </a:r>
            <a:r>
              <a:rPr lang="de-DE" dirty="0"/>
              <a:t>Verknüpfungen und Bezüge unter den relevanten Themen: Schreiben, Lesen, DAZ, Diagnostik und Differenzierung her.</a:t>
            </a:r>
          </a:p>
        </p:txBody>
      </p:sp>
    </p:spTree>
    <p:extLst>
      <p:ext uri="{BB962C8B-B14F-4D97-AF65-F5344CB8AC3E}">
        <p14:creationId xmlns:p14="http://schemas.microsoft.com/office/powerpoint/2010/main" val="73639575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Evaluation</a:t>
            </a:r>
            <a:endParaRPr lang="de-DE" dirty="0"/>
          </a:p>
        </p:txBody>
      </p:sp>
      <p:pic>
        <p:nvPicPr>
          <p:cNvPr id="4" name="Inhaltsplatzhalter 3"/>
          <p:cNvPicPr>
            <a:picLocks noGrp="1" noChangeAspect="1"/>
          </p:cNvPicPr>
          <p:nvPr>
            <p:ph idx="1"/>
          </p:nvPr>
        </p:nvPicPr>
        <p:blipFill>
          <a:blip r:embed="rId2"/>
          <a:srcRect l="-37049" r="-37049"/>
          <a:stretch>
            <a:fillRect/>
          </a:stretch>
        </p:blipFill>
        <p:spPr/>
      </p:pic>
    </p:spTree>
    <p:extLst>
      <p:ext uri="{BB962C8B-B14F-4D97-AF65-F5344CB8AC3E}">
        <p14:creationId xmlns:p14="http://schemas.microsoft.com/office/powerpoint/2010/main" val="8616680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a:xfrm>
            <a:off x="192088" y="1052513"/>
            <a:ext cx="10941050" cy="1008062"/>
          </a:xfrm>
        </p:spPr>
        <p:txBody>
          <a:bodyPr/>
          <a:lstStyle/>
          <a:p>
            <a:r>
              <a:rPr lang="de-DE" sz="2000" dirty="0">
                <a:latin typeface="Arial" charset="0"/>
                <a:ea typeface="ＭＳ Ｐゴシック" charset="0"/>
                <a:cs typeface="Arial" charset="0"/>
              </a:rPr>
              <a:t/>
            </a:r>
            <a:br>
              <a:rPr lang="de-DE" sz="2000" dirty="0">
                <a:latin typeface="Arial" charset="0"/>
                <a:ea typeface="ＭＳ Ｐゴシック" charset="0"/>
                <a:cs typeface="Arial" charset="0"/>
              </a:rPr>
            </a:br>
            <a:r>
              <a:rPr lang="de-DE" sz="2000" dirty="0">
                <a:latin typeface="Arial" charset="0"/>
                <a:ea typeface="ＭＳ Ｐゴシック" charset="0"/>
                <a:cs typeface="Arial" charset="0"/>
              </a:rPr>
              <a:t>Theoretische Ansätze zur Erfassung pädagogischer Professionalität </a:t>
            </a:r>
            <a:r>
              <a:rPr lang="de-DE" dirty="0">
                <a:latin typeface="Arial" charset="0"/>
                <a:ea typeface="ＭＳ Ｐゴシック" charset="0"/>
                <a:cs typeface="Arial" charset="0"/>
              </a:rPr>
              <a:t/>
            </a:r>
            <a:br>
              <a:rPr lang="de-DE" dirty="0">
                <a:latin typeface="Arial" charset="0"/>
                <a:ea typeface="ＭＳ Ｐゴシック" charset="0"/>
                <a:cs typeface="Arial" charset="0"/>
              </a:rPr>
            </a:br>
            <a:r>
              <a:rPr lang="de-DE" dirty="0">
                <a:latin typeface="Arial" charset="0"/>
                <a:ea typeface="ＭＳ Ｐゴシック" charset="0"/>
                <a:cs typeface="Arial" charset="0"/>
              </a:rPr>
              <a:t/>
            </a:r>
            <a:br>
              <a:rPr lang="de-DE" dirty="0">
                <a:latin typeface="Arial" charset="0"/>
                <a:ea typeface="ＭＳ Ｐゴシック" charset="0"/>
                <a:cs typeface="Arial" charset="0"/>
              </a:rPr>
            </a:br>
            <a:endParaRPr lang="de-DE" dirty="0">
              <a:latin typeface="Vectora LH 75 Bold" charset="0"/>
              <a:ea typeface="ＭＳ Ｐゴシック" charset="0"/>
            </a:endParaRPr>
          </a:p>
        </p:txBody>
      </p:sp>
      <p:pic>
        <p:nvPicPr>
          <p:cNvPr id="26626" name="Grafik 12"/>
          <p:cNvPicPr>
            <a:picLocks noGrp="1" noChangeAspect="1"/>
          </p:cNvPicPr>
          <p:nvPr>
            <p:ph idx="1"/>
          </p:nvPr>
        </p:nvPicPr>
        <p:blipFill>
          <a:blip r:embed="rId3">
            <a:extLst>
              <a:ext uri="{28A0092B-C50C-407E-A947-70E740481C1C}">
                <a14:useLocalDpi xmlns:a14="http://schemas.microsoft.com/office/drawing/2010/main" val="0"/>
              </a:ext>
            </a:extLst>
          </a:blip>
          <a:srcRect l="-37123" r="-37123"/>
          <a:stretch>
            <a:fillRect/>
          </a:stretch>
        </p:blipFill>
        <p:spPr>
          <a:xfrm>
            <a:off x="2999656" y="2204864"/>
            <a:ext cx="11609387" cy="4320480"/>
          </a:xfrm>
        </p:spPr>
      </p:pic>
      <p:sp>
        <p:nvSpPr>
          <p:cNvPr id="26627" name="Textfeld 1"/>
          <p:cNvSpPr txBox="1">
            <a:spLocks noChangeArrowheads="1"/>
          </p:cNvSpPr>
          <p:nvPr/>
        </p:nvSpPr>
        <p:spPr bwMode="auto">
          <a:xfrm>
            <a:off x="623888" y="2420938"/>
            <a:ext cx="5400675"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r>
              <a:rPr lang="de-DE" sz="3200" b="1" dirty="0">
                <a:latin typeface="Arial" charset="0"/>
                <a:cs typeface="Arial" charset="0"/>
              </a:rPr>
              <a:t>Der  </a:t>
            </a:r>
            <a:r>
              <a:rPr lang="de-DE" sz="3200" b="1" dirty="0" err="1">
                <a:latin typeface="Arial" charset="0"/>
                <a:cs typeface="Arial" charset="0"/>
              </a:rPr>
              <a:t>Expertiseansatz</a:t>
            </a:r>
            <a:endParaRPr lang="de-DE" sz="3200" b="1" dirty="0">
              <a:latin typeface="Arial" charset="0"/>
              <a:cs typeface="Arial" charset="0"/>
            </a:endParaRPr>
          </a:p>
          <a:p>
            <a:endParaRPr lang="de-DE" sz="2000" dirty="0">
              <a:latin typeface="Arial" charset="0"/>
              <a:cs typeface="Arial" charset="0"/>
            </a:endParaRPr>
          </a:p>
          <a:p>
            <a:pPr>
              <a:buFont typeface="Arial" charset="0"/>
              <a:buChar char="•"/>
            </a:pPr>
            <a:endParaRPr lang="de-DE" sz="1000" dirty="0">
              <a:latin typeface="Arial" charset="0"/>
              <a:cs typeface="Arial" charset="0"/>
            </a:endParaRPr>
          </a:p>
          <a:p>
            <a:pPr>
              <a:buFont typeface="Arial" charset="0"/>
              <a:buChar char="•"/>
            </a:pPr>
            <a:r>
              <a:rPr lang="de-DE" b="1" dirty="0" smtClean="0">
                <a:latin typeface="Arial" charset="0"/>
                <a:cs typeface="Arial" charset="0"/>
              </a:rPr>
              <a:t>Überzeugungen</a:t>
            </a:r>
            <a:r>
              <a:rPr lang="de-DE" dirty="0">
                <a:latin typeface="Arial" charset="0"/>
                <a:cs typeface="Arial" charset="0"/>
              </a:rPr>
              <a:t>, Werthaltungen, </a:t>
            </a:r>
            <a:r>
              <a:rPr lang="de-DE" dirty="0" smtClean="0">
                <a:latin typeface="Arial" charset="0"/>
                <a:cs typeface="Arial" charset="0"/>
              </a:rPr>
              <a:t>Ziele</a:t>
            </a:r>
          </a:p>
          <a:p>
            <a:pPr>
              <a:buFont typeface="Arial" charset="0"/>
              <a:buChar char="•"/>
            </a:pPr>
            <a:r>
              <a:rPr lang="de-DE" dirty="0" smtClean="0">
                <a:latin typeface="Arial" charset="0"/>
                <a:cs typeface="Arial" charset="0"/>
              </a:rPr>
              <a:t>Professionswissen</a:t>
            </a:r>
            <a:endParaRPr lang="de-DE" dirty="0">
              <a:latin typeface="Arial" charset="0"/>
              <a:cs typeface="Arial" charset="0"/>
            </a:endParaRPr>
          </a:p>
          <a:p>
            <a:pPr>
              <a:buFont typeface="Arial" charset="0"/>
              <a:buChar char="•"/>
            </a:pPr>
            <a:r>
              <a:rPr lang="de-DE" dirty="0">
                <a:latin typeface="Arial" charset="0"/>
                <a:cs typeface="Arial" charset="0"/>
              </a:rPr>
              <a:t>Motivationale Orientierungen</a:t>
            </a:r>
          </a:p>
          <a:p>
            <a:pPr>
              <a:buFont typeface="Arial" charset="0"/>
              <a:buChar char="•"/>
            </a:pPr>
            <a:r>
              <a:rPr lang="de-DE" dirty="0">
                <a:latin typeface="Arial" charset="0"/>
                <a:cs typeface="Arial" charset="0"/>
              </a:rPr>
              <a:t>Selbstregulation</a:t>
            </a:r>
          </a:p>
          <a:p>
            <a:endParaRPr lang="de-DE" dirty="0"/>
          </a:p>
        </p:txBody>
      </p:sp>
      <p:sp>
        <p:nvSpPr>
          <p:cNvPr id="26628" name="Textfeld 2"/>
          <p:cNvSpPr txBox="1">
            <a:spLocks noChangeArrowheads="1"/>
          </p:cNvSpPr>
          <p:nvPr/>
        </p:nvSpPr>
        <p:spPr bwMode="auto">
          <a:xfrm>
            <a:off x="5879976" y="6177839"/>
            <a:ext cx="59594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r>
              <a:rPr lang="de-DE" sz="1200" b="1" dirty="0">
                <a:solidFill>
                  <a:srgbClr val="000000"/>
                </a:solidFill>
              </a:rPr>
              <a:t>Strukturmodell professioneller Handlungskompetenz aus der COAKTIV-Studie  </a:t>
            </a:r>
          </a:p>
          <a:p>
            <a:r>
              <a:rPr lang="de-DE" sz="1200" dirty="0">
                <a:solidFill>
                  <a:srgbClr val="000000"/>
                </a:solidFill>
              </a:rPr>
              <a:t>(Baumert &amp; </a:t>
            </a:r>
            <a:r>
              <a:rPr lang="de-DE" sz="1200" dirty="0" err="1">
                <a:solidFill>
                  <a:srgbClr val="000000"/>
                </a:solidFill>
              </a:rPr>
              <a:t>Kunter</a:t>
            </a:r>
            <a:r>
              <a:rPr lang="de-DE" sz="1200" dirty="0">
                <a:solidFill>
                  <a:srgbClr val="000000"/>
                </a:solidFill>
              </a:rPr>
              <a:t> 2011, S. 32)</a:t>
            </a:r>
          </a:p>
          <a:p>
            <a:endParaRPr lang="de-DE" sz="1200" dirty="0"/>
          </a:p>
        </p:txBody>
      </p:sp>
      <p:sp>
        <p:nvSpPr>
          <p:cNvPr id="26629" name="Textfeld 1"/>
          <p:cNvSpPr txBox="1">
            <a:spLocks noChangeArrowheads="1"/>
          </p:cNvSpPr>
          <p:nvPr/>
        </p:nvSpPr>
        <p:spPr bwMode="auto">
          <a:xfrm>
            <a:off x="407988" y="333375"/>
            <a:ext cx="34686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r>
              <a:rPr lang="de-DE" b="1"/>
              <a:t>Summative Evaluation</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el 1"/>
          <p:cNvSpPr>
            <a:spLocks noGrp="1"/>
          </p:cNvSpPr>
          <p:nvPr>
            <p:ph type="title"/>
          </p:nvPr>
        </p:nvSpPr>
        <p:spPr>
          <a:xfrm>
            <a:off x="192088" y="1052513"/>
            <a:ext cx="10941050" cy="1008062"/>
          </a:xfrm>
        </p:spPr>
        <p:txBody>
          <a:bodyPr/>
          <a:lstStyle/>
          <a:p>
            <a:r>
              <a:rPr lang="de-DE" sz="3200" dirty="0" smtClean="0">
                <a:latin typeface="Arial" charset="0"/>
                <a:ea typeface="ＭＳ Ｐゴシック" charset="0"/>
                <a:cs typeface="Arial" charset="0"/>
              </a:rPr>
              <a:t>Strukturtheoretische </a:t>
            </a:r>
            <a:r>
              <a:rPr lang="de-DE" sz="3200" dirty="0">
                <a:latin typeface="Arial" charset="0"/>
                <a:ea typeface="ＭＳ Ｐゴシック" charset="0"/>
                <a:cs typeface="Arial" charset="0"/>
              </a:rPr>
              <a:t>Ansätze</a:t>
            </a:r>
            <a:endParaRPr lang="de-DE" sz="3200" dirty="0">
              <a:latin typeface="Vectora LH 75 Bold" charset="0"/>
              <a:ea typeface="ＭＳ Ｐゴシック" charset="0"/>
            </a:endParaRPr>
          </a:p>
        </p:txBody>
      </p:sp>
      <p:sp>
        <p:nvSpPr>
          <p:cNvPr id="28674" name="Textfeld 1"/>
          <p:cNvSpPr txBox="1">
            <a:spLocks noChangeArrowheads="1"/>
          </p:cNvSpPr>
          <p:nvPr/>
        </p:nvSpPr>
        <p:spPr bwMode="auto">
          <a:xfrm>
            <a:off x="407988" y="333375"/>
            <a:ext cx="32972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r>
              <a:rPr lang="de-DE" b="1" dirty="0"/>
              <a:t>Formative Evaluation</a:t>
            </a:r>
          </a:p>
        </p:txBody>
      </p:sp>
      <p:sp>
        <p:nvSpPr>
          <p:cNvPr id="2" name="Rechteck 1"/>
          <p:cNvSpPr/>
          <p:nvPr/>
        </p:nvSpPr>
        <p:spPr>
          <a:xfrm>
            <a:off x="263525" y="2492375"/>
            <a:ext cx="11520488" cy="3046988"/>
          </a:xfrm>
          <a:prstGeom prst="rect">
            <a:avLst/>
          </a:prstGeom>
        </p:spPr>
        <p:txBody>
          <a:bodyPr>
            <a:spAutoFit/>
          </a:bodyPr>
          <a:lstStyle/>
          <a:p>
            <a:pPr marL="342900" indent="-342900">
              <a:buFont typeface="Arial"/>
              <a:buChar char="•"/>
              <a:defRPr/>
            </a:pPr>
            <a:r>
              <a:rPr lang="de-DE" b="1" dirty="0" err="1">
                <a:latin typeface="Arial" charset="0"/>
                <a:cs typeface="Arial" charset="0"/>
              </a:rPr>
              <a:t>Oevermanns</a:t>
            </a:r>
            <a:r>
              <a:rPr lang="de-DE" b="1" dirty="0"/>
              <a:t> Modell des Arbeitsbündnisses und der Professionalisierungsbedürftigkeit pädagogischen Handelns</a:t>
            </a:r>
          </a:p>
          <a:p>
            <a:pPr marL="342900" indent="-342900">
              <a:buFont typeface="Arial"/>
              <a:buChar char="•"/>
              <a:defRPr/>
            </a:pPr>
            <a:endParaRPr lang="de-DE" dirty="0"/>
          </a:p>
          <a:p>
            <a:pPr>
              <a:defRPr/>
            </a:pPr>
            <a:r>
              <a:rPr lang="de-DE" dirty="0"/>
              <a:t>    </a:t>
            </a:r>
            <a:r>
              <a:rPr lang="de-DE" dirty="0" err="1"/>
              <a:t>Oevermann</a:t>
            </a:r>
            <a:r>
              <a:rPr lang="de-DE" dirty="0"/>
              <a:t> 1996, </a:t>
            </a:r>
            <a:r>
              <a:rPr lang="de-DE" dirty="0" smtClean="0"/>
              <a:t>2002; </a:t>
            </a:r>
            <a:r>
              <a:rPr lang="de-DE" dirty="0"/>
              <a:t>Wagner 1998; </a:t>
            </a:r>
            <a:r>
              <a:rPr lang="de-DE" dirty="0" err="1"/>
              <a:t>Wernet</a:t>
            </a:r>
            <a:r>
              <a:rPr lang="de-DE" dirty="0"/>
              <a:t> 2003 </a:t>
            </a:r>
          </a:p>
          <a:p>
            <a:pPr>
              <a:defRPr/>
            </a:pPr>
            <a:endParaRPr lang="de-DE" dirty="0"/>
          </a:p>
          <a:p>
            <a:pPr marL="342900" indent="-342900">
              <a:buFont typeface="Arial"/>
              <a:buChar char="•"/>
              <a:defRPr/>
            </a:pPr>
            <a:r>
              <a:rPr lang="de-DE" b="1" dirty="0"/>
              <a:t>Antinomien und Paradoxien des Lehrerhandelns </a:t>
            </a:r>
          </a:p>
          <a:p>
            <a:pPr>
              <a:defRPr/>
            </a:pPr>
            <a:endParaRPr lang="de-DE" dirty="0"/>
          </a:p>
          <a:p>
            <a:pPr>
              <a:defRPr/>
            </a:pPr>
            <a:r>
              <a:rPr lang="de-DE" dirty="0"/>
              <a:t>    </a:t>
            </a:r>
            <a:r>
              <a:rPr lang="de-DE" dirty="0" err="1"/>
              <a:t>Helsper</a:t>
            </a:r>
            <a:r>
              <a:rPr lang="de-DE" dirty="0"/>
              <a:t> 1996, </a:t>
            </a:r>
            <a:r>
              <a:rPr lang="de-DE" dirty="0" smtClean="0"/>
              <a:t>2002, 2016</a:t>
            </a:r>
            <a:endParaRPr lang="de-DE" dirty="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1"/>
          <p:cNvSpPr>
            <a:spLocks noGrp="1"/>
          </p:cNvSpPr>
          <p:nvPr>
            <p:ph type="title"/>
          </p:nvPr>
        </p:nvSpPr>
        <p:spPr/>
        <p:txBody>
          <a:bodyPr/>
          <a:lstStyle/>
          <a:p>
            <a:r>
              <a:rPr lang="de-DE">
                <a:latin typeface="Vectora LH 75 Bold" charset="0"/>
                <a:ea typeface="ＭＳ Ｐゴシック" charset="0"/>
              </a:rPr>
              <a:t>Stichprobe</a:t>
            </a:r>
          </a:p>
        </p:txBody>
      </p:sp>
      <p:sp>
        <p:nvSpPr>
          <p:cNvPr id="32770" name="Inhaltsplatzhalter 2"/>
          <p:cNvSpPr>
            <a:spLocks noGrp="1"/>
          </p:cNvSpPr>
          <p:nvPr>
            <p:ph idx="1"/>
          </p:nvPr>
        </p:nvSpPr>
        <p:spPr>
          <a:xfrm>
            <a:off x="695325" y="2205038"/>
            <a:ext cx="3671888" cy="3862387"/>
          </a:xfrm>
        </p:spPr>
        <p:txBody>
          <a:bodyPr/>
          <a:lstStyle/>
          <a:p>
            <a:endParaRPr lang="de-DE">
              <a:latin typeface="Vectora LH 55 Roman" charset="0"/>
              <a:ea typeface="ＭＳ Ｐゴシック" charset="0"/>
            </a:endParaRPr>
          </a:p>
        </p:txBody>
      </p:sp>
      <p:sp>
        <p:nvSpPr>
          <p:cNvPr id="32771" name="Oval 3"/>
          <p:cNvSpPr>
            <a:spLocks noChangeArrowheads="1"/>
          </p:cNvSpPr>
          <p:nvPr/>
        </p:nvSpPr>
        <p:spPr bwMode="auto">
          <a:xfrm>
            <a:off x="982663" y="3068638"/>
            <a:ext cx="2665412" cy="2520950"/>
          </a:xfrm>
          <a:prstGeom prst="ellipse">
            <a:avLst/>
          </a:prstGeom>
          <a:solidFill>
            <a:srgbClr val="FF6600">
              <a:alpha val="69019"/>
            </a:srgbClr>
          </a:solidFill>
          <a:ln w="9525">
            <a:solidFill>
              <a:schemeClr val="tx1"/>
            </a:solidFill>
            <a:round/>
            <a:headEnd/>
            <a:tailEnd/>
          </a:ln>
        </p:spPr>
        <p:txBody>
          <a:bodyPr/>
          <a:lstStyle/>
          <a:p>
            <a:pPr eaLnBrk="1" hangingPunct="1"/>
            <a:endParaRPr lang="de-DE">
              <a:solidFill>
                <a:srgbClr val="000000"/>
              </a:solidFill>
            </a:endParaRPr>
          </a:p>
        </p:txBody>
      </p:sp>
      <p:sp>
        <p:nvSpPr>
          <p:cNvPr id="32772" name="Textfeld 4"/>
          <p:cNvSpPr txBox="1">
            <a:spLocks noChangeArrowheads="1"/>
          </p:cNvSpPr>
          <p:nvPr/>
        </p:nvSpPr>
        <p:spPr bwMode="auto">
          <a:xfrm>
            <a:off x="1919288" y="3573463"/>
            <a:ext cx="646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r>
              <a:rPr lang="de-DE" sz="1800"/>
              <a:t>PEB</a:t>
            </a:r>
          </a:p>
        </p:txBody>
      </p:sp>
      <p:sp>
        <p:nvSpPr>
          <p:cNvPr id="32773" name="Textfeld 5"/>
          <p:cNvSpPr txBox="1">
            <a:spLocks noChangeArrowheads="1"/>
          </p:cNvSpPr>
          <p:nvPr/>
        </p:nvSpPr>
        <p:spPr bwMode="auto">
          <a:xfrm>
            <a:off x="1774825" y="4581525"/>
            <a:ext cx="839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r>
              <a:rPr lang="de-DE" sz="1800"/>
              <a:t>Föpäd</a:t>
            </a:r>
          </a:p>
        </p:txBody>
      </p:sp>
      <p:cxnSp>
        <p:nvCxnSpPr>
          <p:cNvPr id="8" name="Gerade Verbindung mit Pfeil 7"/>
          <p:cNvCxnSpPr>
            <a:stCxn id="32771" idx="6"/>
          </p:cNvCxnSpPr>
          <p:nvPr/>
        </p:nvCxnSpPr>
        <p:spPr bwMode="auto">
          <a:xfrm flipV="1">
            <a:off x="3648075" y="4292600"/>
            <a:ext cx="7200900" cy="3651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Gerade Verbindung 9"/>
          <p:cNvCxnSpPr/>
          <p:nvPr/>
        </p:nvCxnSpPr>
        <p:spPr bwMode="auto">
          <a:xfrm>
            <a:off x="5232400" y="3357563"/>
            <a:ext cx="0" cy="201612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Gerade Verbindung 11"/>
          <p:cNvCxnSpPr/>
          <p:nvPr/>
        </p:nvCxnSpPr>
        <p:spPr bwMode="auto">
          <a:xfrm>
            <a:off x="8832850" y="3429000"/>
            <a:ext cx="0" cy="201612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2777" name="Textfeld 12"/>
          <p:cNvSpPr txBox="1">
            <a:spLocks noChangeArrowheads="1"/>
          </p:cNvSpPr>
          <p:nvPr/>
        </p:nvSpPr>
        <p:spPr bwMode="auto">
          <a:xfrm>
            <a:off x="8472488" y="2852738"/>
            <a:ext cx="1019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r>
              <a:rPr lang="de-DE" sz="1800"/>
              <a:t>Posttest</a:t>
            </a:r>
          </a:p>
        </p:txBody>
      </p:sp>
      <p:sp>
        <p:nvSpPr>
          <p:cNvPr id="32778" name="Textfeld 13"/>
          <p:cNvSpPr txBox="1">
            <a:spLocks noChangeArrowheads="1"/>
          </p:cNvSpPr>
          <p:nvPr/>
        </p:nvSpPr>
        <p:spPr bwMode="auto">
          <a:xfrm>
            <a:off x="5016500" y="2852738"/>
            <a:ext cx="915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r>
              <a:rPr lang="de-DE" sz="1800"/>
              <a:t>Prätest</a:t>
            </a:r>
          </a:p>
        </p:txBody>
      </p:sp>
      <p:cxnSp>
        <p:nvCxnSpPr>
          <p:cNvPr id="14" name="Gerade Verbindung 13"/>
          <p:cNvCxnSpPr/>
          <p:nvPr/>
        </p:nvCxnSpPr>
        <p:spPr bwMode="auto">
          <a:xfrm>
            <a:off x="5303838" y="3357563"/>
            <a:ext cx="0" cy="2016125"/>
          </a:xfrm>
          <a:prstGeom prst="line">
            <a:avLst/>
          </a:prstGeom>
          <a:solidFill>
            <a:schemeClr val="accent1"/>
          </a:solidFill>
          <a:ln w="57150"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Gerade Verbindung 16"/>
          <p:cNvCxnSpPr/>
          <p:nvPr/>
        </p:nvCxnSpPr>
        <p:spPr bwMode="auto">
          <a:xfrm>
            <a:off x="6672263" y="3429000"/>
            <a:ext cx="0" cy="2016125"/>
          </a:xfrm>
          <a:prstGeom prst="line">
            <a:avLst/>
          </a:prstGeom>
          <a:solidFill>
            <a:schemeClr val="accent1"/>
          </a:solidFill>
          <a:ln w="57150"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Gerade Verbindung 17"/>
          <p:cNvCxnSpPr/>
          <p:nvPr/>
        </p:nvCxnSpPr>
        <p:spPr bwMode="auto">
          <a:xfrm>
            <a:off x="8904288" y="3429000"/>
            <a:ext cx="0" cy="2016125"/>
          </a:xfrm>
          <a:prstGeom prst="line">
            <a:avLst/>
          </a:prstGeom>
          <a:solidFill>
            <a:schemeClr val="accent1"/>
          </a:solidFill>
          <a:ln w="57150"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2782" name="Textfeld 13"/>
          <p:cNvSpPr txBox="1">
            <a:spLocks noChangeArrowheads="1"/>
          </p:cNvSpPr>
          <p:nvPr/>
        </p:nvSpPr>
        <p:spPr bwMode="auto">
          <a:xfrm>
            <a:off x="4800600" y="5516563"/>
            <a:ext cx="1012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r>
              <a:rPr lang="de-DE" sz="1800">
                <a:solidFill>
                  <a:srgbClr val="800000"/>
                </a:solidFill>
              </a:rPr>
              <a:t>1. Welle</a:t>
            </a:r>
          </a:p>
        </p:txBody>
      </p:sp>
      <p:sp>
        <p:nvSpPr>
          <p:cNvPr id="32783" name="Textfeld 13"/>
          <p:cNvSpPr txBox="1">
            <a:spLocks noChangeArrowheads="1"/>
          </p:cNvSpPr>
          <p:nvPr/>
        </p:nvSpPr>
        <p:spPr bwMode="auto">
          <a:xfrm>
            <a:off x="6167438" y="5516563"/>
            <a:ext cx="1014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r>
              <a:rPr lang="de-DE" sz="1800">
                <a:solidFill>
                  <a:srgbClr val="800000"/>
                </a:solidFill>
              </a:rPr>
              <a:t>2. Welle</a:t>
            </a:r>
          </a:p>
        </p:txBody>
      </p:sp>
      <p:sp>
        <p:nvSpPr>
          <p:cNvPr id="32784" name="Textfeld 13"/>
          <p:cNvSpPr txBox="1">
            <a:spLocks noChangeArrowheads="1"/>
          </p:cNvSpPr>
          <p:nvPr/>
        </p:nvSpPr>
        <p:spPr bwMode="auto">
          <a:xfrm>
            <a:off x="8328025" y="5516563"/>
            <a:ext cx="1014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r>
              <a:rPr lang="de-DE" sz="1800">
                <a:solidFill>
                  <a:srgbClr val="800000"/>
                </a:solidFill>
              </a:rPr>
              <a:t>3. Welle</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8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7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2" grpId="0"/>
      <p:bldP spid="32783" grpId="0"/>
      <p:bldP spid="3278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Datenerhebung</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570615155"/>
              </p:ext>
            </p:extLst>
          </p:nvPr>
        </p:nvGraphicFramePr>
        <p:xfrm>
          <a:off x="719138" y="2159000"/>
          <a:ext cx="10941050" cy="3831411"/>
        </p:xfrm>
        <a:graphic>
          <a:graphicData uri="http://schemas.openxmlformats.org/drawingml/2006/table">
            <a:tbl>
              <a:tblPr firstRow="1" bandRow="1">
                <a:tableStyleId>{5C22544A-7EE6-4342-B048-85BDC9FD1C3A}</a:tableStyleId>
              </a:tblPr>
              <a:tblGrid>
                <a:gridCol w="2188210"/>
                <a:gridCol w="2188210"/>
                <a:gridCol w="2188210"/>
                <a:gridCol w="2188210"/>
                <a:gridCol w="2188210"/>
              </a:tblGrid>
              <a:tr h="729253">
                <a:tc>
                  <a:txBody>
                    <a:bodyPr/>
                    <a:lstStyle/>
                    <a:p>
                      <a:pPr algn="ctr"/>
                      <a:endParaRPr lang="de-DE" dirty="0"/>
                    </a:p>
                  </a:txBody>
                  <a:tcPr/>
                </a:tc>
                <a:tc>
                  <a:txBody>
                    <a:bodyPr/>
                    <a:lstStyle/>
                    <a:p>
                      <a:pPr algn="ctr"/>
                      <a:r>
                        <a:rPr lang="de-DE" sz="1800" dirty="0" smtClean="0">
                          <a:solidFill>
                            <a:schemeClr val="tx1"/>
                          </a:solidFill>
                        </a:rPr>
                        <a:t>Seminarformate</a:t>
                      </a:r>
                      <a:endParaRPr lang="de-DE" sz="1800" dirty="0">
                        <a:solidFill>
                          <a:schemeClr val="tx1"/>
                        </a:solidFill>
                      </a:endParaRPr>
                    </a:p>
                  </a:txBody>
                  <a:tcPr/>
                </a:tc>
                <a:tc>
                  <a:txBody>
                    <a:bodyPr/>
                    <a:lstStyle/>
                    <a:p>
                      <a:pPr marL="342900" indent="-342900" algn="ctr">
                        <a:buAutoNum type="arabicPeriod"/>
                      </a:pPr>
                      <a:r>
                        <a:rPr lang="de-DE" sz="1800" dirty="0" smtClean="0">
                          <a:solidFill>
                            <a:srgbClr val="000000"/>
                          </a:solidFill>
                        </a:rPr>
                        <a:t>Welle </a:t>
                      </a:r>
                    </a:p>
                    <a:p>
                      <a:pPr marL="0" indent="0" algn="ctr">
                        <a:buNone/>
                      </a:pPr>
                      <a:r>
                        <a:rPr lang="de-DE" sz="1800" dirty="0" smtClean="0">
                          <a:solidFill>
                            <a:srgbClr val="000000"/>
                          </a:solidFill>
                        </a:rPr>
                        <a:t>(2. Sitzung)</a:t>
                      </a:r>
                    </a:p>
                    <a:p>
                      <a:pPr marL="0" indent="0" algn="ctr">
                        <a:buNone/>
                      </a:pPr>
                      <a:r>
                        <a:rPr lang="de-DE" sz="1800" dirty="0" err="1" smtClean="0">
                          <a:solidFill>
                            <a:srgbClr val="000000"/>
                          </a:solidFill>
                        </a:rPr>
                        <a:t>Prätest</a:t>
                      </a:r>
                      <a:endParaRPr lang="de-DE" sz="1800" dirty="0" smtClean="0">
                        <a:solidFill>
                          <a:srgbClr val="000000"/>
                        </a:solidFill>
                      </a:endParaRPr>
                    </a:p>
                  </a:txBody>
                  <a:tcPr/>
                </a:tc>
                <a:tc>
                  <a:txBody>
                    <a:bodyPr/>
                    <a:lstStyle/>
                    <a:p>
                      <a:pPr algn="ctr"/>
                      <a:r>
                        <a:rPr lang="de-DE" sz="1800" dirty="0" smtClean="0">
                          <a:solidFill>
                            <a:srgbClr val="000000"/>
                          </a:solidFill>
                        </a:rPr>
                        <a:t>2. Welle </a:t>
                      </a:r>
                    </a:p>
                    <a:p>
                      <a:pPr algn="ctr"/>
                      <a:r>
                        <a:rPr lang="de-DE" sz="1800" dirty="0" smtClean="0">
                          <a:solidFill>
                            <a:srgbClr val="000000"/>
                          </a:solidFill>
                        </a:rPr>
                        <a:t>(5. Sitzung)</a:t>
                      </a:r>
                      <a:endParaRPr lang="de-DE" sz="1800" dirty="0">
                        <a:solidFill>
                          <a:srgbClr val="000000"/>
                        </a:solidFill>
                      </a:endParaRPr>
                    </a:p>
                  </a:txBody>
                  <a:tcPr/>
                </a:tc>
                <a:tc>
                  <a:txBody>
                    <a:bodyPr/>
                    <a:lstStyle/>
                    <a:p>
                      <a:pPr algn="ctr"/>
                      <a:r>
                        <a:rPr lang="de-DE" sz="1800" dirty="0" smtClean="0">
                          <a:solidFill>
                            <a:srgbClr val="000000"/>
                          </a:solidFill>
                        </a:rPr>
                        <a:t>3. Welle</a:t>
                      </a:r>
                    </a:p>
                    <a:p>
                      <a:pPr algn="ctr"/>
                      <a:r>
                        <a:rPr lang="de-DE" sz="1800" dirty="0" smtClean="0">
                          <a:solidFill>
                            <a:srgbClr val="000000"/>
                          </a:solidFill>
                        </a:rPr>
                        <a:t>(letzte Sitzung)</a:t>
                      </a:r>
                    </a:p>
                    <a:p>
                      <a:pPr algn="ctr"/>
                      <a:r>
                        <a:rPr lang="de-DE" sz="1800" dirty="0" smtClean="0">
                          <a:solidFill>
                            <a:srgbClr val="000000"/>
                          </a:solidFill>
                        </a:rPr>
                        <a:t>Posttest</a:t>
                      </a:r>
                      <a:endParaRPr lang="de-DE" sz="1800" dirty="0">
                        <a:solidFill>
                          <a:srgbClr val="000000"/>
                        </a:solidFill>
                      </a:endParaRPr>
                    </a:p>
                  </a:txBody>
                  <a:tcPr/>
                </a:tc>
              </a:tr>
              <a:tr h="729253">
                <a:tc rowSpan="2">
                  <a:txBody>
                    <a:bodyPr/>
                    <a:lstStyle/>
                    <a:p>
                      <a:r>
                        <a:rPr lang="de-DE" sz="1800" b="1" dirty="0" smtClean="0"/>
                        <a:t>Formative Evaluation</a:t>
                      </a:r>
                      <a:endParaRPr lang="de-DE" dirty="0" smtClean="0"/>
                    </a:p>
                    <a:p>
                      <a:r>
                        <a:rPr lang="de-DE" baseline="0" dirty="0" smtClean="0"/>
                        <a:t>(Leitfadengestützte Interviews, Gruppendiskussion)</a:t>
                      </a:r>
                      <a:r>
                        <a:rPr lang="de-DE" dirty="0" smtClean="0"/>
                        <a:t> </a:t>
                      </a:r>
                      <a:endParaRPr lang="de-DE" dirty="0"/>
                    </a:p>
                  </a:txBody>
                  <a:tcPr/>
                </a:tc>
                <a:tc>
                  <a:txBody>
                    <a:bodyPr/>
                    <a:lstStyle/>
                    <a:p>
                      <a:pPr algn="ctr"/>
                      <a:r>
                        <a:rPr lang="de-DE" sz="1400" dirty="0" smtClean="0"/>
                        <a:t>Versuchsgruppe</a:t>
                      </a:r>
                      <a:endParaRPr lang="de-DE" sz="1400" dirty="0"/>
                    </a:p>
                  </a:txBody>
                  <a:tcPr/>
                </a:tc>
                <a:tc>
                  <a:txBody>
                    <a:bodyPr/>
                    <a:lstStyle/>
                    <a:p>
                      <a:pPr algn="ctr"/>
                      <a:r>
                        <a:rPr lang="de-DE" sz="1600" dirty="0" smtClean="0"/>
                        <a:t>4 </a:t>
                      </a:r>
                      <a:endParaRPr lang="de-DE" sz="1600" dirty="0"/>
                    </a:p>
                  </a:txBody>
                  <a:tcPr/>
                </a:tc>
                <a:tc>
                  <a:txBody>
                    <a:bodyPr/>
                    <a:lstStyle/>
                    <a:p>
                      <a:pPr algn="ctr"/>
                      <a:r>
                        <a:rPr lang="de-DE" sz="1600" dirty="0" smtClean="0"/>
                        <a:t>4</a:t>
                      </a:r>
                      <a:endParaRPr lang="de-DE" sz="1600" dirty="0"/>
                    </a:p>
                  </a:txBody>
                  <a:tcPr/>
                </a:tc>
                <a:tc>
                  <a:txBody>
                    <a:bodyPr/>
                    <a:lstStyle/>
                    <a:p>
                      <a:pPr algn="ctr"/>
                      <a:r>
                        <a:rPr lang="de-DE" sz="1600" dirty="0" smtClean="0"/>
                        <a:t>4+1</a:t>
                      </a:r>
                      <a:endParaRPr lang="de-DE" sz="1600" dirty="0"/>
                    </a:p>
                  </a:txBody>
                  <a:tcPr/>
                </a:tc>
              </a:tr>
              <a:tr h="729253">
                <a:tc vMerge="1">
                  <a:txBody>
                    <a:bodyPr/>
                    <a:lstStyle/>
                    <a:p>
                      <a:endParaRPr lang="de-DE" dirty="0"/>
                    </a:p>
                  </a:txBody>
                  <a:tcPr/>
                </a:tc>
                <a:tc>
                  <a:txBody>
                    <a:bodyPr/>
                    <a:lstStyle/>
                    <a:p>
                      <a:pPr algn="ctr"/>
                      <a:r>
                        <a:rPr lang="de-DE" sz="1400" dirty="0" smtClean="0"/>
                        <a:t>Kontrollgruppe</a:t>
                      </a:r>
                      <a:endParaRPr lang="de-DE" sz="1400" dirty="0"/>
                    </a:p>
                  </a:txBody>
                  <a:tcPr/>
                </a:tc>
                <a:tc>
                  <a:txBody>
                    <a:bodyPr/>
                    <a:lstStyle/>
                    <a:p>
                      <a:pPr algn="ctr"/>
                      <a:r>
                        <a:rPr lang="de-DE" sz="1600" dirty="0" smtClean="0"/>
                        <a:t>4</a:t>
                      </a:r>
                      <a:endParaRPr lang="de-DE" sz="1600" dirty="0"/>
                    </a:p>
                  </a:txBody>
                  <a:tcPr/>
                </a:tc>
                <a:tc>
                  <a:txBody>
                    <a:bodyPr/>
                    <a:lstStyle/>
                    <a:p>
                      <a:pPr algn="ctr"/>
                      <a:r>
                        <a:rPr lang="de-DE" sz="1600" dirty="0" smtClean="0"/>
                        <a:t>4</a:t>
                      </a:r>
                      <a:endParaRPr lang="de-DE" sz="1600" dirty="0"/>
                    </a:p>
                  </a:txBody>
                  <a:tcPr/>
                </a:tc>
                <a:tc>
                  <a:txBody>
                    <a:bodyPr/>
                    <a:lstStyle/>
                    <a:p>
                      <a:pPr algn="ctr"/>
                      <a:r>
                        <a:rPr lang="de-DE" sz="1600" dirty="0" smtClean="0"/>
                        <a:t>4</a:t>
                      </a:r>
                      <a:endParaRPr lang="de-DE" sz="1600" dirty="0"/>
                    </a:p>
                  </a:txBody>
                  <a:tcPr/>
                </a:tc>
              </a:tr>
              <a:tr h="729253">
                <a:tc rowSpan="2">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de-DE" sz="1800" b="1" dirty="0" err="1" smtClean="0"/>
                        <a:t>Summative</a:t>
                      </a:r>
                      <a:r>
                        <a:rPr lang="de-DE" sz="1800" b="1" dirty="0" smtClean="0"/>
                        <a:t> Evaluation</a:t>
                      </a:r>
                    </a:p>
                    <a:p>
                      <a:pPr marL="0" marR="0" indent="0" algn="l" defTabSz="342900" rtl="0" eaLnBrk="1" fontAlgn="auto" latinLnBrk="0" hangingPunct="1">
                        <a:lnSpc>
                          <a:spcPct val="100000"/>
                        </a:lnSpc>
                        <a:spcBef>
                          <a:spcPts val="0"/>
                        </a:spcBef>
                        <a:spcAft>
                          <a:spcPts val="0"/>
                        </a:spcAft>
                        <a:buClrTx/>
                        <a:buSzTx/>
                        <a:buFontTx/>
                        <a:buNone/>
                        <a:tabLst/>
                        <a:defRPr/>
                      </a:pPr>
                      <a:r>
                        <a:rPr lang="de-DE" sz="1300" dirty="0" smtClean="0"/>
                        <a:t>(Fragebogen)</a:t>
                      </a:r>
                    </a:p>
                    <a:p>
                      <a:endParaRPr lang="de-DE" sz="1800" b="1" kern="1200" dirty="0">
                        <a:solidFill>
                          <a:schemeClr val="tx1"/>
                        </a:solidFill>
                        <a:latin typeface="+mn-lt"/>
                        <a:ea typeface="+mn-ea"/>
                        <a:cs typeface="+mn-cs"/>
                      </a:endParaRPr>
                    </a:p>
                  </a:txBody>
                  <a:tcPr/>
                </a:tc>
                <a:tc>
                  <a:txBody>
                    <a:bodyPr/>
                    <a:lstStyle/>
                    <a:p>
                      <a:pPr algn="ctr"/>
                      <a:r>
                        <a:rPr lang="de-DE" sz="1400" dirty="0" smtClean="0"/>
                        <a:t>Versuchsgruppe</a:t>
                      </a:r>
                    </a:p>
                    <a:p>
                      <a:pPr algn="ctr"/>
                      <a:endParaRPr lang="de-DE" sz="1400" dirty="0"/>
                    </a:p>
                  </a:txBody>
                  <a:tcPr/>
                </a:tc>
                <a:tc>
                  <a:txBody>
                    <a:bodyPr/>
                    <a:lstStyle/>
                    <a:p>
                      <a:pPr algn="ctr"/>
                      <a:r>
                        <a:rPr lang="de-DE" sz="1600" dirty="0" smtClean="0"/>
                        <a:t>39</a:t>
                      </a:r>
                      <a:endParaRPr lang="de-DE" sz="1600" dirty="0"/>
                    </a:p>
                  </a:txBody>
                  <a:tcPr/>
                </a:tc>
                <a:tc>
                  <a:txBody>
                    <a:bodyPr/>
                    <a:lstStyle/>
                    <a:p>
                      <a:pPr algn="ctr"/>
                      <a:r>
                        <a:rPr lang="de-DE" dirty="0" smtClean="0"/>
                        <a:t>-</a:t>
                      </a:r>
                      <a:endParaRPr lang="de-DE" dirty="0"/>
                    </a:p>
                  </a:txBody>
                  <a:tcPr/>
                </a:tc>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de-DE" sz="1600" dirty="0" smtClean="0"/>
                        <a:t>39</a:t>
                      </a:r>
                    </a:p>
                    <a:p>
                      <a:endParaRPr lang="de-DE" dirty="0"/>
                    </a:p>
                  </a:txBody>
                  <a:tcPr/>
                </a:tc>
              </a:tr>
              <a:tr h="729253">
                <a:tc vMerge="1">
                  <a:txBody>
                    <a:bodyPr/>
                    <a:lstStyle/>
                    <a:p>
                      <a:endParaRPr lang="de-DE" dirty="0"/>
                    </a:p>
                  </a:txBody>
                  <a:tcPr/>
                </a:tc>
                <a:tc>
                  <a:txBody>
                    <a:bodyPr/>
                    <a:lstStyle/>
                    <a:p>
                      <a:pPr algn="ctr"/>
                      <a:r>
                        <a:rPr lang="de-DE" sz="1400" dirty="0" smtClean="0"/>
                        <a:t>Kontrollgruppe</a:t>
                      </a:r>
                    </a:p>
                    <a:p>
                      <a:pPr algn="ctr"/>
                      <a:endParaRPr lang="de-DE" sz="1400" dirty="0"/>
                    </a:p>
                  </a:txBody>
                  <a:tcPr/>
                </a:tc>
                <a:tc>
                  <a:txBody>
                    <a:bodyPr/>
                    <a:lstStyle/>
                    <a:p>
                      <a:pPr algn="ctr"/>
                      <a:r>
                        <a:rPr lang="de-DE" sz="1600" dirty="0" smtClean="0"/>
                        <a:t>18</a:t>
                      </a:r>
                      <a:endParaRPr lang="de-DE" sz="1600" dirty="0"/>
                    </a:p>
                  </a:txBody>
                  <a:tcPr/>
                </a:tc>
                <a:tc>
                  <a:txBody>
                    <a:bodyPr/>
                    <a:lstStyle/>
                    <a:p>
                      <a:pPr algn="ctr"/>
                      <a:r>
                        <a:rPr lang="de-DE" dirty="0" smtClean="0"/>
                        <a:t>-</a:t>
                      </a:r>
                      <a:endParaRPr lang="de-DE" dirty="0"/>
                    </a:p>
                  </a:txBody>
                  <a:tcPr/>
                </a:tc>
                <a:tc>
                  <a:txBody>
                    <a:bodyPr/>
                    <a:lstStyle/>
                    <a:p>
                      <a:pPr algn="ctr"/>
                      <a:r>
                        <a:rPr lang="de-DE" sz="1600" dirty="0" smtClean="0"/>
                        <a:t>18</a:t>
                      </a:r>
                      <a:endParaRPr lang="de-DE" sz="1600" dirty="0"/>
                    </a:p>
                  </a:txBody>
                  <a:tcPr/>
                </a:tc>
              </a:tr>
            </a:tbl>
          </a:graphicData>
        </a:graphic>
      </p:graphicFrame>
    </p:spTree>
    <p:extLst>
      <p:ext uri="{BB962C8B-B14F-4D97-AF65-F5344CB8AC3E}">
        <p14:creationId xmlns:p14="http://schemas.microsoft.com/office/powerpoint/2010/main" val="2508373120"/>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el 1"/>
          <p:cNvSpPr>
            <a:spLocks noGrp="1"/>
          </p:cNvSpPr>
          <p:nvPr>
            <p:ph type="title"/>
          </p:nvPr>
        </p:nvSpPr>
        <p:spPr/>
        <p:txBody>
          <a:bodyPr/>
          <a:lstStyle/>
          <a:p>
            <a:r>
              <a:rPr lang="de-DE">
                <a:latin typeface="Vectora LH 75 Bold" charset="0"/>
                <a:ea typeface="ＭＳ Ｐゴシック" charset="0"/>
              </a:rPr>
              <a:t>Gliederung</a:t>
            </a:r>
          </a:p>
        </p:txBody>
      </p:sp>
      <p:sp>
        <p:nvSpPr>
          <p:cNvPr id="3" name="Inhaltsplatzhalter 2"/>
          <p:cNvSpPr>
            <a:spLocks noGrp="1"/>
          </p:cNvSpPr>
          <p:nvPr>
            <p:ph idx="1"/>
          </p:nvPr>
        </p:nvSpPr>
        <p:spPr>
          <a:xfrm>
            <a:off x="719138" y="2159000"/>
            <a:ext cx="10941050" cy="3862388"/>
          </a:xfrm>
        </p:spPr>
        <p:txBody>
          <a:bodyPr/>
          <a:lstStyle/>
          <a:p>
            <a:pPr marL="0" indent="0">
              <a:lnSpc>
                <a:spcPct val="130000"/>
              </a:lnSpc>
              <a:buFont typeface="Vectora LH Roman" charset="0"/>
              <a:buNone/>
              <a:defRPr/>
            </a:pPr>
            <a:r>
              <a:rPr lang="de-DE" dirty="0" smtClean="0"/>
              <a:t>1 Einordnung des </a:t>
            </a:r>
            <a:r>
              <a:rPr lang="de-DE" dirty="0"/>
              <a:t>V</a:t>
            </a:r>
            <a:r>
              <a:rPr lang="de-DE" dirty="0" smtClean="0"/>
              <a:t>ortrags ins Projekt</a:t>
            </a:r>
          </a:p>
          <a:p>
            <a:pPr marL="0" indent="0">
              <a:lnSpc>
                <a:spcPct val="130000"/>
              </a:lnSpc>
              <a:buFont typeface="Vectora LH Roman" charset="0"/>
              <a:buNone/>
              <a:defRPr/>
            </a:pPr>
            <a:r>
              <a:rPr lang="de-DE" dirty="0"/>
              <a:t>2</a:t>
            </a:r>
            <a:r>
              <a:rPr lang="de-DE" dirty="0" smtClean="0"/>
              <a:t> Seminarformate in der Lernwerkstatt (PBL)</a:t>
            </a:r>
          </a:p>
          <a:p>
            <a:pPr marL="0" indent="0">
              <a:lnSpc>
                <a:spcPct val="130000"/>
              </a:lnSpc>
              <a:buFont typeface="Vectora LH Roman" charset="0"/>
              <a:buNone/>
              <a:defRPr/>
            </a:pPr>
            <a:r>
              <a:rPr lang="de-DE" dirty="0"/>
              <a:t>3</a:t>
            </a:r>
            <a:r>
              <a:rPr lang="de-DE" dirty="0" smtClean="0"/>
              <a:t> Forschungsdesign</a:t>
            </a:r>
          </a:p>
          <a:p>
            <a:pPr marL="0" indent="0">
              <a:lnSpc>
                <a:spcPct val="130000"/>
              </a:lnSpc>
              <a:buFont typeface="Vectora LH Roman" charset="0"/>
              <a:buNone/>
              <a:defRPr/>
            </a:pPr>
            <a:r>
              <a:rPr lang="de-DE" dirty="0" smtClean="0"/>
              <a:t>4 </a:t>
            </a:r>
            <a:r>
              <a:rPr lang="de-DE" dirty="0" err="1" smtClean="0"/>
              <a:t>Summative</a:t>
            </a:r>
            <a:r>
              <a:rPr lang="de-DE" dirty="0" smtClean="0"/>
              <a:t> Evaluation</a:t>
            </a:r>
          </a:p>
          <a:p>
            <a:pPr marL="0" indent="0">
              <a:lnSpc>
                <a:spcPct val="130000"/>
              </a:lnSpc>
              <a:buFont typeface="Vectora LH Roman" charset="0"/>
              <a:buNone/>
              <a:defRPr/>
            </a:pPr>
            <a:r>
              <a:rPr lang="de-DE" dirty="0" smtClean="0"/>
              <a:t>5 Formative Evaluation </a:t>
            </a:r>
          </a:p>
          <a:p>
            <a:pPr marL="0" indent="0">
              <a:lnSpc>
                <a:spcPct val="130000"/>
              </a:lnSpc>
              <a:buFont typeface="Vectora LH Roman" charset="0"/>
              <a:buNone/>
              <a:defRPr/>
            </a:pPr>
            <a:r>
              <a:rPr lang="de-DE" dirty="0"/>
              <a:t>6</a:t>
            </a:r>
            <a:r>
              <a:rPr lang="de-DE" dirty="0" smtClean="0"/>
              <a:t> Fazit</a:t>
            </a:r>
          </a:p>
          <a:p>
            <a:pPr marL="0" indent="0">
              <a:lnSpc>
                <a:spcPct val="130000"/>
              </a:lnSpc>
              <a:buFont typeface="Vectora LH Roman" charset="0"/>
              <a:buNone/>
              <a:defRPr/>
            </a:pPr>
            <a:endParaRPr lang="de-DE" dirty="0" smtClean="0"/>
          </a:p>
          <a:p>
            <a:pPr marL="0" indent="0">
              <a:buFont typeface="Vectora LH Roman" charset="0"/>
              <a:buNone/>
              <a:defRPr/>
            </a:pPr>
            <a:endParaRPr lang="de-DE" dirty="0" smtClean="0"/>
          </a:p>
          <a:p>
            <a:pPr>
              <a:defRPr/>
            </a:pPr>
            <a:endParaRPr lang="de-DE" dirty="0"/>
          </a:p>
          <a:p>
            <a:pPr>
              <a:defRPr/>
            </a:pPr>
            <a:endParaRPr lang="de-DE" dirty="0" smtClean="0"/>
          </a:p>
        </p:txBody>
      </p:sp>
      <p:sp>
        <p:nvSpPr>
          <p:cNvPr id="8195" name="Textfeld 1"/>
          <p:cNvSpPr txBox="1">
            <a:spLocks noChangeArrowheads="1"/>
          </p:cNvSpPr>
          <p:nvPr/>
        </p:nvSpPr>
        <p:spPr bwMode="auto">
          <a:xfrm>
            <a:off x="550863" y="6453188"/>
            <a:ext cx="1857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r>
              <a:rPr lang="de-DE" sz="1200"/>
              <a:t> </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p:cNvPicPr>
            <a:picLocks noChangeAspect="1"/>
          </p:cNvPicPr>
          <p:nvPr/>
        </p:nvPicPr>
        <p:blipFill>
          <a:blip r:embed="rId3"/>
          <a:stretch>
            <a:fillRect/>
          </a:stretch>
        </p:blipFill>
        <p:spPr>
          <a:xfrm>
            <a:off x="0" y="0"/>
            <a:ext cx="12192000" cy="6858000"/>
          </a:xfrm>
          <a:prstGeom prst="rect">
            <a:avLst/>
          </a:prstGeom>
        </p:spPr>
      </p:pic>
      <p:sp>
        <p:nvSpPr>
          <p:cNvPr id="4" name="Rechteck 3"/>
          <p:cNvSpPr/>
          <p:nvPr/>
        </p:nvSpPr>
        <p:spPr bwMode="auto">
          <a:xfrm>
            <a:off x="623392" y="764704"/>
            <a:ext cx="4608512" cy="792088"/>
          </a:xfrm>
          <a:prstGeom prst="rect">
            <a:avLst/>
          </a:prstGeom>
          <a:solidFill>
            <a:schemeClr val="bg1">
              <a:alpha val="97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Vectora LH Roman" charset="0"/>
              <a:ea typeface="ＭＳ Ｐゴシック" charset="0"/>
            </a:endParaRPr>
          </a:p>
        </p:txBody>
      </p:sp>
      <p:sp>
        <p:nvSpPr>
          <p:cNvPr id="58369" name="Titel 1"/>
          <p:cNvSpPr>
            <a:spLocks noGrp="1"/>
          </p:cNvSpPr>
          <p:nvPr>
            <p:ph type="title"/>
          </p:nvPr>
        </p:nvSpPr>
        <p:spPr>
          <a:xfrm>
            <a:off x="767408" y="836712"/>
            <a:ext cx="4464496" cy="719137"/>
          </a:xfrm>
        </p:spPr>
        <p:txBody>
          <a:bodyPr/>
          <a:lstStyle/>
          <a:p>
            <a:r>
              <a:rPr lang="de-DE" sz="3200" dirty="0" err="1" smtClean="0">
                <a:latin typeface="Vectora LH 75 Bold" charset="0"/>
                <a:ea typeface="ＭＳ Ｐゴシック" charset="0"/>
              </a:rPr>
              <a:t>Summative</a:t>
            </a:r>
            <a:r>
              <a:rPr lang="de-DE" sz="3200" dirty="0" smtClean="0">
                <a:latin typeface="Vectora LH 75 Bold" charset="0"/>
                <a:ea typeface="ＭＳ Ｐゴシック" charset="0"/>
              </a:rPr>
              <a:t> Evaluation</a:t>
            </a:r>
            <a:endParaRPr lang="de-DE" sz="3200" dirty="0">
              <a:latin typeface="Vectora LH 75 Bold" charset="0"/>
              <a:ea typeface="ＭＳ Ｐゴシック" charset="0"/>
            </a:endParaRPr>
          </a:p>
        </p:txBody>
      </p:sp>
      <p:sp>
        <p:nvSpPr>
          <p:cNvPr id="58370" name="Inhaltsplatzhalter 2"/>
          <p:cNvSpPr>
            <a:spLocks noGrp="1"/>
          </p:cNvSpPr>
          <p:nvPr>
            <p:ph idx="1"/>
          </p:nvPr>
        </p:nvSpPr>
        <p:spPr>
          <a:xfrm>
            <a:off x="719138" y="2159000"/>
            <a:ext cx="10941050" cy="3862388"/>
          </a:xfrm>
        </p:spPr>
        <p:txBody>
          <a:bodyPr/>
          <a:lstStyle/>
          <a:p>
            <a:pPr>
              <a:buFont typeface="Arial" charset="0"/>
              <a:buChar char="•"/>
            </a:pPr>
            <a:endParaRPr lang="de-DE" dirty="0">
              <a:latin typeface="Vectora LH 55 Roman" charset="0"/>
              <a:ea typeface="ＭＳ Ｐゴシック" charset="0"/>
            </a:endParaRPr>
          </a:p>
          <a:p>
            <a:pPr>
              <a:buFont typeface="Arial" charset="0"/>
              <a:buChar char="•"/>
            </a:pPr>
            <a:endParaRPr lang="de-DE" sz="2400" b="1" dirty="0">
              <a:latin typeface="Vectora LH 55 Roman" charset="0"/>
              <a:ea typeface="ＭＳ Ｐゴシック" charset="0"/>
            </a:endParaRPr>
          </a:p>
          <a:p>
            <a:endParaRPr lang="de-DE" dirty="0" smtClean="0">
              <a:latin typeface="Vectora LH 55 Roman" charset="0"/>
              <a:ea typeface="ＭＳ Ｐゴシック" charset="0"/>
            </a:endParaRPr>
          </a:p>
          <a:p>
            <a:pPr>
              <a:buFont typeface="Arial" charset="0"/>
              <a:buChar char="•"/>
            </a:pPr>
            <a:endParaRPr lang="de-DE" dirty="0">
              <a:latin typeface="Vectora LH 55 Roman" charset="0"/>
              <a:ea typeface="ＭＳ Ｐゴシック"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el 1"/>
          <p:cNvSpPr>
            <a:spLocks noGrp="1"/>
          </p:cNvSpPr>
          <p:nvPr>
            <p:ph type="title"/>
          </p:nvPr>
        </p:nvSpPr>
        <p:spPr/>
        <p:txBody>
          <a:bodyPr/>
          <a:lstStyle/>
          <a:p>
            <a:r>
              <a:rPr lang="de-DE">
                <a:latin typeface="Vectora LH 75 Bold" charset="0"/>
                <a:ea typeface="ＭＳ Ｐゴシック" charset="0"/>
              </a:rPr>
              <a:t>Allg. Aufbau </a:t>
            </a:r>
          </a:p>
        </p:txBody>
      </p:sp>
      <p:sp>
        <p:nvSpPr>
          <p:cNvPr id="30722" name="Inhaltsplatzhalter 2"/>
          <p:cNvSpPr>
            <a:spLocks noGrp="1"/>
          </p:cNvSpPr>
          <p:nvPr>
            <p:ph idx="1"/>
          </p:nvPr>
        </p:nvSpPr>
        <p:spPr>
          <a:xfrm>
            <a:off x="695325" y="1844675"/>
            <a:ext cx="10941050" cy="549275"/>
          </a:xfrm>
        </p:spPr>
        <p:txBody>
          <a:bodyPr/>
          <a:lstStyle/>
          <a:p>
            <a:r>
              <a:rPr lang="de-DE" b="1" dirty="0">
                <a:latin typeface="Vectora LH 55 Roman" charset="0"/>
                <a:ea typeface="ＭＳ Ｐゴシック" charset="0"/>
              </a:rPr>
              <a:t>Quasiexperimentelles Versuchs-Kontrollgruppendesign Wirkungen auf Kompetenzentwicklung </a:t>
            </a:r>
          </a:p>
        </p:txBody>
      </p:sp>
      <p:sp>
        <p:nvSpPr>
          <p:cNvPr id="4" name="Textfeld 3"/>
          <p:cNvSpPr txBox="1"/>
          <p:nvPr/>
        </p:nvSpPr>
        <p:spPr>
          <a:xfrm>
            <a:off x="4943872" y="2852936"/>
            <a:ext cx="3456384" cy="677108"/>
          </a:xfrm>
          <a:prstGeom prst="rect">
            <a:avLst/>
          </a:prstGeom>
          <a:noFill/>
        </p:spPr>
        <p:txBody>
          <a:bodyPr wrap="square">
            <a:spAutoFit/>
          </a:bodyPr>
          <a:lstStyle/>
          <a:p>
            <a:pPr>
              <a:defRPr/>
            </a:pPr>
            <a:endParaRPr lang="de-DE" sz="1800" b="1" dirty="0"/>
          </a:p>
          <a:p>
            <a:pPr marL="285750" indent="-285750" algn="ctr">
              <a:buFontTx/>
              <a:buChar char="-"/>
              <a:defRPr/>
            </a:pPr>
            <a:r>
              <a:rPr lang="de-DE" sz="2000" b="1" dirty="0" smtClean="0"/>
              <a:t>Deutschdidaktik</a:t>
            </a:r>
            <a:endParaRPr lang="de-DE" sz="2000" b="1" dirty="0"/>
          </a:p>
        </p:txBody>
      </p:sp>
      <p:sp>
        <p:nvSpPr>
          <p:cNvPr id="30724" name="Textfeld 4"/>
          <p:cNvSpPr txBox="1">
            <a:spLocks noChangeArrowheads="1"/>
          </p:cNvSpPr>
          <p:nvPr/>
        </p:nvSpPr>
        <p:spPr bwMode="auto">
          <a:xfrm>
            <a:off x="1991544" y="4221088"/>
            <a:ext cx="18406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r>
              <a:rPr lang="de-DE" sz="1400" b="1" dirty="0"/>
              <a:t>LW Seminare (PBL)</a:t>
            </a:r>
          </a:p>
        </p:txBody>
      </p:sp>
      <p:sp>
        <p:nvSpPr>
          <p:cNvPr id="30725" name="Textfeld 5"/>
          <p:cNvSpPr txBox="1">
            <a:spLocks noChangeArrowheads="1"/>
          </p:cNvSpPr>
          <p:nvPr/>
        </p:nvSpPr>
        <p:spPr bwMode="auto">
          <a:xfrm>
            <a:off x="8184232" y="4221088"/>
            <a:ext cx="33870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r>
              <a:rPr lang="de-DE" sz="1400" b="1" dirty="0" smtClean="0"/>
              <a:t>„Normalseminare“ </a:t>
            </a:r>
            <a:r>
              <a:rPr lang="de-DE" sz="1400" b="1" dirty="0"/>
              <a:t>(in Gruppenarbeit)</a:t>
            </a:r>
          </a:p>
        </p:txBody>
      </p:sp>
      <p:cxnSp>
        <p:nvCxnSpPr>
          <p:cNvPr id="9" name="Gewinkelte Verbindung 8"/>
          <p:cNvCxnSpPr/>
          <p:nvPr/>
        </p:nvCxnSpPr>
        <p:spPr>
          <a:xfrm flipV="1">
            <a:off x="3071664" y="3356992"/>
            <a:ext cx="2160240" cy="864096"/>
          </a:xfrm>
          <a:prstGeom prst="bentConnector3">
            <a:avLst>
              <a:gd name="adj1" fmla="val 397"/>
            </a:avLst>
          </a:prstGeom>
          <a:ln w="5715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 name="Gewinkelte Verbindung 10"/>
          <p:cNvCxnSpPr>
            <a:endCxn id="30725" idx="0"/>
          </p:cNvCxnSpPr>
          <p:nvPr/>
        </p:nvCxnSpPr>
        <p:spPr>
          <a:xfrm>
            <a:off x="8060352" y="3356992"/>
            <a:ext cx="1817400" cy="864096"/>
          </a:xfrm>
          <a:prstGeom prst="bentConnector2">
            <a:avLst/>
          </a:prstGeom>
          <a:ln w="57150" cmpd="sng">
            <a:solidFill>
              <a:srgbClr val="000000"/>
            </a:solidFill>
          </a:ln>
        </p:spPr>
        <p:style>
          <a:lnRef idx="2">
            <a:schemeClr val="accent1"/>
          </a:lnRef>
          <a:fillRef idx="0">
            <a:schemeClr val="accent1"/>
          </a:fillRef>
          <a:effectRef idx="1">
            <a:schemeClr val="accent1"/>
          </a:effectRef>
          <a:fontRef idx="minor">
            <a:schemeClr val="tx1"/>
          </a:fontRef>
        </p:style>
      </p:cxnSp>
      <p:grpSp>
        <p:nvGrpSpPr>
          <p:cNvPr id="20" name="Gruppierung 19"/>
          <p:cNvGrpSpPr/>
          <p:nvPr/>
        </p:nvGrpSpPr>
        <p:grpSpPr>
          <a:xfrm>
            <a:off x="1559495" y="5013176"/>
            <a:ext cx="10116656" cy="1008112"/>
            <a:chOff x="983432" y="2780928"/>
            <a:chExt cx="4815448" cy="1296144"/>
          </a:xfrm>
          <a:solidFill>
            <a:schemeClr val="accent6">
              <a:lumMod val="40000"/>
              <a:lumOff val="60000"/>
            </a:schemeClr>
          </a:solidFill>
        </p:grpSpPr>
        <p:sp>
          <p:nvSpPr>
            <p:cNvPr id="21" name="Rechteck 20"/>
            <p:cNvSpPr/>
            <p:nvPr/>
          </p:nvSpPr>
          <p:spPr bwMode="auto">
            <a:xfrm>
              <a:off x="983432" y="2780928"/>
              <a:ext cx="4815448" cy="1296143"/>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solidFill>
                  <a:srgbClr val="000000"/>
                </a:solidFill>
              </a:endParaRPr>
            </a:p>
          </p:txBody>
        </p:sp>
        <p:sp>
          <p:nvSpPr>
            <p:cNvPr id="22" name="Textfeld 21"/>
            <p:cNvSpPr txBox="1"/>
            <p:nvPr/>
          </p:nvSpPr>
          <p:spPr>
            <a:xfrm>
              <a:off x="1199456" y="2996952"/>
              <a:ext cx="1061201" cy="514427"/>
            </a:xfrm>
            <a:prstGeom prst="rect">
              <a:avLst/>
            </a:prstGeom>
            <a:solidFill>
              <a:srgbClr val="72BFC5"/>
            </a:solidFill>
          </p:spPr>
          <p:txBody>
            <a:bodyPr wrap="none">
              <a:spAutoFit/>
            </a:bodyPr>
            <a:lstStyle/>
            <a:p>
              <a:pPr>
                <a:defRPr/>
              </a:pPr>
              <a:r>
                <a:rPr lang="de-DE" sz="2000" dirty="0" err="1"/>
                <a:t>Wirkkonstrukte</a:t>
              </a:r>
              <a:r>
                <a:rPr lang="de-DE" sz="2000" dirty="0"/>
                <a:t>:</a:t>
              </a:r>
            </a:p>
          </p:txBody>
        </p:sp>
        <p:sp>
          <p:nvSpPr>
            <p:cNvPr id="23" name="Textfeld 22"/>
            <p:cNvSpPr txBox="1"/>
            <p:nvPr/>
          </p:nvSpPr>
          <p:spPr>
            <a:xfrm>
              <a:off x="1002204" y="3562645"/>
              <a:ext cx="4779762" cy="514427"/>
            </a:xfrm>
            <a:prstGeom prst="rect">
              <a:avLst/>
            </a:prstGeom>
            <a:solidFill>
              <a:srgbClr val="72BFC5"/>
            </a:solidFill>
          </p:spPr>
          <p:txBody>
            <a:bodyPr wrap="square">
              <a:spAutoFit/>
            </a:bodyPr>
            <a:lstStyle/>
            <a:p>
              <a:pPr>
                <a:defRPr/>
              </a:pPr>
              <a:r>
                <a:rPr lang="de-DE" sz="2000" dirty="0"/>
                <a:t>Selbstwirksamkeitserwartung, </a:t>
              </a:r>
              <a:r>
                <a:rPr lang="de-DE" sz="2000" b="1" dirty="0"/>
                <a:t>Überzeugungen zum Lehren und Lernen</a:t>
              </a:r>
              <a:r>
                <a:rPr lang="de-DE" sz="2000" dirty="0"/>
                <a:t>, Wissen</a:t>
              </a:r>
            </a:p>
          </p:txBody>
        </p:sp>
      </p:gr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el 1"/>
          <p:cNvSpPr>
            <a:spLocks noGrp="1"/>
          </p:cNvSpPr>
          <p:nvPr>
            <p:ph type="title"/>
          </p:nvPr>
        </p:nvSpPr>
        <p:spPr/>
        <p:txBody>
          <a:bodyPr/>
          <a:lstStyle/>
          <a:p>
            <a:r>
              <a:rPr lang="de-DE" dirty="0" err="1">
                <a:latin typeface="Vectora LH 75 Bold" charset="0"/>
                <a:ea typeface="ＭＳ Ｐゴシック" charset="0"/>
              </a:rPr>
              <a:t>Konstrukte</a:t>
            </a:r>
            <a:endParaRPr lang="de-DE" dirty="0">
              <a:latin typeface="Vectora LH 75 Bold" charset="0"/>
              <a:ea typeface="ＭＳ Ｐゴシック" charset="0"/>
            </a:endParaRPr>
          </a:p>
        </p:txBody>
      </p:sp>
      <p:sp>
        <p:nvSpPr>
          <p:cNvPr id="34818" name="Inhaltsplatzhalter 2"/>
          <p:cNvSpPr>
            <a:spLocks noGrp="1"/>
          </p:cNvSpPr>
          <p:nvPr>
            <p:ph idx="1"/>
          </p:nvPr>
        </p:nvSpPr>
        <p:spPr>
          <a:xfrm>
            <a:off x="719138" y="2159000"/>
            <a:ext cx="10941050" cy="3862388"/>
          </a:xfrm>
        </p:spPr>
        <p:txBody>
          <a:bodyPr/>
          <a:lstStyle/>
          <a:p>
            <a:endParaRPr lang="de-DE" dirty="0">
              <a:latin typeface="Vectora LH 55 Roman" charset="0"/>
              <a:ea typeface="ＭＳ Ｐゴシック" charset="0"/>
            </a:endParaRPr>
          </a:p>
        </p:txBody>
      </p:sp>
      <p:grpSp>
        <p:nvGrpSpPr>
          <p:cNvPr id="4" name="Gruppierung 3"/>
          <p:cNvGrpSpPr/>
          <p:nvPr/>
        </p:nvGrpSpPr>
        <p:grpSpPr>
          <a:xfrm>
            <a:off x="983432" y="3068957"/>
            <a:ext cx="5400600" cy="2736307"/>
            <a:chOff x="983432" y="2780928"/>
            <a:chExt cx="4447553" cy="1416716"/>
          </a:xfrm>
          <a:solidFill>
            <a:schemeClr val="accent1">
              <a:lumMod val="50000"/>
            </a:schemeClr>
          </a:solidFill>
        </p:grpSpPr>
        <p:sp>
          <p:nvSpPr>
            <p:cNvPr id="5" name="Rechteck 4"/>
            <p:cNvSpPr/>
            <p:nvPr/>
          </p:nvSpPr>
          <p:spPr bwMode="auto">
            <a:xfrm>
              <a:off x="983432" y="2780928"/>
              <a:ext cx="4447553" cy="1296144"/>
            </a:xfrm>
            <a:prstGeom prst="rect">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solidFill>
                  <a:srgbClr val="000000"/>
                </a:solidFill>
              </a:endParaRPr>
            </a:p>
          </p:txBody>
        </p:sp>
        <p:sp>
          <p:nvSpPr>
            <p:cNvPr id="6" name="Textfeld 5"/>
            <p:cNvSpPr txBox="1"/>
            <p:nvPr/>
          </p:nvSpPr>
          <p:spPr>
            <a:xfrm>
              <a:off x="1181749" y="2827219"/>
              <a:ext cx="1878376" cy="369332"/>
            </a:xfrm>
            <a:prstGeom prst="rect">
              <a:avLst/>
            </a:prstGeom>
            <a:grpFill/>
          </p:spPr>
          <p:txBody>
            <a:bodyPr wrap="none">
              <a:spAutoFit/>
            </a:bodyPr>
            <a:lstStyle/>
            <a:p>
              <a:pPr>
                <a:defRPr/>
              </a:pPr>
              <a:r>
                <a:rPr lang="de-DE" sz="1800" dirty="0"/>
                <a:t>träge </a:t>
              </a:r>
              <a:r>
                <a:rPr lang="de-DE" sz="1800" dirty="0" err="1"/>
                <a:t>Konstrukte</a:t>
              </a:r>
              <a:endParaRPr lang="de-DE" sz="1800" dirty="0"/>
            </a:p>
          </p:txBody>
        </p:sp>
        <p:sp>
          <p:nvSpPr>
            <p:cNvPr id="7" name="Textfeld 6"/>
            <p:cNvSpPr txBox="1"/>
            <p:nvPr/>
          </p:nvSpPr>
          <p:spPr>
            <a:xfrm>
              <a:off x="983432" y="3069862"/>
              <a:ext cx="4447553" cy="1127782"/>
            </a:xfrm>
            <a:prstGeom prst="rect">
              <a:avLst/>
            </a:prstGeom>
            <a:grpFill/>
          </p:spPr>
          <p:txBody>
            <a:bodyPr wrap="square">
              <a:spAutoFit/>
            </a:bodyPr>
            <a:lstStyle/>
            <a:p>
              <a:pPr>
                <a:defRPr/>
              </a:pPr>
              <a:r>
                <a:rPr lang="de-DE" sz="1800" b="1" dirty="0"/>
                <a:t>Überzeugungen zum Lehren und Lernen </a:t>
              </a:r>
              <a:r>
                <a:rPr lang="de-DE" sz="1400" dirty="0"/>
                <a:t>(Schlichter 2012</a:t>
              </a:r>
              <a:r>
                <a:rPr lang="de-DE" sz="1400" dirty="0" smtClean="0"/>
                <a:t>)</a:t>
              </a:r>
            </a:p>
            <a:p>
              <a:pPr>
                <a:defRPr/>
              </a:pPr>
              <a:endParaRPr lang="de-DE" sz="1400" b="1" dirty="0"/>
            </a:p>
            <a:p>
              <a:pPr>
                <a:defRPr/>
              </a:pPr>
              <a:r>
                <a:rPr lang="de-DE" sz="1800" dirty="0" smtClean="0"/>
                <a:t>Allg</a:t>
              </a:r>
              <a:r>
                <a:rPr lang="de-DE" sz="1800" dirty="0"/>
                <a:t>. </a:t>
              </a:r>
              <a:r>
                <a:rPr lang="de-DE" sz="1800" dirty="0" smtClean="0"/>
                <a:t>Selbstwirksamkeitserwartung</a:t>
              </a:r>
              <a:r>
                <a:rPr lang="de-DE" sz="1800" dirty="0"/>
                <a:t> </a:t>
              </a:r>
              <a:r>
                <a:rPr lang="de-DE" sz="1400" dirty="0" smtClean="0"/>
                <a:t>(</a:t>
              </a:r>
              <a:r>
                <a:rPr lang="de-DE" sz="1400" dirty="0" err="1" smtClean="0"/>
                <a:t>Schwarzer&amp;Jerusalem</a:t>
              </a:r>
              <a:r>
                <a:rPr lang="de-DE" sz="1400" dirty="0" smtClean="0"/>
                <a:t> 1999)</a:t>
              </a:r>
              <a:endParaRPr lang="de-DE" sz="1400" dirty="0"/>
            </a:p>
            <a:p>
              <a:pPr>
                <a:defRPr/>
              </a:pPr>
              <a:endParaRPr lang="de-DE" sz="1400" dirty="0" smtClean="0"/>
            </a:p>
            <a:p>
              <a:pPr>
                <a:defRPr/>
              </a:pPr>
              <a:endParaRPr lang="de-DE" sz="1600" b="1" dirty="0" smtClean="0"/>
            </a:p>
          </p:txBody>
        </p:sp>
      </p:grpSp>
      <p:grpSp>
        <p:nvGrpSpPr>
          <p:cNvPr id="12" name="Gruppierung 11"/>
          <p:cNvGrpSpPr/>
          <p:nvPr/>
        </p:nvGrpSpPr>
        <p:grpSpPr>
          <a:xfrm>
            <a:off x="7392144" y="3068960"/>
            <a:ext cx="4032448" cy="2016224"/>
            <a:chOff x="983432" y="2780928"/>
            <a:chExt cx="4032448" cy="1296144"/>
          </a:xfrm>
          <a:solidFill>
            <a:schemeClr val="accent1">
              <a:lumMod val="50000"/>
            </a:schemeClr>
          </a:solidFill>
        </p:grpSpPr>
        <p:sp>
          <p:nvSpPr>
            <p:cNvPr id="13" name="Rechteck 12"/>
            <p:cNvSpPr/>
            <p:nvPr/>
          </p:nvSpPr>
          <p:spPr bwMode="auto">
            <a:xfrm>
              <a:off x="983432" y="2780928"/>
              <a:ext cx="4032448" cy="1296144"/>
            </a:xfrm>
            <a:prstGeom prst="rect">
              <a:avLst/>
            </a:prstGeom>
            <a:solidFill>
              <a:srgbClr val="9C9CD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solidFill>
                  <a:srgbClr val="000000"/>
                </a:solidFill>
              </a:endParaRPr>
            </a:p>
          </p:txBody>
        </p:sp>
        <p:sp>
          <p:nvSpPr>
            <p:cNvPr id="14" name="Textfeld 13"/>
            <p:cNvSpPr txBox="1"/>
            <p:nvPr/>
          </p:nvSpPr>
          <p:spPr>
            <a:xfrm>
              <a:off x="1199456" y="2827219"/>
              <a:ext cx="2583948" cy="369332"/>
            </a:xfrm>
            <a:prstGeom prst="rect">
              <a:avLst/>
            </a:prstGeom>
            <a:solidFill>
              <a:srgbClr val="9C9CDF"/>
            </a:solidFill>
          </p:spPr>
          <p:txBody>
            <a:bodyPr wrap="none">
              <a:spAutoFit/>
            </a:bodyPr>
            <a:lstStyle/>
            <a:p>
              <a:pPr>
                <a:defRPr/>
              </a:pPr>
              <a:r>
                <a:rPr lang="de-DE" sz="1800" dirty="0"/>
                <a:t>dynamische </a:t>
              </a:r>
              <a:r>
                <a:rPr lang="de-DE" sz="1800" dirty="0" err="1"/>
                <a:t>Konstrukte</a:t>
              </a:r>
              <a:endParaRPr lang="de-DE" sz="1800" dirty="0"/>
            </a:p>
          </p:txBody>
        </p:sp>
        <p:sp>
          <p:nvSpPr>
            <p:cNvPr id="15" name="Textfeld 14"/>
            <p:cNvSpPr txBox="1"/>
            <p:nvPr/>
          </p:nvSpPr>
          <p:spPr>
            <a:xfrm>
              <a:off x="1055440" y="3481844"/>
              <a:ext cx="3816424" cy="257214"/>
            </a:xfrm>
            <a:prstGeom prst="rect">
              <a:avLst/>
            </a:prstGeom>
            <a:solidFill>
              <a:srgbClr val="9C9CDF"/>
            </a:solidFill>
          </p:spPr>
          <p:txBody>
            <a:bodyPr>
              <a:spAutoFit/>
            </a:bodyPr>
            <a:lstStyle/>
            <a:p>
              <a:pPr>
                <a:defRPr/>
              </a:pPr>
              <a:r>
                <a:rPr lang="de-DE" sz="2000" dirty="0" smtClean="0"/>
                <a:t>Wissen</a:t>
              </a:r>
              <a:r>
                <a:rPr lang="de-DE" sz="1400" dirty="0" smtClean="0"/>
                <a:t> (</a:t>
              </a:r>
              <a:r>
                <a:rPr lang="de-DE" sz="1400" dirty="0" err="1" smtClean="0"/>
                <a:t>Performanztest</a:t>
              </a:r>
              <a:r>
                <a:rPr lang="de-DE" sz="1400" dirty="0" smtClean="0"/>
                <a:t>)</a:t>
              </a:r>
              <a:endParaRPr lang="de-DE" sz="1400" dirty="0"/>
            </a:p>
          </p:txBody>
        </p:sp>
      </p:gr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Überzeugungen zum Lehren und Lernen </a:t>
            </a:r>
            <a:r>
              <a:rPr lang="de-DE" sz="1400" b="0" dirty="0" smtClean="0"/>
              <a:t>(nach Schlichter 2012)</a:t>
            </a:r>
            <a:endParaRPr lang="de-DE" dirty="0"/>
          </a:p>
        </p:txBody>
      </p:sp>
      <p:sp>
        <p:nvSpPr>
          <p:cNvPr id="3" name="Inhaltsplatzhalter 2"/>
          <p:cNvSpPr>
            <a:spLocks noGrp="1"/>
          </p:cNvSpPr>
          <p:nvPr>
            <p:ph idx="1"/>
          </p:nvPr>
        </p:nvSpPr>
        <p:spPr/>
        <p:txBody>
          <a:bodyPr/>
          <a:lstStyle/>
          <a:p>
            <a:r>
              <a:rPr lang="de-DE" dirty="0" smtClean="0"/>
              <a:t>4 Faktoren Struktur:</a:t>
            </a:r>
          </a:p>
          <a:p>
            <a:endParaRPr lang="de-DE" dirty="0" smtClean="0"/>
          </a:p>
          <a:p>
            <a:pPr lvl="1"/>
            <a:r>
              <a:rPr lang="de-DE" dirty="0" smtClean="0"/>
              <a:t>Transmission (10)</a:t>
            </a:r>
          </a:p>
          <a:p>
            <a:pPr lvl="1"/>
            <a:r>
              <a:rPr lang="de-DE" dirty="0" smtClean="0"/>
              <a:t>Konstruktion (11)</a:t>
            </a:r>
          </a:p>
          <a:p>
            <a:pPr lvl="1"/>
            <a:r>
              <a:rPr lang="de-DE" dirty="0" smtClean="0"/>
              <a:t>Partizipation (10)</a:t>
            </a:r>
          </a:p>
          <a:p>
            <a:pPr lvl="1"/>
            <a:r>
              <a:rPr lang="de-DE" dirty="0" smtClean="0"/>
              <a:t>Schülerorientierung (10)</a:t>
            </a:r>
          </a:p>
          <a:p>
            <a:pPr marL="0" indent="0">
              <a:buNone/>
            </a:pPr>
            <a:endParaRPr lang="de-DE" dirty="0" smtClean="0"/>
          </a:p>
          <a:p>
            <a:pPr marL="0" indent="0">
              <a:buNone/>
            </a:pPr>
            <a:endParaRPr lang="de-DE" dirty="0"/>
          </a:p>
        </p:txBody>
      </p:sp>
      <p:pic>
        <p:nvPicPr>
          <p:cNvPr id="4" name="Bild 3" descr="Bildschirmfoto 2019-02-12 um 00.06.3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790" y="4848572"/>
            <a:ext cx="11596858" cy="1172716"/>
          </a:xfrm>
          <a:prstGeom prst="rect">
            <a:avLst/>
          </a:prstGeom>
        </p:spPr>
      </p:pic>
    </p:spTree>
    <p:extLst>
      <p:ext uri="{BB962C8B-B14F-4D97-AF65-F5344CB8AC3E}">
        <p14:creationId xmlns:p14="http://schemas.microsoft.com/office/powerpoint/2010/main" val="712997059"/>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el 1"/>
          <p:cNvSpPr>
            <a:spLocks noGrp="1"/>
          </p:cNvSpPr>
          <p:nvPr>
            <p:ph type="title"/>
          </p:nvPr>
        </p:nvSpPr>
        <p:spPr>
          <a:xfrm>
            <a:off x="767408" y="980728"/>
            <a:ext cx="4584774" cy="719137"/>
          </a:xfrm>
        </p:spPr>
        <p:txBody>
          <a:bodyPr/>
          <a:lstStyle/>
          <a:p>
            <a:r>
              <a:rPr lang="de-DE" dirty="0" smtClean="0">
                <a:latin typeface="Vectora LH 75 Bold" charset="0"/>
                <a:ea typeface="ＭＳ Ｐゴシック" charset="0"/>
              </a:rPr>
              <a:t> Ergebnisse (WS 18/19)</a:t>
            </a:r>
            <a:endParaRPr lang="de-DE" dirty="0">
              <a:latin typeface="Vectora LH 75 Bold" charset="0"/>
              <a:ea typeface="ＭＳ Ｐゴシック" charset="0"/>
            </a:endParaRPr>
          </a:p>
        </p:txBody>
      </p:sp>
      <p:sp>
        <p:nvSpPr>
          <p:cNvPr id="3" name="Inhaltsplatzhalter 2"/>
          <p:cNvSpPr>
            <a:spLocks noGrp="1"/>
          </p:cNvSpPr>
          <p:nvPr>
            <p:ph idx="1"/>
          </p:nvPr>
        </p:nvSpPr>
        <p:spPr>
          <a:xfrm>
            <a:off x="719138" y="2159000"/>
            <a:ext cx="10941050" cy="3430240"/>
          </a:xfrm>
        </p:spPr>
        <p:txBody>
          <a:bodyPr/>
          <a:lstStyle/>
          <a:p>
            <a:pPr>
              <a:defRPr/>
            </a:pPr>
            <a:endParaRPr lang="de-DE" dirty="0" smtClean="0"/>
          </a:p>
          <a:p>
            <a:pPr marL="0" indent="0">
              <a:buFont typeface="Vectora LH Roman" charset="0"/>
              <a:buNone/>
              <a:defRPr/>
            </a:pPr>
            <a:endParaRPr lang="de-DE" dirty="0"/>
          </a:p>
          <a:p>
            <a:pPr marL="0" indent="0">
              <a:buFont typeface="Vectora LH Roman" charset="0"/>
              <a:buNone/>
              <a:defRPr/>
            </a:pPr>
            <a:endParaRPr lang="de-DE" dirty="0"/>
          </a:p>
        </p:txBody>
      </p:sp>
      <p:graphicFrame>
        <p:nvGraphicFramePr>
          <p:cNvPr id="2" name="Tabelle 1"/>
          <p:cNvGraphicFramePr>
            <a:graphicFrameLocks noGrp="1"/>
          </p:cNvGraphicFramePr>
          <p:nvPr>
            <p:extLst>
              <p:ext uri="{D42A27DB-BD31-4B8C-83A1-F6EECF244321}">
                <p14:modId xmlns:p14="http://schemas.microsoft.com/office/powerpoint/2010/main" val="3957779151"/>
              </p:ext>
            </p:extLst>
          </p:nvPr>
        </p:nvGraphicFramePr>
        <p:xfrm>
          <a:off x="767408" y="1628801"/>
          <a:ext cx="9577065" cy="3232070"/>
        </p:xfrm>
        <a:graphic>
          <a:graphicData uri="http://schemas.openxmlformats.org/drawingml/2006/table">
            <a:tbl>
              <a:tblPr firstRow="1" bandRow="1">
                <a:tableStyleId>{00A15C55-8517-42AA-B614-E9B94910E393}</a:tableStyleId>
              </a:tblPr>
              <a:tblGrid>
                <a:gridCol w="1915413"/>
                <a:gridCol w="1915413"/>
                <a:gridCol w="1915413"/>
                <a:gridCol w="1915413"/>
                <a:gridCol w="1915413"/>
              </a:tblGrid>
              <a:tr h="631704">
                <a:tc>
                  <a:txBody>
                    <a:bodyPr/>
                    <a:lstStyle/>
                    <a:p>
                      <a:endParaRPr lang="de-DE" dirty="0"/>
                    </a:p>
                  </a:txBody>
                  <a:tcPr/>
                </a:tc>
                <a:tc>
                  <a:txBody>
                    <a:bodyPr/>
                    <a:lstStyle/>
                    <a:p>
                      <a:r>
                        <a:rPr lang="de-DE" dirty="0" smtClean="0"/>
                        <a:t>Transmission</a:t>
                      </a:r>
                      <a:endParaRPr lang="de-DE" dirty="0"/>
                    </a:p>
                  </a:txBody>
                  <a:tcPr/>
                </a:tc>
                <a:tc>
                  <a:txBody>
                    <a:bodyPr/>
                    <a:lstStyle/>
                    <a:p>
                      <a:r>
                        <a:rPr lang="de-DE" dirty="0" smtClean="0"/>
                        <a:t>Konstruktion</a:t>
                      </a:r>
                      <a:endParaRPr lang="de-DE" dirty="0"/>
                    </a:p>
                  </a:txBody>
                  <a:tcPr/>
                </a:tc>
                <a:tc>
                  <a:txBody>
                    <a:bodyPr/>
                    <a:lstStyle/>
                    <a:p>
                      <a:r>
                        <a:rPr lang="de-DE" dirty="0" smtClean="0"/>
                        <a:t>Partizipation</a:t>
                      </a:r>
                      <a:endParaRPr lang="de-DE" dirty="0"/>
                    </a:p>
                  </a:txBody>
                  <a:tcPr/>
                </a:tc>
                <a:tc>
                  <a:txBody>
                    <a:bodyPr/>
                    <a:lstStyle/>
                    <a:p>
                      <a:r>
                        <a:rPr lang="de-DE" dirty="0" smtClean="0"/>
                        <a:t>S. </a:t>
                      </a:r>
                      <a:r>
                        <a:rPr lang="de-DE" dirty="0" err="1" smtClean="0"/>
                        <a:t>Orientierg</a:t>
                      </a:r>
                      <a:r>
                        <a:rPr lang="de-DE" dirty="0" smtClean="0"/>
                        <a:t>.</a:t>
                      </a:r>
                      <a:endParaRPr lang="de-DE" dirty="0"/>
                    </a:p>
                  </a:txBody>
                  <a:tcPr/>
                </a:tc>
              </a:tr>
              <a:tr h="668479">
                <a:tc>
                  <a:txBody>
                    <a:bodyPr/>
                    <a:lstStyle/>
                    <a:p>
                      <a:r>
                        <a:rPr lang="de-DE" b="1" dirty="0" smtClean="0"/>
                        <a:t>MW VG</a:t>
                      </a:r>
                      <a:endParaRPr lang="de-DE" b="1" dirty="0"/>
                    </a:p>
                  </a:txBody>
                  <a:tcPr/>
                </a:tc>
                <a:tc>
                  <a:txBody>
                    <a:bodyPr/>
                    <a:lstStyle/>
                    <a:p>
                      <a:pPr algn="ctr"/>
                      <a:r>
                        <a:rPr lang="de-DE" sz="1600" dirty="0" smtClean="0"/>
                        <a:t>4,6231    I   4,4769</a:t>
                      </a:r>
                      <a:endParaRPr lang="de-DE" sz="1600" dirty="0"/>
                    </a:p>
                  </a:txBody>
                  <a:tcPr/>
                </a:tc>
                <a:tc>
                  <a:txBody>
                    <a:bodyPr/>
                    <a:lstStyle/>
                    <a:p>
                      <a:r>
                        <a:rPr lang="de-DE" sz="1600" dirty="0" smtClean="0"/>
                        <a:t>3,7739    I   3,8858</a:t>
                      </a:r>
                      <a:endParaRPr lang="de-DE" sz="1600" dirty="0"/>
                    </a:p>
                  </a:txBody>
                  <a:tcPr/>
                </a:tc>
                <a:tc>
                  <a:txBody>
                    <a:bodyPr/>
                    <a:lstStyle/>
                    <a:p>
                      <a:r>
                        <a:rPr lang="de-DE" sz="1600" dirty="0" smtClean="0"/>
                        <a:t>4,4487   I   4,7000</a:t>
                      </a:r>
                      <a:endParaRPr lang="de-DE" sz="1600" dirty="0"/>
                    </a:p>
                  </a:txBody>
                  <a:tcPr/>
                </a:tc>
                <a:tc>
                  <a:txBody>
                    <a:bodyPr/>
                    <a:lstStyle/>
                    <a:p>
                      <a:r>
                        <a:rPr lang="de-DE" sz="1600" dirty="0" smtClean="0"/>
                        <a:t>4,0051   I   4,2205</a:t>
                      </a:r>
                      <a:endParaRPr lang="de-DE" sz="1600" dirty="0"/>
                    </a:p>
                  </a:txBody>
                  <a:tcPr/>
                </a:tc>
              </a:tr>
              <a:tr h="668479">
                <a:tc>
                  <a:txBody>
                    <a:bodyPr/>
                    <a:lstStyle/>
                    <a:p>
                      <a:r>
                        <a:rPr lang="de-DE" b="1" dirty="0" smtClean="0"/>
                        <a:t>MW KG</a:t>
                      </a:r>
                      <a:endParaRPr lang="de-DE" b="1" dirty="0"/>
                    </a:p>
                  </a:txBody>
                  <a:tcPr/>
                </a:tc>
                <a:tc>
                  <a:txBody>
                    <a:bodyPr/>
                    <a:lstStyle/>
                    <a:p>
                      <a:pPr algn="ctr"/>
                      <a:r>
                        <a:rPr lang="de-DE" sz="1600" dirty="0" smtClean="0"/>
                        <a:t>4,4778    I   4,4167</a:t>
                      </a:r>
                      <a:endParaRPr lang="de-DE" sz="1600" dirty="0"/>
                    </a:p>
                  </a:txBody>
                  <a:tcPr/>
                </a:tc>
                <a:tc>
                  <a:txBody>
                    <a:bodyPr/>
                    <a:lstStyle/>
                    <a:p>
                      <a:r>
                        <a:rPr lang="de-DE" sz="1600" dirty="0" smtClean="0"/>
                        <a:t>3,8434    I   4,1061</a:t>
                      </a:r>
                      <a:endParaRPr lang="de-DE" sz="1600" dirty="0"/>
                    </a:p>
                  </a:txBody>
                  <a:tcPr/>
                </a:tc>
                <a:tc>
                  <a:txBody>
                    <a:bodyPr/>
                    <a:lstStyle/>
                    <a:p>
                      <a:r>
                        <a:rPr lang="de-DE" sz="1600" dirty="0" smtClean="0"/>
                        <a:t>4,5500    I   4,8222</a:t>
                      </a:r>
                      <a:endParaRPr lang="de-DE" sz="1600" dirty="0"/>
                    </a:p>
                  </a:txBody>
                  <a:tcPr/>
                </a:tc>
                <a:tc>
                  <a:txBody>
                    <a:bodyPr/>
                    <a:lstStyle/>
                    <a:p>
                      <a:r>
                        <a:rPr lang="de-DE" sz="1600" dirty="0" smtClean="0"/>
                        <a:t>4,0556   I   4,1833</a:t>
                      </a:r>
                      <a:endParaRPr lang="de-DE" sz="1600" dirty="0"/>
                    </a:p>
                  </a:txBody>
                  <a:tcPr/>
                </a:tc>
              </a:tr>
              <a:tr h="631704">
                <a:tc>
                  <a:txBody>
                    <a:bodyPr/>
                    <a:lstStyle/>
                    <a:p>
                      <a:endParaRPr lang="de-DE" dirty="0"/>
                    </a:p>
                  </a:txBody>
                  <a:tcPr/>
                </a:tc>
                <a:tc>
                  <a:txBody>
                    <a:bodyPr/>
                    <a:lstStyle/>
                    <a:p>
                      <a:endParaRPr lang="de-DE"/>
                    </a:p>
                  </a:txBody>
                  <a:tcPr/>
                </a:tc>
                <a:tc>
                  <a:txBody>
                    <a:bodyPr/>
                    <a:lstStyle/>
                    <a:p>
                      <a:endParaRPr lang="de-DE" dirty="0"/>
                    </a:p>
                  </a:txBody>
                  <a:tcPr/>
                </a:tc>
                <a:tc>
                  <a:txBody>
                    <a:bodyPr/>
                    <a:lstStyle/>
                    <a:p>
                      <a:endParaRPr lang="de-DE" dirty="0"/>
                    </a:p>
                  </a:txBody>
                  <a:tcPr/>
                </a:tc>
                <a:tc>
                  <a:txBody>
                    <a:bodyPr/>
                    <a:lstStyle/>
                    <a:p>
                      <a:endParaRPr lang="de-DE"/>
                    </a:p>
                  </a:txBody>
                  <a:tcPr/>
                </a:tc>
              </a:tr>
              <a:tr h="631704">
                <a:tc>
                  <a:txBody>
                    <a:bodyPr/>
                    <a:lstStyle/>
                    <a:p>
                      <a:r>
                        <a:rPr lang="de-DE" b="1" dirty="0" smtClean="0"/>
                        <a:t>Signifikanz</a:t>
                      </a:r>
                      <a:endParaRPr lang="de-DE" b="1" dirty="0"/>
                    </a:p>
                  </a:txBody>
                  <a:tcPr/>
                </a:tc>
                <a:tc>
                  <a:txBody>
                    <a:bodyPr/>
                    <a:lstStyle/>
                    <a:p>
                      <a:pPr algn="ctr"/>
                      <a:r>
                        <a:rPr lang="de-DE" dirty="0" smtClean="0"/>
                        <a:t>-</a:t>
                      </a:r>
                      <a:endParaRPr lang="de-DE" dirty="0"/>
                    </a:p>
                  </a:txBody>
                  <a:tcPr/>
                </a:tc>
                <a:tc>
                  <a:txBody>
                    <a:bodyPr/>
                    <a:lstStyle/>
                    <a:p>
                      <a:pPr algn="ctr"/>
                      <a:r>
                        <a:rPr lang="de-DE" dirty="0" smtClean="0"/>
                        <a:t>-</a:t>
                      </a:r>
                      <a:endParaRPr lang="de-DE" dirty="0"/>
                    </a:p>
                  </a:txBody>
                  <a:tcPr/>
                </a:tc>
                <a:tc>
                  <a:txBody>
                    <a:bodyPr/>
                    <a:lstStyle/>
                    <a:p>
                      <a:pPr algn="ctr"/>
                      <a:r>
                        <a:rPr lang="de-DE" dirty="0" smtClean="0"/>
                        <a:t>-</a:t>
                      </a:r>
                      <a:endParaRPr lang="de-DE" dirty="0"/>
                    </a:p>
                  </a:txBody>
                  <a:tcPr/>
                </a:tc>
                <a:tc>
                  <a:txBody>
                    <a:bodyPr/>
                    <a:lstStyle/>
                    <a:p>
                      <a:pPr algn="ctr"/>
                      <a:r>
                        <a:rPr lang="de-DE" dirty="0" smtClean="0"/>
                        <a:t>-</a:t>
                      </a:r>
                      <a:endParaRPr lang="de-DE" dirty="0"/>
                    </a:p>
                  </a:txBody>
                  <a:tcPr/>
                </a:tc>
              </a:tr>
            </a:tbl>
          </a:graphicData>
        </a:graphic>
      </p:graphicFrame>
      <p:sp>
        <p:nvSpPr>
          <p:cNvPr id="4" name="Textfeld 3"/>
          <p:cNvSpPr txBox="1"/>
          <p:nvPr/>
        </p:nvSpPr>
        <p:spPr>
          <a:xfrm>
            <a:off x="335360" y="5085184"/>
            <a:ext cx="11449272" cy="830997"/>
          </a:xfrm>
          <a:prstGeom prst="rect">
            <a:avLst/>
          </a:prstGeom>
          <a:noFill/>
        </p:spPr>
        <p:txBody>
          <a:bodyPr wrap="square" rtlCol="0">
            <a:spAutoFit/>
          </a:bodyPr>
          <a:lstStyle/>
          <a:p>
            <a:r>
              <a:rPr lang="de-DE" dirty="0" smtClean="0"/>
              <a:t>Es gibt keine statistisch bedeutsamen Unterschiede zwischen Prä- und Posttest unter Berücksichtigung des Seminartypus.</a:t>
            </a:r>
            <a:endParaRPr lang="de-DE" dirty="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3"/>
          <a:stretch>
            <a:fillRect/>
          </a:stretch>
        </p:blipFill>
        <p:spPr>
          <a:xfrm>
            <a:off x="0" y="0"/>
            <a:ext cx="12192000" cy="6858000"/>
          </a:xfrm>
          <a:prstGeom prst="rect">
            <a:avLst/>
          </a:prstGeom>
        </p:spPr>
      </p:pic>
      <p:sp>
        <p:nvSpPr>
          <p:cNvPr id="58369" name="Titel 1"/>
          <p:cNvSpPr>
            <a:spLocks noGrp="1"/>
          </p:cNvSpPr>
          <p:nvPr>
            <p:ph type="title"/>
          </p:nvPr>
        </p:nvSpPr>
        <p:spPr>
          <a:xfrm>
            <a:off x="263352" y="260648"/>
            <a:ext cx="10941050" cy="2592288"/>
          </a:xfrm>
        </p:spPr>
        <p:txBody>
          <a:bodyPr/>
          <a:lstStyle/>
          <a:p>
            <a:r>
              <a:rPr lang="de-DE" sz="3200" dirty="0" smtClean="0">
                <a:latin typeface="Vectora LH 75 Bold" charset="0"/>
                <a:ea typeface="ＭＳ Ｐゴシック" charset="0"/>
              </a:rPr>
              <a:t>Formative </a:t>
            </a:r>
            <a:r>
              <a:rPr lang="de-DE" sz="3200" dirty="0">
                <a:latin typeface="Vectora LH 75 Bold" charset="0"/>
                <a:ea typeface="ＭＳ Ｐゴシック" charset="0"/>
              </a:rPr>
              <a:t>Evaluation</a:t>
            </a:r>
          </a:p>
        </p:txBody>
      </p:sp>
    </p:spTree>
    <p:extLst>
      <p:ext uri="{BB962C8B-B14F-4D97-AF65-F5344CB8AC3E}">
        <p14:creationId xmlns:p14="http://schemas.microsoft.com/office/powerpoint/2010/main" val="415426321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Datenauswertung</a:t>
            </a:r>
            <a:endParaRPr lang="de-DE" dirty="0"/>
          </a:p>
        </p:txBody>
      </p:sp>
      <p:sp>
        <p:nvSpPr>
          <p:cNvPr id="3" name="Inhaltsplatzhalter 2"/>
          <p:cNvSpPr>
            <a:spLocks noGrp="1"/>
          </p:cNvSpPr>
          <p:nvPr>
            <p:ph idx="1"/>
          </p:nvPr>
        </p:nvSpPr>
        <p:spPr>
          <a:xfrm>
            <a:off x="695400" y="3284984"/>
            <a:ext cx="10941051" cy="981968"/>
          </a:xfrm>
        </p:spPr>
        <p:txBody>
          <a:bodyPr/>
          <a:lstStyle/>
          <a:p>
            <a:pPr>
              <a:lnSpc>
                <a:spcPct val="120000"/>
              </a:lnSpc>
              <a:buFont typeface="Arial" charset="0"/>
              <a:buChar char="•"/>
            </a:pPr>
            <a:r>
              <a:rPr lang="de-DE" sz="2400" b="1" dirty="0">
                <a:latin typeface="Vectora LH 55 Roman" charset="0"/>
                <a:ea typeface="ＭＳ Ｐゴシック" charset="0"/>
              </a:rPr>
              <a:t>Dokumentarische Methode </a:t>
            </a:r>
            <a:r>
              <a:rPr lang="de-DE" dirty="0">
                <a:solidFill>
                  <a:srgbClr val="000000"/>
                </a:solidFill>
                <a:latin typeface="Vectora LH 55 Roman" charset="0"/>
                <a:ea typeface="ＭＳ Ｐゴシック" charset="0"/>
              </a:rPr>
              <a:t>(Bohnsack 2010a, 2010b, 2011)</a:t>
            </a:r>
            <a:endParaRPr lang="de-DE" dirty="0">
              <a:solidFill>
                <a:srgbClr val="008000"/>
              </a:solidFill>
              <a:latin typeface="Vectora LH 55 Roman" charset="0"/>
              <a:ea typeface="ＭＳ Ｐゴシック" charset="0"/>
            </a:endParaRPr>
          </a:p>
          <a:p>
            <a:pPr>
              <a:lnSpc>
                <a:spcPct val="120000"/>
              </a:lnSpc>
              <a:buFont typeface="Arial" charset="0"/>
              <a:buChar char="•"/>
            </a:pPr>
            <a:r>
              <a:rPr lang="de-DE" sz="2400" b="1" dirty="0">
                <a:latin typeface="Vectora LH 55 Roman" charset="0"/>
                <a:ea typeface="ＭＳ Ｐゴシック" charset="0"/>
              </a:rPr>
              <a:t>Längsschnittanalyse</a:t>
            </a:r>
            <a:r>
              <a:rPr lang="de-DE" dirty="0">
                <a:solidFill>
                  <a:srgbClr val="000000"/>
                </a:solidFill>
                <a:latin typeface="Vectora LH 55 Roman" charset="0"/>
                <a:ea typeface="ＭＳ Ｐゴシック" charset="0"/>
              </a:rPr>
              <a:t> (</a:t>
            </a:r>
            <a:r>
              <a:rPr lang="de-DE" dirty="0" err="1">
                <a:solidFill>
                  <a:srgbClr val="000000"/>
                </a:solidFill>
                <a:latin typeface="Vectora LH 55 Roman" charset="0"/>
                <a:ea typeface="ＭＳ Ｐゴシック" charset="0"/>
              </a:rPr>
              <a:t>Helsper</a:t>
            </a:r>
            <a:r>
              <a:rPr lang="de-DE" dirty="0">
                <a:solidFill>
                  <a:srgbClr val="000000"/>
                </a:solidFill>
                <a:latin typeface="Vectora LH 55 Roman" charset="0"/>
                <a:ea typeface="ＭＳ Ｐゴシック" charset="0"/>
              </a:rPr>
              <a:t> u.a. 2007; Kramer 2013; Kramer u.a. 2009; </a:t>
            </a:r>
            <a:r>
              <a:rPr lang="de-DE" dirty="0" err="1">
                <a:solidFill>
                  <a:srgbClr val="000000"/>
                </a:solidFill>
                <a:latin typeface="Vectora LH 55 Roman" charset="0"/>
                <a:ea typeface="ＭＳ Ｐゴシック" charset="0"/>
              </a:rPr>
              <a:t>Asbrand</a:t>
            </a:r>
            <a:r>
              <a:rPr lang="de-DE" dirty="0">
                <a:solidFill>
                  <a:srgbClr val="000000"/>
                </a:solidFill>
                <a:latin typeface="Vectora LH 55 Roman" charset="0"/>
                <a:ea typeface="ＭＳ Ｐゴシック" charset="0"/>
              </a:rPr>
              <a:t> u.a. 2013)</a:t>
            </a:r>
          </a:p>
          <a:p>
            <a:endParaRPr lang="de-DE" dirty="0"/>
          </a:p>
        </p:txBody>
      </p:sp>
    </p:spTree>
    <p:extLst>
      <p:ext uri="{BB962C8B-B14F-4D97-AF65-F5344CB8AC3E}">
        <p14:creationId xmlns:p14="http://schemas.microsoft.com/office/powerpoint/2010/main" val="1516867521"/>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Empirische Ergebnisse: Transformation und Beharrungstendenz</a:t>
            </a:r>
            <a:endParaRPr lang="de-DE" dirty="0"/>
          </a:p>
        </p:txBody>
      </p:sp>
      <p:sp>
        <p:nvSpPr>
          <p:cNvPr id="3" name="Inhaltsplatzhalter 2"/>
          <p:cNvSpPr>
            <a:spLocks noGrp="1"/>
          </p:cNvSpPr>
          <p:nvPr>
            <p:ph idx="1"/>
          </p:nvPr>
        </p:nvSpPr>
        <p:spPr/>
        <p:txBody>
          <a:bodyPr/>
          <a:lstStyle/>
          <a:p>
            <a:pPr>
              <a:buFont typeface="Arial"/>
              <a:buChar char="•"/>
            </a:pPr>
            <a:endParaRPr lang="de-DE" dirty="0" smtClean="0"/>
          </a:p>
          <a:p>
            <a:pPr>
              <a:buFont typeface="Arial"/>
              <a:buChar char="•"/>
            </a:pPr>
            <a:endParaRPr lang="de-DE" dirty="0"/>
          </a:p>
        </p:txBody>
      </p:sp>
      <p:cxnSp>
        <p:nvCxnSpPr>
          <p:cNvPr id="6" name="Gerade Verbindung mit Pfeil 5"/>
          <p:cNvCxnSpPr/>
          <p:nvPr/>
        </p:nvCxnSpPr>
        <p:spPr bwMode="auto">
          <a:xfrm>
            <a:off x="3431704" y="3573016"/>
            <a:ext cx="3456384" cy="0"/>
          </a:xfrm>
          <a:prstGeom prst="straightConnector1">
            <a:avLst/>
          </a:prstGeom>
          <a:solidFill>
            <a:schemeClr val="accent1"/>
          </a:solidFill>
          <a:ln w="76200"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Textfeld 6"/>
          <p:cNvSpPr txBox="1"/>
          <p:nvPr/>
        </p:nvSpPr>
        <p:spPr>
          <a:xfrm>
            <a:off x="1919536" y="2564904"/>
            <a:ext cx="1368152" cy="461665"/>
          </a:xfrm>
          <a:prstGeom prst="rect">
            <a:avLst/>
          </a:prstGeom>
          <a:noFill/>
        </p:spPr>
        <p:txBody>
          <a:bodyPr wrap="square" rtlCol="0">
            <a:spAutoFit/>
          </a:bodyPr>
          <a:lstStyle/>
          <a:p>
            <a:r>
              <a:rPr lang="de-DE" b="1" dirty="0" smtClean="0">
                <a:latin typeface="Arial Black"/>
                <a:cs typeface="Arial Black"/>
              </a:rPr>
              <a:t> Fall A</a:t>
            </a:r>
            <a:r>
              <a:rPr lang="de-DE" sz="1400" b="1" dirty="0" smtClean="0">
                <a:latin typeface="Arial Black"/>
                <a:cs typeface="Arial Black"/>
              </a:rPr>
              <a:t>1</a:t>
            </a:r>
            <a:r>
              <a:rPr lang="de-DE" b="1" dirty="0" smtClean="0">
                <a:latin typeface="Arial Black"/>
                <a:cs typeface="Arial Black"/>
              </a:rPr>
              <a:t> </a:t>
            </a:r>
            <a:endParaRPr lang="de-DE" b="1" dirty="0">
              <a:latin typeface="Arial Black"/>
              <a:cs typeface="Arial Black"/>
            </a:endParaRPr>
          </a:p>
        </p:txBody>
      </p:sp>
      <p:sp>
        <p:nvSpPr>
          <p:cNvPr id="8" name="Textfeld 7"/>
          <p:cNvSpPr txBox="1"/>
          <p:nvPr/>
        </p:nvSpPr>
        <p:spPr>
          <a:xfrm>
            <a:off x="7176120" y="2564904"/>
            <a:ext cx="1368152" cy="461665"/>
          </a:xfrm>
          <a:prstGeom prst="rect">
            <a:avLst/>
          </a:prstGeom>
          <a:noFill/>
        </p:spPr>
        <p:txBody>
          <a:bodyPr wrap="square" rtlCol="0">
            <a:spAutoFit/>
          </a:bodyPr>
          <a:lstStyle/>
          <a:p>
            <a:r>
              <a:rPr lang="de-DE" b="1" dirty="0" smtClean="0">
                <a:latin typeface="Arial Black"/>
                <a:cs typeface="Arial Black"/>
              </a:rPr>
              <a:t> Fall B</a:t>
            </a:r>
            <a:r>
              <a:rPr lang="de-DE" sz="1400" b="1" dirty="0">
                <a:latin typeface="Arial Black"/>
                <a:cs typeface="Arial Black"/>
              </a:rPr>
              <a:t>1</a:t>
            </a:r>
            <a:r>
              <a:rPr lang="de-DE" b="1" dirty="0" smtClean="0">
                <a:latin typeface="Arial Black"/>
                <a:cs typeface="Arial Black"/>
              </a:rPr>
              <a:t> </a:t>
            </a:r>
            <a:endParaRPr lang="de-DE" b="1" dirty="0">
              <a:latin typeface="Arial Black"/>
              <a:cs typeface="Arial Black"/>
            </a:endParaRPr>
          </a:p>
        </p:txBody>
      </p:sp>
      <p:sp>
        <p:nvSpPr>
          <p:cNvPr id="9" name="Textfeld 8"/>
          <p:cNvSpPr txBox="1"/>
          <p:nvPr/>
        </p:nvSpPr>
        <p:spPr>
          <a:xfrm>
            <a:off x="1991544" y="4365104"/>
            <a:ext cx="1368152" cy="830997"/>
          </a:xfrm>
          <a:prstGeom prst="rect">
            <a:avLst/>
          </a:prstGeom>
          <a:noFill/>
        </p:spPr>
        <p:txBody>
          <a:bodyPr wrap="square" rtlCol="0">
            <a:spAutoFit/>
          </a:bodyPr>
          <a:lstStyle/>
          <a:p>
            <a:r>
              <a:rPr lang="de-DE" b="1" dirty="0" smtClean="0">
                <a:latin typeface="Arial Black"/>
                <a:cs typeface="Arial Black"/>
              </a:rPr>
              <a:t> Fall A</a:t>
            </a:r>
            <a:r>
              <a:rPr lang="de-DE" sz="1400" b="1" dirty="0">
                <a:latin typeface="Arial Black"/>
                <a:cs typeface="Arial Black"/>
              </a:rPr>
              <a:t>3</a:t>
            </a:r>
            <a:r>
              <a:rPr lang="de-DE" b="1" dirty="0" smtClean="0">
                <a:latin typeface="Arial Black"/>
                <a:cs typeface="Arial Black"/>
              </a:rPr>
              <a:t> </a:t>
            </a:r>
            <a:endParaRPr lang="de-DE" b="1" dirty="0">
              <a:latin typeface="Arial Black"/>
              <a:cs typeface="Arial Black"/>
            </a:endParaRPr>
          </a:p>
          <a:p>
            <a:endParaRPr lang="de-DE" b="1" dirty="0">
              <a:latin typeface="Arial Black"/>
              <a:cs typeface="Arial Black"/>
            </a:endParaRPr>
          </a:p>
        </p:txBody>
      </p:sp>
      <p:sp>
        <p:nvSpPr>
          <p:cNvPr id="11" name="Textfeld 10"/>
          <p:cNvSpPr txBox="1"/>
          <p:nvPr/>
        </p:nvSpPr>
        <p:spPr>
          <a:xfrm>
            <a:off x="7176120" y="4365104"/>
            <a:ext cx="1368152" cy="830997"/>
          </a:xfrm>
          <a:prstGeom prst="rect">
            <a:avLst/>
          </a:prstGeom>
          <a:noFill/>
        </p:spPr>
        <p:txBody>
          <a:bodyPr wrap="square" rtlCol="0">
            <a:spAutoFit/>
          </a:bodyPr>
          <a:lstStyle/>
          <a:p>
            <a:r>
              <a:rPr lang="de-DE" b="1" dirty="0" smtClean="0">
                <a:latin typeface="Arial Black"/>
                <a:cs typeface="Arial Black"/>
              </a:rPr>
              <a:t> Fall B</a:t>
            </a:r>
            <a:r>
              <a:rPr lang="de-DE" sz="1400" b="1" dirty="0">
                <a:latin typeface="Arial Black"/>
                <a:cs typeface="Arial Black"/>
              </a:rPr>
              <a:t>3</a:t>
            </a:r>
            <a:r>
              <a:rPr lang="de-DE" b="1" dirty="0" smtClean="0">
                <a:latin typeface="Arial Black"/>
                <a:cs typeface="Arial Black"/>
              </a:rPr>
              <a:t> </a:t>
            </a:r>
            <a:endParaRPr lang="de-DE" b="1" dirty="0">
              <a:latin typeface="Arial Black"/>
              <a:cs typeface="Arial Black"/>
            </a:endParaRPr>
          </a:p>
          <a:p>
            <a:endParaRPr lang="de-DE" b="1" dirty="0">
              <a:latin typeface="Arial Black"/>
              <a:cs typeface="Arial Black"/>
            </a:endParaRPr>
          </a:p>
        </p:txBody>
      </p:sp>
      <p:cxnSp>
        <p:nvCxnSpPr>
          <p:cNvPr id="13" name="Gerade Verbindung mit Pfeil 12"/>
          <p:cNvCxnSpPr>
            <a:stCxn id="7" idx="2"/>
          </p:cNvCxnSpPr>
          <p:nvPr/>
        </p:nvCxnSpPr>
        <p:spPr bwMode="auto">
          <a:xfrm>
            <a:off x="2603612" y="3026569"/>
            <a:ext cx="36004" cy="1194519"/>
          </a:xfrm>
          <a:prstGeom prst="straightConnector1">
            <a:avLst/>
          </a:prstGeom>
          <a:solidFill>
            <a:schemeClr val="accent1"/>
          </a:solidFill>
          <a:ln w="762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Gerade Verbindung mit Pfeil 17"/>
          <p:cNvCxnSpPr>
            <a:stCxn id="8" idx="2"/>
          </p:cNvCxnSpPr>
          <p:nvPr/>
        </p:nvCxnSpPr>
        <p:spPr bwMode="auto">
          <a:xfrm>
            <a:off x="7860196" y="3026569"/>
            <a:ext cx="36004" cy="1266527"/>
          </a:xfrm>
          <a:prstGeom prst="straightConnector1">
            <a:avLst/>
          </a:prstGeom>
          <a:solidFill>
            <a:schemeClr val="accent1"/>
          </a:solidFill>
          <a:ln w="762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 name="Textfeld 3"/>
          <p:cNvSpPr txBox="1"/>
          <p:nvPr/>
        </p:nvSpPr>
        <p:spPr>
          <a:xfrm>
            <a:off x="4007768" y="2924944"/>
            <a:ext cx="2304256" cy="461665"/>
          </a:xfrm>
          <a:prstGeom prst="rect">
            <a:avLst/>
          </a:prstGeom>
          <a:noFill/>
        </p:spPr>
        <p:txBody>
          <a:bodyPr wrap="square" rtlCol="0">
            <a:spAutoFit/>
          </a:bodyPr>
          <a:lstStyle/>
          <a:p>
            <a:pPr algn="ctr"/>
            <a:r>
              <a:rPr lang="de-DE" dirty="0" smtClean="0"/>
              <a:t>Querschnitt</a:t>
            </a:r>
            <a:endParaRPr lang="de-DE" dirty="0"/>
          </a:p>
        </p:txBody>
      </p:sp>
      <p:sp>
        <p:nvSpPr>
          <p:cNvPr id="5" name="Textfeld 4"/>
          <p:cNvSpPr txBox="1"/>
          <p:nvPr/>
        </p:nvSpPr>
        <p:spPr>
          <a:xfrm>
            <a:off x="8328248" y="3284984"/>
            <a:ext cx="1944216" cy="461665"/>
          </a:xfrm>
          <a:prstGeom prst="rect">
            <a:avLst/>
          </a:prstGeom>
          <a:noFill/>
        </p:spPr>
        <p:txBody>
          <a:bodyPr wrap="square" rtlCol="0">
            <a:spAutoFit/>
          </a:bodyPr>
          <a:lstStyle/>
          <a:p>
            <a:pPr algn="ctr"/>
            <a:r>
              <a:rPr lang="de-DE" dirty="0" smtClean="0"/>
              <a:t>Längsschnitt</a:t>
            </a:r>
            <a:endParaRPr lang="de-DE" dirty="0"/>
          </a:p>
        </p:txBody>
      </p:sp>
    </p:spTree>
    <p:extLst>
      <p:ext uri="{BB962C8B-B14F-4D97-AF65-F5344CB8AC3E}">
        <p14:creationId xmlns:p14="http://schemas.microsoft.com/office/powerpoint/2010/main" val="94040952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el 1"/>
          <p:cNvSpPr>
            <a:spLocks noGrp="1"/>
          </p:cNvSpPr>
          <p:nvPr>
            <p:ph type="title"/>
          </p:nvPr>
        </p:nvSpPr>
        <p:spPr/>
        <p:txBody>
          <a:bodyPr/>
          <a:lstStyle/>
          <a:p>
            <a:r>
              <a:rPr lang="de-DE" dirty="0" smtClean="0">
                <a:latin typeface="Vectora LH 75 Bold" charset="0"/>
                <a:ea typeface="ＭＳ Ｐゴシック" charset="0"/>
              </a:rPr>
              <a:t>Transformation und Beharrungstendenz</a:t>
            </a:r>
            <a:endParaRPr lang="de-DE" dirty="0">
              <a:latin typeface="Vectora LH 75 Bold" charset="0"/>
              <a:ea typeface="ＭＳ Ｐゴシック" charset="0"/>
            </a:endParaRPr>
          </a:p>
        </p:txBody>
      </p:sp>
      <p:sp>
        <p:nvSpPr>
          <p:cNvPr id="3" name="Inhaltsplatzhalter 2"/>
          <p:cNvSpPr>
            <a:spLocks noGrp="1"/>
          </p:cNvSpPr>
          <p:nvPr>
            <p:ph idx="1"/>
          </p:nvPr>
        </p:nvSpPr>
        <p:spPr>
          <a:xfrm>
            <a:off x="719138" y="2159000"/>
            <a:ext cx="10941050" cy="3862388"/>
          </a:xfrm>
        </p:spPr>
        <p:txBody>
          <a:bodyPr/>
          <a:lstStyle/>
          <a:p>
            <a:pPr>
              <a:defRPr/>
            </a:pPr>
            <a:r>
              <a:rPr lang="de-DE" b="1" dirty="0" smtClean="0"/>
              <a:t>Fall A: Interviewauszug zum Thema Lehren (1. Welle)</a:t>
            </a:r>
          </a:p>
          <a:p>
            <a:pPr>
              <a:defRPr/>
            </a:pPr>
            <a:endParaRPr lang="de-DE" dirty="0"/>
          </a:p>
          <a:p>
            <a:pPr marL="0" indent="0">
              <a:buNone/>
              <a:defRPr/>
            </a:pPr>
            <a:r>
              <a:rPr lang="de-DE" dirty="0"/>
              <a:t>A: </a:t>
            </a:r>
            <a:r>
              <a:rPr lang="de-DE" dirty="0" smtClean="0"/>
              <a:t>	was </a:t>
            </a:r>
            <a:r>
              <a:rPr lang="de-DE" dirty="0"/>
              <a:t>ich bis jetzt unter lehren verstehe? (2) ähm (2) naja jetzt im </a:t>
            </a:r>
            <a:r>
              <a:rPr lang="de-DE" dirty="0" err="1"/>
              <a:t>kontext</a:t>
            </a:r>
            <a:r>
              <a:rPr lang="de-DE" dirty="0"/>
              <a:t> der </a:t>
            </a:r>
            <a:r>
              <a:rPr lang="de-DE" dirty="0" err="1"/>
              <a:t>grundschule</a:t>
            </a:r>
            <a:r>
              <a:rPr lang="de-DE" dirty="0"/>
              <a:t> </a:t>
            </a:r>
            <a:r>
              <a:rPr lang="de-DE" dirty="0" smtClean="0"/>
              <a:t>	sozusagen </a:t>
            </a:r>
            <a:r>
              <a:rPr lang="de-DE" dirty="0"/>
              <a:t>hilft man . äh , den </a:t>
            </a:r>
            <a:r>
              <a:rPr lang="de-DE" dirty="0" err="1"/>
              <a:t>grundschülern</a:t>
            </a:r>
            <a:r>
              <a:rPr lang="de-DE" dirty="0"/>
              <a:t> sozusagen . das lesen und schreiben und rechnen </a:t>
            </a:r>
            <a:r>
              <a:rPr lang="de-DE" dirty="0" smtClean="0"/>
              <a:t>	zu </a:t>
            </a:r>
            <a:r>
              <a:rPr lang="de-DE" u="sng" dirty="0"/>
              <a:t>er</a:t>
            </a:r>
            <a:r>
              <a:rPr lang="de-DE" dirty="0"/>
              <a:t>lernen ähm . ob das nun immer in frontalunterrichtsform sein muss , muss ja jetzt nicht sein </a:t>
            </a:r>
            <a:r>
              <a:rPr lang="de-DE" dirty="0" smtClean="0"/>
              <a:t>	also </a:t>
            </a:r>
            <a:r>
              <a:rPr lang="de-DE" dirty="0"/>
              <a:t>einfach (2) man ist sozusagen deren </a:t>
            </a:r>
            <a:r>
              <a:rPr lang="de-DE" dirty="0" err="1"/>
              <a:t>lehrer</a:t>
            </a:r>
            <a:r>
              <a:rPr lang="de-DE" dirty="0"/>
              <a:t> der den hilft einfach lesen und schreiben zu lernen </a:t>
            </a:r>
            <a:r>
              <a:rPr lang="de-DE" dirty="0" smtClean="0"/>
              <a:t>	und </a:t>
            </a:r>
            <a:r>
              <a:rPr lang="de-DE" dirty="0"/>
              <a:t>dafür </a:t>
            </a:r>
            <a:r>
              <a:rPr lang="de-DE" dirty="0" err="1"/>
              <a:t>gibts</a:t>
            </a:r>
            <a:r>
              <a:rPr lang="de-DE" dirty="0"/>
              <a:t> die unterschiedlichsten </a:t>
            </a:r>
            <a:r>
              <a:rPr lang="de-DE" dirty="0" err="1"/>
              <a:t>methoden</a:t>
            </a:r>
            <a:r>
              <a:rPr lang="de-DE" dirty="0"/>
              <a:t> und äh . ähm (2) formen wie man das machen </a:t>
            </a:r>
            <a:r>
              <a:rPr lang="de-DE" dirty="0" smtClean="0"/>
              <a:t>	kann und </a:t>
            </a:r>
            <a:r>
              <a:rPr lang="de-DE" dirty="0"/>
              <a:t>dann ist ja dabei auch wichtig individuell dann halt auf jeden . </a:t>
            </a:r>
            <a:r>
              <a:rPr lang="de-DE" dirty="0" err="1"/>
              <a:t>schüler</a:t>
            </a:r>
            <a:r>
              <a:rPr lang="de-DE" dirty="0"/>
              <a:t> einzugehen es ist </a:t>
            </a:r>
            <a:r>
              <a:rPr lang="de-DE" dirty="0" smtClean="0"/>
              <a:t>	ja </a:t>
            </a:r>
            <a:r>
              <a:rPr lang="de-DE" dirty="0"/>
              <a:t>nicht so dass man in den </a:t>
            </a:r>
            <a:r>
              <a:rPr lang="de-DE" dirty="0" err="1"/>
              <a:t>unterricht</a:t>
            </a:r>
            <a:r>
              <a:rPr lang="de-DE" dirty="0"/>
              <a:t> kommt und seine </a:t>
            </a:r>
            <a:r>
              <a:rPr lang="de-DE" dirty="0" err="1"/>
              <a:t>unterrichtsplanung</a:t>
            </a:r>
            <a:r>
              <a:rPr lang="de-DE" dirty="0"/>
              <a:t> 45 </a:t>
            </a:r>
            <a:r>
              <a:rPr lang="de-DE" dirty="0" err="1"/>
              <a:t>minuten</a:t>
            </a:r>
            <a:r>
              <a:rPr lang="de-DE" dirty="0"/>
              <a:t> abhandelt </a:t>
            </a:r>
            <a:r>
              <a:rPr lang="de-DE" dirty="0" smtClean="0"/>
              <a:t>	und </a:t>
            </a:r>
            <a:r>
              <a:rPr lang="de-DE" dirty="0"/>
              <a:t>dann wieder verschwindet sondern , man ist ja bemüht um jeden einzelnen </a:t>
            </a:r>
            <a:r>
              <a:rPr lang="de-DE" dirty="0" err="1"/>
              <a:t>schüler</a:t>
            </a:r>
            <a:r>
              <a:rPr lang="de-DE" dirty="0"/>
              <a:t> sozusagen </a:t>
            </a:r>
            <a:r>
              <a:rPr lang="de-DE" dirty="0" smtClean="0"/>
              <a:t>	und </a:t>
            </a:r>
            <a:r>
              <a:rPr lang="de-DE" dirty="0"/>
              <a:t>. die </a:t>
            </a:r>
            <a:r>
              <a:rPr lang="de-DE" dirty="0" err="1"/>
              <a:t>grundschüler</a:t>
            </a:r>
            <a:r>
              <a:rPr lang="de-DE" dirty="0"/>
              <a:t> geben einen noch nicht so das </a:t>
            </a:r>
            <a:r>
              <a:rPr lang="de-DE" dirty="0" err="1"/>
              <a:t>feedback</a:t>
            </a:r>
            <a:r>
              <a:rPr lang="de-DE" dirty="0"/>
              <a:t> dass muss man sich halt selber </a:t>
            </a:r>
            <a:r>
              <a:rPr lang="de-DE" dirty="0" smtClean="0"/>
              <a:t>	angucken </a:t>
            </a:r>
            <a:r>
              <a:rPr lang="de-DE" dirty="0"/>
              <a:t>und äh . merken ob die </a:t>
            </a:r>
            <a:r>
              <a:rPr lang="de-DE" dirty="0" err="1"/>
              <a:t>schüler</a:t>
            </a:r>
            <a:r>
              <a:rPr lang="de-DE" dirty="0"/>
              <a:t> das verstanden haben oder ob man noch mal was </a:t>
            </a:r>
            <a:r>
              <a:rPr lang="de-DE" dirty="0" smtClean="0"/>
              <a:t>	erklären </a:t>
            </a:r>
            <a:r>
              <a:rPr lang="de-DE" dirty="0"/>
              <a:t>muss . genau</a:t>
            </a:r>
          </a:p>
          <a:p>
            <a:pPr marL="0" indent="0">
              <a:buFont typeface="Vectora LH Roman" charset="0"/>
              <a:buNone/>
              <a:defRPr/>
            </a:pPr>
            <a:endParaRPr lang="de-DE" dirty="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Transformation und Beharrungstendenz</a:t>
            </a:r>
            <a:endParaRPr lang="de-DE" dirty="0"/>
          </a:p>
        </p:txBody>
      </p:sp>
      <p:sp>
        <p:nvSpPr>
          <p:cNvPr id="3" name="Inhaltsplatzhalter 2"/>
          <p:cNvSpPr>
            <a:spLocks noGrp="1"/>
          </p:cNvSpPr>
          <p:nvPr>
            <p:ph idx="1"/>
          </p:nvPr>
        </p:nvSpPr>
        <p:spPr/>
        <p:txBody>
          <a:bodyPr/>
          <a:lstStyle/>
          <a:p>
            <a:pPr marL="457200" indent="-457200">
              <a:buFont typeface="+mj-lt"/>
              <a:buAutoNum type="arabicPeriod"/>
            </a:pPr>
            <a:r>
              <a:rPr lang="de-DE" sz="2400" dirty="0" smtClean="0"/>
              <a:t>eine </a:t>
            </a:r>
            <a:r>
              <a:rPr lang="de-DE" sz="2400" dirty="0"/>
              <a:t>wissensasymmetrische, spezifische Rollenbeziehung </a:t>
            </a:r>
            <a:endParaRPr lang="de-DE" sz="2400" dirty="0" smtClean="0"/>
          </a:p>
          <a:p>
            <a:pPr>
              <a:buFont typeface="Arial"/>
              <a:buChar char="•"/>
            </a:pPr>
            <a:endParaRPr lang="de-DE" sz="2400" dirty="0" smtClean="0"/>
          </a:p>
          <a:p>
            <a:pPr marL="457200" indent="-457200">
              <a:buFont typeface="+mj-lt"/>
              <a:buAutoNum type="arabicPeriod"/>
            </a:pPr>
            <a:r>
              <a:rPr lang="de-DE" sz="2400" dirty="0" smtClean="0"/>
              <a:t>ein verpflichtender, passiver Wissenstransfer</a:t>
            </a:r>
          </a:p>
          <a:p>
            <a:pPr>
              <a:buFont typeface="Arial"/>
              <a:buChar char="•"/>
            </a:pPr>
            <a:endParaRPr lang="de-DE" sz="2400" dirty="0" smtClean="0"/>
          </a:p>
          <a:p>
            <a:pPr marL="457200" indent="-457200">
              <a:buFont typeface="+mj-lt"/>
              <a:buAutoNum type="arabicPeriod"/>
            </a:pPr>
            <a:r>
              <a:rPr lang="de-DE" sz="2400" dirty="0" smtClean="0"/>
              <a:t>Ungewissheit  der Unterrichtsqualität </a:t>
            </a:r>
            <a:r>
              <a:rPr lang="de-DE" sz="2400" dirty="0" smtClean="0">
                <a:solidFill>
                  <a:srgbClr val="292934"/>
                </a:solidFill>
              </a:rPr>
              <a:t>vs. </a:t>
            </a:r>
            <a:r>
              <a:rPr lang="de-DE" sz="2400" dirty="0" smtClean="0"/>
              <a:t>Prüfungskonzept</a:t>
            </a:r>
          </a:p>
          <a:p>
            <a:pPr>
              <a:buFont typeface="Arial"/>
              <a:buChar char="•"/>
            </a:pPr>
            <a:endParaRPr lang="de-DE" sz="2400" dirty="0" smtClean="0"/>
          </a:p>
          <a:p>
            <a:pPr marL="457200" indent="-457200">
              <a:buFont typeface="+mj-lt"/>
              <a:buAutoNum type="arabicPeriod"/>
            </a:pPr>
            <a:r>
              <a:rPr lang="de-DE" sz="2400" dirty="0" smtClean="0"/>
              <a:t>eine technisch didaktische Vorstellung für eine dauerhafte Motivierung</a:t>
            </a:r>
            <a:endParaRPr lang="de-DE" sz="2400" dirty="0"/>
          </a:p>
        </p:txBody>
      </p:sp>
    </p:spTree>
    <p:extLst>
      <p:ext uri="{BB962C8B-B14F-4D97-AF65-F5344CB8AC3E}">
        <p14:creationId xmlns:p14="http://schemas.microsoft.com/office/powerpoint/2010/main" val="77070518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el 1"/>
          <p:cNvSpPr>
            <a:spLocks noGrp="1"/>
          </p:cNvSpPr>
          <p:nvPr>
            <p:ph type="title"/>
          </p:nvPr>
        </p:nvSpPr>
        <p:spPr/>
        <p:txBody>
          <a:bodyPr/>
          <a:lstStyle/>
          <a:p>
            <a:r>
              <a:rPr lang="de-DE">
                <a:latin typeface="Calibri" charset="0"/>
                <a:ea typeface="ＭＳ Ｐゴシック" charset="0"/>
                <a:cs typeface="Calibri" charset="0"/>
              </a:rPr>
              <a:t>Implementierung und Evaluation einer Lernwerkstatt, die</a:t>
            </a:r>
            <a:br>
              <a:rPr lang="de-DE">
                <a:latin typeface="Calibri" charset="0"/>
                <a:ea typeface="ＭＳ Ｐゴシック" charset="0"/>
                <a:cs typeface="Calibri" charset="0"/>
              </a:rPr>
            </a:br>
            <a:endParaRPr lang="de-DE">
              <a:latin typeface="Vectora LH 75 Bold" charset="0"/>
              <a:ea typeface="ＭＳ Ｐゴシック" charset="0"/>
            </a:endParaRPr>
          </a:p>
        </p:txBody>
      </p:sp>
      <p:sp>
        <p:nvSpPr>
          <p:cNvPr id="3" name="Inhaltsplatzhalter 2"/>
          <p:cNvSpPr>
            <a:spLocks noGrp="1"/>
          </p:cNvSpPr>
          <p:nvPr>
            <p:ph idx="1"/>
          </p:nvPr>
        </p:nvSpPr>
        <p:spPr>
          <a:xfrm>
            <a:off x="719138" y="2159000"/>
            <a:ext cx="10941050" cy="3862388"/>
          </a:xfrm>
        </p:spPr>
        <p:txBody>
          <a:bodyPr/>
          <a:lstStyle/>
          <a:p>
            <a:pPr algn="just">
              <a:buFont typeface="Arial" charset="0"/>
              <a:buChar char="•"/>
              <a:defRPr/>
            </a:pPr>
            <a:r>
              <a:rPr lang="de-DE" sz="2000" dirty="0">
                <a:latin typeface="Calibri" charset="0"/>
                <a:ea typeface="Calibri" charset="0"/>
                <a:cs typeface="Calibri" charset="0"/>
              </a:rPr>
              <a:t>...eigenaktives und selbstbestimmtes Lernen ermöglicht,</a:t>
            </a:r>
          </a:p>
          <a:p>
            <a:pPr algn="just">
              <a:buFont typeface="Arial" charset="0"/>
              <a:buChar char="•"/>
              <a:defRPr/>
            </a:pPr>
            <a:r>
              <a:rPr lang="de-DE" sz="2000" dirty="0">
                <a:latin typeface="Calibri" charset="0"/>
                <a:ea typeface="Calibri" charset="0"/>
                <a:cs typeface="Calibri" charset="0"/>
              </a:rPr>
              <a:t>...forschendes Lernen mit dem Ziel der Verknüpfung von Theorie und Praxis anregt und fördert,</a:t>
            </a:r>
          </a:p>
          <a:p>
            <a:pPr algn="just">
              <a:buFont typeface="Arial" charset="0"/>
              <a:buChar char="•"/>
              <a:defRPr/>
            </a:pPr>
            <a:r>
              <a:rPr lang="de-DE" sz="2000" dirty="0">
                <a:latin typeface="Calibri" charset="0"/>
                <a:ea typeface="Calibri" charset="0"/>
                <a:cs typeface="Calibri" charset="0"/>
              </a:rPr>
              <a:t>...die Desintegration der fachwissenschaftlichen, fachdidaktischen und erziehungswissenschaftlichen Ausbildung überwindet,</a:t>
            </a:r>
          </a:p>
          <a:p>
            <a:pPr algn="just">
              <a:buFont typeface="Arial" charset="0"/>
              <a:buChar char="•"/>
              <a:defRPr/>
            </a:pPr>
            <a:r>
              <a:rPr lang="de-DE" sz="2000" dirty="0">
                <a:latin typeface="Calibri" charset="0"/>
                <a:ea typeface="Calibri" charset="0"/>
                <a:cs typeface="Calibri" charset="0"/>
              </a:rPr>
              <a:t>...Vernetzung </a:t>
            </a:r>
            <a:r>
              <a:rPr lang="de-DE" sz="2000" dirty="0" smtClean="0">
                <a:latin typeface="Calibri" charset="0"/>
                <a:ea typeface="Calibri" charset="0"/>
                <a:cs typeface="Calibri" charset="0"/>
              </a:rPr>
              <a:t>zwischen Fachdisziplinen und Ausbildungsphasen erzeugt.</a:t>
            </a:r>
            <a:endParaRPr lang="de-DE" sz="2000" dirty="0">
              <a:latin typeface="Calibri" charset="0"/>
              <a:ea typeface="Calibri" charset="0"/>
              <a:cs typeface="Calibri" charset="0"/>
            </a:endParaRPr>
          </a:p>
          <a:p>
            <a:pPr marL="0" indent="0">
              <a:buFont typeface="Vectora LH Roman" charset="0"/>
              <a:buNone/>
              <a:defRPr/>
            </a:pPr>
            <a:endParaRPr lang="de-DE" dirty="0"/>
          </a:p>
        </p:txBody>
      </p:sp>
      <p:sp>
        <p:nvSpPr>
          <p:cNvPr id="10243" name="Textfeld 1"/>
          <p:cNvSpPr txBox="1">
            <a:spLocks noChangeArrowheads="1"/>
          </p:cNvSpPr>
          <p:nvPr/>
        </p:nvSpPr>
        <p:spPr bwMode="auto">
          <a:xfrm>
            <a:off x="334963" y="6464300"/>
            <a:ext cx="80057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r>
              <a:rPr lang="de-DE" sz="1200"/>
              <a:t>Vgl.:Müller-Naendrup 1997; Schubert 2003; Wildt 2009; Bolland 2011; Franz 2012; Schneider &amp; Schwarzkopf 2013</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Transformation und Beharrungstendenz</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871157182"/>
              </p:ext>
            </p:extLst>
          </p:nvPr>
        </p:nvGraphicFramePr>
        <p:xfrm>
          <a:off x="719138" y="2159000"/>
          <a:ext cx="10941052" cy="2190496"/>
        </p:xfrm>
        <a:graphic>
          <a:graphicData uri="http://schemas.openxmlformats.org/drawingml/2006/table">
            <a:tbl>
              <a:tblPr firstRow="1" bandRow="1">
                <a:tableStyleId>{5C22544A-7EE6-4342-B048-85BDC9FD1C3A}</a:tableStyleId>
              </a:tblPr>
              <a:tblGrid>
                <a:gridCol w="2735263"/>
                <a:gridCol w="2735263"/>
                <a:gridCol w="2735263"/>
                <a:gridCol w="2735263"/>
              </a:tblGrid>
              <a:tr h="370840">
                <a:tc>
                  <a:txBody>
                    <a:bodyPr/>
                    <a:lstStyle/>
                    <a:p>
                      <a:r>
                        <a:rPr lang="de-DE" dirty="0" smtClean="0">
                          <a:solidFill>
                            <a:srgbClr val="000000"/>
                          </a:solidFill>
                        </a:rPr>
                        <a:t>Lehrorientierung</a:t>
                      </a:r>
                      <a:endParaRPr lang="de-DE" dirty="0">
                        <a:solidFill>
                          <a:srgbClr val="000000"/>
                        </a:solidFill>
                      </a:endParaRPr>
                    </a:p>
                  </a:txBody>
                  <a:tcPr/>
                </a:tc>
                <a:tc>
                  <a:txBody>
                    <a:bodyPr/>
                    <a:lstStyle/>
                    <a:p>
                      <a:r>
                        <a:rPr lang="de-DE" dirty="0" smtClean="0">
                          <a:solidFill>
                            <a:srgbClr val="000000"/>
                          </a:solidFill>
                        </a:rPr>
                        <a:t>1. Welle </a:t>
                      </a:r>
                      <a:endParaRPr lang="de-DE" dirty="0">
                        <a:solidFill>
                          <a:srgbClr val="000000"/>
                        </a:solidFill>
                      </a:endParaRPr>
                    </a:p>
                  </a:txBody>
                  <a:tcPr/>
                </a:tc>
                <a:tc>
                  <a:txBody>
                    <a:bodyPr/>
                    <a:lstStyle/>
                    <a:p>
                      <a:r>
                        <a:rPr lang="de-DE" dirty="0" smtClean="0">
                          <a:solidFill>
                            <a:srgbClr val="000000"/>
                          </a:solidFill>
                        </a:rPr>
                        <a:t>3. Welle </a:t>
                      </a:r>
                      <a:endParaRPr lang="de-DE" dirty="0">
                        <a:solidFill>
                          <a:srgbClr val="000000"/>
                        </a:solidFill>
                      </a:endParaRPr>
                    </a:p>
                  </a:txBody>
                  <a:tcPr/>
                </a:tc>
                <a:tc>
                  <a:txBody>
                    <a:bodyPr/>
                    <a:lstStyle/>
                    <a:p>
                      <a:r>
                        <a:rPr lang="de-DE" dirty="0" smtClean="0">
                          <a:solidFill>
                            <a:srgbClr val="000000"/>
                          </a:solidFill>
                        </a:rPr>
                        <a:t>Änderung?</a:t>
                      </a:r>
                      <a:endParaRPr lang="de-DE" dirty="0">
                        <a:solidFill>
                          <a:srgbClr val="000000"/>
                        </a:solidFill>
                      </a:endParaRPr>
                    </a:p>
                  </a:txBody>
                  <a:tcPr/>
                </a:tc>
              </a:tr>
              <a:tr h="370840">
                <a:tc>
                  <a:txBody>
                    <a:bodyPr/>
                    <a:lstStyle/>
                    <a:p>
                      <a:r>
                        <a:rPr lang="de-DE" b="1" dirty="0" smtClean="0"/>
                        <a:t>Fall A</a:t>
                      </a:r>
                      <a:endParaRPr lang="de-DE" b="1" dirty="0"/>
                    </a:p>
                  </a:txBody>
                  <a:tcPr/>
                </a:tc>
                <a:tc>
                  <a:txBody>
                    <a:bodyPr/>
                    <a:lstStyle/>
                    <a:p>
                      <a:pPr>
                        <a:lnSpc>
                          <a:spcPct val="120000"/>
                        </a:lnSpc>
                      </a:pPr>
                      <a:r>
                        <a:rPr lang="de-DE" b="1" dirty="0" smtClean="0"/>
                        <a:t>Verpflichtende homogenisierende Wissensreproduktion mit einem zu</a:t>
                      </a:r>
                      <a:r>
                        <a:rPr lang="de-DE" b="1" baseline="0" dirty="0" smtClean="0"/>
                        <a:t> motivierenden, technisch-didaktischen Gestalten und einem normativen Prüfungskonzept</a:t>
                      </a:r>
                      <a:endParaRPr lang="de-DE" b="1" dirty="0"/>
                    </a:p>
                  </a:txBody>
                  <a:tcPr/>
                </a:tc>
                <a:tc>
                  <a:txBody>
                    <a:bodyPr/>
                    <a:lstStyle/>
                    <a:p>
                      <a:endParaRPr lang="de-DE" dirty="0"/>
                    </a:p>
                  </a:txBody>
                  <a:tcPr/>
                </a:tc>
                <a:tc>
                  <a:txBody>
                    <a:bodyPr/>
                    <a:lstStyle/>
                    <a:p>
                      <a:endParaRPr lang="de-DE" dirty="0"/>
                    </a:p>
                  </a:txBody>
                  <a:tcPr/>
                </a:tc>
              </a:tr>
            </a:tbl>
          </a:graphicData>
        </a:graphic>
      </p:graphicFrame>
    </p:spTree>
    <p:extLst>
      <p:ext uri="{BB962C8B-B14F-4D97-AF65-F5344CB8AC3E}">
        <p14:creationId xmlns:p14="http://schemas.microsoft.com/office/powerpoint/2010/main" val="288847430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el 1"/>
          <p:cNvSpPr>
            <a:spLocks noGrp="1"/>
          </p:cNvSpPr>
          <p:nvPr>
            <p:ph type="title"/>
          </p:nvPr>
        </p:nvSpPr>
        <p:spPr/>
        <p:txBody>
          <a:bodyPr/>
          <a:lstStyle/>
          <a:p>
            <a:r>
              <a:rPr lang="de-DE" dirty="0" smtClean="0">
                <a:latin typeface="Vectora LH 75 Bold" charset="0"/>
                <a:ea typeface="ＭＳ Ｐゴシック" charset="0"/>
              </a:rPr>
              <a:t>Transformation und Beharrungstendenz</a:t>
            </a:r>
            <a:endParaRPr lang="de-DE" dirty="0">
              <a:latin typeface="Vectora LH 75 Bold" charset="0"/>
              <a:ea typeface="ＭＳ Ｐゴシック" charset="0"/>
            </a:endParaRPr>
          </a:p>
        </p:txBody>
      </p:sp>
      <p:sp>
        <p:nvSpPr>
          <p:cNvPr id="3" name="Inhaltsplatzhalter 2"/>
          <p:cNvSpPr>
            <a:spLocks noGrp="1"/>
          </p:cNvSpPr>
          <p:nvPr>
            <p:ph idx="1"/>
          </p:nvPr>
        </p:nvSpPr>
        <p:spPr>
          <a:xfrm>
            <a:off x="719138" y="2159000"/>
            <a:ext cx="10941050" cy="3862388"/>
          </a:xfrm>
        </p:spPr>
        <p:txBody>
          <a:bodyPr/>
          <a:lstStyle/>
          <a:p>
            <a:pPr>
              <a:defRPr/>
            </a:pPr>
            <a:r>
              <a:rPr lang="de-DE" b="1" dirty="0" smtClean="0"/>
              <a:t>Fall A: Interviewauszug zum Thema Lehren (3. Welle)</a:t>
            </a:r>
          </a:p>
          <a:p>
            <a:pPr marL="0" indent="0">
              <a:buNone/>
              <a:defRPr/>
            </a:pPr>
            <a:endParaRPr lang="de-DE" dirty="0"/>
          </a:p>
          <a:p>
            <a:pPr marL="0" indent="0">
              <a:buNone/>
              <a:defRPr/>
            </a:pPr>
            <a:r>
              <a:rPr lang="de-DE" dirty="0"/>
              <a:t>A: 	lehren okay , ähm . na lehren kann ganz unterschiedlich , ähm aussehen , von </a:t>
            </a:r>
            <a:r>
              <a:rPr lang="de-DE" dirty="0" err="1"/>
              <a:t>frontalunterricht</a:t>
            </a:r>
            <a:r>
              <a:rPr lang="de-DE" dirty="0"/>
              <a:t> </a:t>
            </a:r>
            <a:r>
              <a:rPr lang="de-DE" dirty="0" smtClean="0"/>
              <a:t>	sozusagen </a:t>
            </a:r>
            <a:r>
              <a:rPr lang="de-DE" dirty="0"/>
              <a:t>wie es in der </a:t>
            </a:r>
            <a:r>
              <a:rPr lang="de-DE" dirty="0" err="1"/>
              <a:t>vorlesung</a:t>
            </a:r>
            <a:r>
              <a:rPr lang="de-DE" dirty="0"/>
              <a:t> ist , was natürlich in der </a:t>
            </a:r>
            <a:r>
              <a:rPr lang="de-DE" dirty="0" err="1"/>
              <a:t>grundschule</a:t>
            </a:r>
            <a:r>
              <a:rPr lang="de-DE" dirty="0"/>
              <a:t> auch irgendwie von </a:t>
            </a:r>
            <a:r>
              <a:rPr lang="de-DE" dirty="0" err="1"/>
              <a:t>nöten</a:t>
            </a:r>
            <a:r>
              <a:rPr lang="de-DE" dirty="0"/>
              <a:t> </a:t>
            </a:r>
            <a:r>
              <a:rPr lang="de-DE" dirty="0" smtClean="0"/>
              <a:t>	sein </a:t>
            </a:r>
            <a:r>
              <a:rPr lang="de-DE" dirty="0"/>
              <a:t>wird wenn man </a:t>
            </a:r>
            <a:r>
              <a:rPr lang="de-DE" dirty="0" err="1"/>
              <a:t>irgendneue</a:t>
            </a:r>
            <a:r>
              <a:rPr lang="de-DE" dirty="0"/>
              <a:t> </a:t>
            </a:r>
            <a:r>
              <a:rPr lang="de-DE" dirty="0" err="1"/>
              <a:t>sachen</a:t>
            </a:r>
            <a:r>
              <a:rPr lang="de-DE" dirty="0"/>
              <a:t> den </a:t>
            </a:r>
            <a:r>
              <a:rPr lang="de-DE" dirty="0" err="1"/>
              <a:t>schülern</a:t>
            </a:r>
            <a:r>
              <a:rPr lang="de-DE" dirty="0"/>
              <a:t> vermittelt ähm , nichts desto trotz hatten wir </a:t>
            </a:r>
            <a:r>
              <a:rPr lang="de-DE" dirty="0" smtClean="0"/>
              <a:t>	jetzt </a:t>
            </a:r>
            <a:r>
              <a:rPr lang="de-DE" dirty="0"/>
              <a:t>auch grade , jetzt grade in der </a:t>
            </a:r>
            <a:r>
              <a:rPr lang="de-DE" dirty="0" err="1"/>
              <a:t>präsentation</a:t>
            </a:r>
            <a:r>
              <a:rPr lang="de-DE" dirty="0"/>
              <a:t> was man alles </a:t>
            </a:r>
            <a:r>
              <a:rPr lang="de-DE" dirty="0" err="1"/>
              <a:t>methoden</a:t>
            </a:r>
            <a:r>
              <a:rPr lang="de-DE" dirty="0"/>
              <a:t> einführen kann </a:t>
            </a:r>
            <a:r>
              <a:rPr lang="de-DE" dirty="0" smtClean="0"/>
              <a:t>	</a:t>
            </a:r>
            <a:r>
              <a:rPr lang="de-DE" dirty="0" err="1" smtClean="0"/>
              <a:t>gruppenarbeit</a:t>
            </a:r>
            <a:r>
              <a:rPr lang="de-DE" dirty="0" smtClean="0"/>
              <a:t> </a:t>
            </a:r>
            <a:r>
              <a:rPr lang="de-DE" dirty="0"/>
              <a:t>oder </a:t>
            </a:r>
            <a:r>
              <a:rPr lang="de-DE" dirty="0" err="1"/>
              <a:t>gruppentische</a:t>
            </a:r>
            <a:r>
              <a:rPr lang="de-DE" dirty="0"/>
              <a:t> also es kann auch sehr individuell und sehr vielseitig sein </a:t>
            </a:r>
            <a:r>
              <a:rPr lang="de-DE" dirty="0" smtClean="0"/>
              <a:t>	sodass </a:t>
            </a:r>
            <a:r>
              <a:rPr lang="de-DE" dirty="0"/>
              <a:t>die </a:t>
            </a:r>
            <a:r>
              <a:rPr lang="de-DE" dirty="0" err="1"/>
              <a:t>schüler</a:t>
            </a:r>
            <a:r>
              <a:rPr lang="de-DE" dirty="0"/>
              <a:t> och selbstständig sich </a:t>
            </a:r>
            <a:r>
              <a:rPr lang="de-DE" dirty="0" err="1"/>
              <a:t>sachen</a:t>
            </a:r>
            <a:r>
              <a:rPr lang="de-DE" dirty="0"/>
              <a:t> erarbeiten oder in der gruppe miteinander lernen </a:t>
            </a:r>
            <a:r>
              <a:rPr lang="de-DE" dirty="0" smtClean="0"/>
              <a:t>	oder </a:t>
            </a:r>
            <a:r>
              <a:rPr lang="de-DE" dirty="0"/>
              <a:t>, sich selber dinge vortragen und dadurch die </a:t>
            </a:r>
            <a:r>
              <a:rPr lang="de-DE" dirty="0" err="1"/>
              <a:t>mitschüler</a:t>
            </a:r>
            <a:r>
              <a:rPr lang="de-DE" dirty="0"/>
              <a:t> lernen also man kann das ähm . sehr </a:t>
            </a:r>
            <a:r>
              <a:rPr lang="de-DE" dirty="0" smtClean="0"/>
              <a:t>	sehr </a:t>
            </a:r>
            <a:r>
              <a:rPr lang="de-DE" dirty="0"/>
              <a:t>vielseitig gestalten sodass das auch im schulalltag nicht langweilig wird und es immer ne </a:t>
            </a:r>
            <a:r>
              <a:rPr lang="de-DE" dirty="0" smtClean="0"/>
              <a:t>	</a:t>
            </a:r>
            <a:r>
              <a:rPr lang="de-DE" dirty="0" err="1" smtClean="0"/>
              <a:t>abwechslung</a:t>
            </a:r>
            <a:r>
              <a:rPr lang="de-DE" dirty="0" smtClean="0"/>
              <a:t> </a:t>
            </a:r>
            <a:r>
              <a:rPr lang="de-DE" dirty="0"/>
              <a:t>für die </a:t>
            </a:r>
            <a:r>
              <a:rPr lang="de-DE" dirty="0" err="1"/>
              <a:t>schüler</a:t>
            </a:r>
            <a:r>
              <a:rPr lang="de-DE" dirty="0"/>
              <a:t> gibt , und sie trotzdem irgend . was mitnehmen können was sie halt in </a:t>
            </a:r>
            <a:r>
              <a:rPr lang="de-DE" dirty="0" smtClean="0"/>
              <a:t>	ihrem </a:t>
            </a:r>
            <a:r>
              <a:rPr lang="de-DE" dirty="0"/>
              <a:t>lernfortschritt weiterbringt </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Transformation und Beharrungstendenz</a:t>
            </a:r>
            <a:endParaRPr lang="de-DE" dirty="0"/>
          </a:p>
        </p:txBody>
      </p:sp>
      <p:sp>
        <p:nvSpPr>
          <p:cNvPr id="3" name="Inhaltsplatzhalter 2"/>
          <p:cNvSpPr>
            <a:spLocks noGrp="1"/>
          </p:cNvSpPr>
          <p:nvPr>
            <p:ph idx="1"/>
          </p:nvPr>
        </p:nvSpPr>
        <p:spPr/>
        <p:txBody>
          <a:bodyPr/>
          <a:lstStyle/>
          <a:p>
            <a:pPr marL="457200" indent="-457200">
              <a:buFont typeface="+mj-lt"/>
              <a:buAutoNum type="arabicPeriod"/>
            </a:pPr>
            <a:r>
              <a:rPr lang="de-DE" sz="2400" dirty="0"/>
              <a:t>eine verpflichtende, homogenisierende Wissensreproduktion </a:t>
            </a:r>
            <a:endParaRPr lang="de-DE" sz="2400" dirty="0" smtClean="0"/>
          </a:p>
          <a:p>
            <a:pPr>
              <a:buFont typeface="Arial"/>
              <a:buChar char="•"/>
            </a:pPr>
            <a:endParaRPr lang="de-DE" sz="2400" dirty="0" smtClean="0"/>
          </a:p>
          <a:p>
            <a:pPr marL="457200" indent="-457200">
              <a:buFont typeface="+mj-lt"/>
              <a:buAutoNum type="arabicPeriod"/>
            </a:pPr>
            <a:r>
              <a:rPr lang="de-DE" sz="2400" dirty="0" smtClean="0"/>
              <a:t>ein zu motivierendes, technisch-didaktisches Gestalten</a:t>
            </a:r>
          </a:p>
          <a:p>
            <a:pPr>
              <a:buFont typeface="Arial"/>
              <a:buChar char="•"/>
            </a:pPr>
            <a:endParaRPr lang="de-DE" sz="2400" dirty="0" smtClean="0"/>
          </a:p>
          <a:p>
            <a:pPr marL="457200" indent="-457200">
              <a:buFont typeface="+mj-lt"/>
              <a:buAutoNum type="arabicPeriod"/>
            </a:pPr>
            <a:r>
              <a:rPr lang="de-DE" sz="2400" dirty="0"/>
              <a:t>e</a:t>
            </a:r>
            <a:r>
              <a:rPr lang="de-DE" sz="2400" dirty="0" smtClean="0"/>
              <a:t>ine didaktische Beherrschung und Ausbalancierung </a:t>
            </a:r>
          </a:p>
          <a:p>
            <a:pPr>
              <a:buFont typeface="Arial"/>
              <a:buChar char="•"/>
            </a:pPr>
            <a:endParaRPr lang="de-DE" sz="2400" dirty="0" smtClean="0"/>
          </a:p>
          <a:p>
            <a:pPr marL="457200" indent="-457200">
              <a:buFont typeface="+mj-lt"/>
              <a:buAutoNum type="arabicPeriod"/>
            </a:pPr>
            <a:r>
              <a:rPr lang="de-DE" sz="2400" dirty="0" smtClean="0"/>
              <a:t>die Lernkonformität der Schüler*innen und eine erweiterte Lehrerautorität </a:t>
            </a:r>
            <a:endParaRPr lang="de-DE" sz="2400" dirty="0"/>
          </a:p>
        </p:txBody>
      </p:sp>
    </p:spTree>
    <p:extLst>
      <p:ext uri="{BB962C8B-B14F-4D97-AF65-F5344CB8AC3E}">
        <p14:creationId xmlns:p14="http://schemas.microsoft.com/office/powerpoint/2010/main" val="77070518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Transformation und Beharrungstendenz</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397301599"/>
              </p:ext>
            </p:extLst>
          </p:nvPr>
        </p:nvGraphicFramePr>
        <p:xfrm>
          <a:off x="719138" y="2159000"/>
          <a:ext cx="10941052" cy="2437384"/>
        </p:xfrm>
        <a:graphic>
          <a:graphicData uri="http://schemas.openxmlformats.org/drawingml/2006/table">
            <a:tbl>
              <a:tblPr firstRow="1" bandRow="1">
                <a:tableStyleId>{5C22544A-7EE6-4342-B048-85BDC9FD1C3A}</a:tableStyleId>
              </a:tblPr>
              <a:tblGrid>
                <a:gridCol w="2735263"/>
                <a:gridCol w="2735263"/>
                <a:gridCol w="2735263"/>
                <a:gridCol w="2735263"/>
              </a:tblGrid>
              <a:tr h="370840">
                <a:tc>
                  <a:txBody>
                    <a:bodyPr/>
                    <a:lstStyle/>
                    <a:p>
                      <a:r>
                        <a:rPr lang="de-DE" dirty="0" smtClean="0">
                          <a:solidFill>
                            <a:srgbClr val="000000"/>
                          </a:solidFill>
                        </a:rPr>
                        <a:t>Lehrorientierung</a:t>
                      </a:r>
                      <a:endParaRPr lang="de-DE" dirty="0">
                        <a:solidFill>
                          <a:srgbClr val="000000"/>
                        </a:solidFill>
                      </a:endParaRPr>
                    </a:p>
                  </a:txBody>
                  <a:tcPr/>
                </a:tc>
                <a:tc>
                  <a:txBody>
                    <a:bodyPr/>
                    <a:lstStyle/>
                    <a:p>
                      <a:r>
                        <a:rPr lang="de-DE" dirty="0" smtClean="0">
                          <a:solidFill>
                            <a:srgbClr val="000000"/>
                          </a:solidFill>
                        </a:rPr>
                        <a:t>1. Welle </a:t>
                      </a:r>
                      <a:endParaRPr lang="de-DE" dirty="0">
                        <a:solidFill>
                          <a:srgbClr val="000000"/>
                        </a:solidFill>
                      </a:endParaRPr>
                    </a:p>
                  </a:txBody>
                  <a:tcPr/>
                </a:tc>
                <a:tc>
                  <a:txBody>
                    <a:bodyPr/>
                    <a:lstStyle/>
                    <a:p>
                      <a:r>
                        <a:rPr lang="de-DE" dirty="0" smtClean="0">
                          <a:solidFill>
                            <a:srgbClr val="000000"/>
                          </a:solidFill>
                        </a:rPr>
                        <a:t>3. Welle </a:t>
                      </a:r>
                      <a:endParaRPr lang="de-DE" dirty="0">
                        <a:solidFill>
                          <a:srgbClr val="000000"/>
                        </a:solidFill>
                      </a:endParaRPr>
                    </a:p>
                  </a:txBody>
                  <a:tcPr/>
                </a:tc>
                <a:tc>
                  <a:txBody>
                    <a:bodyPr/>
                    <a:lstStyle/>
                    <a:p>
                      <a:r>
                        <a:rPr lang="de-DE" dirty="0" smtClean="0">
                          <a:solidFill>
                            <a:srgbClr val="000000"/>
                          </a:solidFill>
                        </a:rPr>
                        <a:t>Änderung?</a:t>
                      </a:r>
                      <a:endParaRPr lang="de-DE" dirty="0">
                        <a:solidFill>
                          <a:srgbClr val="000000"/>
                        </a:solidFill>
                      </a:endParaRPr>
                    </a:p>
                  </a:txBody>
                  <a:tcPr/>
                </a:tc>
              </a:tr>
              <a:tr h="370840">
                <a:tc>
                  <a:txBody>
                    <a:bodyPr/>
                    <a:lstStyle/>
                    <a:p>
                      <a:r>
                        <a:rPr lang="de-DE" b="1" dirty="0" smtClean="0"/>
                        <a:t>Fall A</a:t>
                      </a:r>
                      <a:endParaRPr lang="de-DE" b="1" dirty="0"/>
                    </a:p>
                  </a:txBody>
                  <a:tcPr/>
                </a:tc>
                <a:tc>
                  <a:txBody>
                    <a:bodyPr/>
                    <a:lstStyle/>
                    <a:p>
                      <a:pPr marL="0" algn="l" defTabSz="342900" rtl="0" eaLnBrk="1" latinLnBrk="0" hangingPunct="1">
                        <a:lnSpc>
                          <a:spcPct val="120000"/>
                        </a:lnSpc>
                      </a:pPr>
                      <a:r>
                        <a:rPr lang="de-DE" b="1" dirty="0" smtClean="0"/>
                        <a:t>Verpflichtende </a:t>
                      </a:r>
                      <a:r>
                        <a:rPr lang="de-DE" sz="1350" b="1" kern="1200" dirty="0" smtClean="0">
                          <a:solidFill>
                            <a:schemeClr val="tx1"/>
                          </a:solidFill>
                          <a:latin typeface="+mn-lt"/>
                          <a:ea typeface="+mn-ea"/>
                          <a:cs typeface="+mn-cs"/>
                        </a:rPr>
                        <a:t> homogenisierende Wissensreproduktion mit einem zu motivierenden, technisch-didaktischen Gestalten und einem normativen Prüfungskonzept</a:t>
                      </a:r>
                      <a:endParaRPr lang="de-DE" sz="1350" b="1" kern="1200" dirty="0">
                        <a:solidFill>
                          <a:schemeClr val="tx1"/>
                        </a:solidFill>
                        <a:latin typeface="+mn-lt"/>
                        <a:ea typeface="+mn-ea"/>
                        <a:cs typeface="+mn-cs"/>
                      </a:endParaRPr>
                    </a:p>
                  </a:txBody>
                  <a:tcPr/>
                </a:tc>
                <a:tc>
                  <a:txBody>
                    <a:bodyPr/>
                    <a:lstStyle/>
                    <a:p>
                      <a:pPr marL="0" algn="l" defTabSz="342900" rtl="0" eaLnBrk="1" latinLnBrk="0" hangingPunct="1">
                        <a:lnSpc>
                          <a:spcPct val="120000"/>
                        </a:lnSpc>
                      </a:pPr>
                      <a:r>
                        <a:rPr lang="de-DE" sz="1350" b="1" kern="1200" dirty="0" smtClean="0">
                          <a:solidFill>
                            <a:schemeClr val="tx1"/>
                          </a:solidFill>
                          <a:latin typeface="+mn-lt"/>
                          <a:ea typeface="+mn-ea"/>
                          <a:cs typeface="+mn-cs"/>
                        </a:rPr>
                        <a:t>Verpflichtende homogenisierende Wissensreproduktion mit einem zu motivierenden, technisch-didaktisch auszubalancierenden Gestalten und der Lernkonformität</a:t>
                      </a:r>
                      <a:endParaRPr lang="de-DE" sz="1350" b="1" kern="1200" dirty="0">
                        <a:solidFill>
                          <a:schemeClr val="tx1"/>
                        </a:solidFill>
                        <a:latin typeface="+mn-lt"/>
                        <a:ea typeface="+mn-ea"/>
                        <a:cs typeface="+mn-cs"/>
                      </a:endParaRPr>
                    </a:p>
                  </a:txBody>
                  <a:tcPr/>
                </a:tc>
                <a:tc>
                  <a:txBody>
                    <a:bodyPr/>
                    <a:lstStyle/>
                    <a:p>
                      <a:endParaRPr lang="de-DE" dirty="0"/>
                    </a:p>
                  </a:txBody>
                  <a:tcPr/>
                </a:tc>
              </a:tr>
            </a:tbl>
          </a:graphicData>
        </a:graphic>
      </p:graphicFrame>
    </p:spTree>
    <p:extLst>
      <p:ext uri="{BB962C8B-B14F-4D97-AF65-F5344CB8AC3E}">
        <p14:creationId xmlns:p14="http://schemas.microsoft.com/office/powerpoint/2010/main" val="288847430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Transformation und Beharrungstendenz</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833221405"/>
              </p:ext>
            </p:extLst>
          </p:nvPr>
        </p:nvGraphicFramePr>
        <p:xfrm>
          <a:off x="719138" y="2159000"/>
          <a:ext cx="10941052" cy="2437384"/>
        </p:xfrm>
        <a:graphic>
          <a:graphicData uri="http://schemas.openxmlformats.org/drawingml/2006/table">
            <a:tbl>
              <a:tblPr firstRow="1" bandRow="1">
                <a:tableStyleId>{5C22544A-7EE6-4342-B048-85BDC9FD1C3A}</a:tableStyleId>
              </a:tblPr>
              <a:tblGrid>
                <a:gridCol w="2735263"/>
                <a:gridCol w="2735263"/>
                <a:gridCol w="2735263"/>
                <a:gridCol w="2735263"/>
              </a:tblGrid>
              <a:tr h="370840">
                <a:tc>
                  <a:txBody>
                    <a:bodyPr/>
                    <a:lstStyle/>
                    <a:p>
                      <a:r>
                        <a:rPr lang="de-DE" dirty="0" smtClean="0">
                          <a:solidFill>
                            <a:srgbClr val="000000"/>
                          </a:solidFill>
                        </a:rPr>
                        <a:t>Lehrorientierung</a:t>
                      </a:r>
                      <a:endParaRPr lang="de-DE" dirty="0">
                        <a:solidFill>
                          <a:srgbClr val="000000"/>
                        </a:solidFill>
                      </a:endParaRPr>
                    </a:p>
                  </a:txBody>
                  <a:tcPr/>
                </a:tc>
                <a:tc>
                  <a:txBody>
                    <a:bodyPr/>
                    <a:lstStyle/>
                    <a:p>
                      <a:r>
                        <a:rPr lang="de-DE" dirty="0" smtClean="0">
                          <a:solidFill>
                            <a:srgbClr val="000000"/>
                          </a:solidFill>
                        </a:rPr>
                        <a:t>1. Welle </a:t>
                      </a:r>
                      <a:endParaRPr lang="de-DE" dirty="0">
                        <a:solidFill>
                          <a:srgbClr val="000000"/>
                        </a:solidFill>
                      </a:endParaRPr>
                    </a:p>
                  </a:txBody>
                  <a:tcPr/>
                </a:tc>
                <a:tc>
                  <a:txBody>
                    <a:bodyPr/>
                    <a:lstStyle/>
                    <a:p>
                      <a:r>
                        <a:rPr lang="de-DE" dirty="0" smtClean="0">
                          <a:solidFill>
                            <a:srgbClr val="000000"/>
                          </a:solidFill>
                        </a:rPr>
                        <a:t>3. Welle </a:t>
                      </a:r>
                      <a:endParaRPr lang="de-DE" dirty="0">
                        <a:solidFill>
                          <a:srgbClr val="000000"/>
                        </a:solidFill>
                      </a:endParaRPr>
                    </a:p>
                  </a:txBody>
                  <a:tcPr/>
                </a:tc>
                <a:tc>
                  <a:txBody>
                    <a:bodyPr/>
                    <a:lstStyle/>
                    <a:p>
                      <a:r>
                        <a:rPr lang="de-DE" dirty="0" smtClean="0">
                          <a:solidFill>
                            <a:srgbClr val="000000"/>
                          </a:solidFill>
                        </a:rPr>
                        <a:t>Änderung?</a:t>
                      </a:r>
                      <a:endParaRPr lang="de-DE" dirty="0">
                        <a:solidFill>
                          <a:srgbClr val="000000"/>
                        </a:solidFill>
                      </a:endParaRPr>
                    </a:p>
                  </a:txBody>
                  <a:tcPr/>
                </a:tc>
              </a:tr>
              <a:tr h="370840">
                <a:tc>
                  <a:txBody>
                    <a:bodyPr/>
                    <a:lstStyle/>
                    <a:p>
                      <a:r>
                        <a:rPr lang="de-DE" b="1" dirty="0" smtClean="0"/>
                        <a:t>Fall A</a:t>
                      </a:r>
                      <a:endParaRPr lang="de-DE" b="1" dirty="0"/>
                    </a:p>
                  </a:txBody>
                  <a:tcPr/>
                </a:tc>
                <a:tc>
                  <a:txBody>
                    <a:bodyPr/>
                    <a:lstStyle/>
                    <a:p>
                      <a:pPr marL="0" algn="l" defTabSz="342900" rtl="0" eaLnBrk="1" latinLnBrk="0" hangingPunct="1">
                        <a:lnSpc>
                          <a:spcPct val="120000"/>
                        </a:lnSpc>
                      </a:pPr>
                      <a:r>
                        <a:rPr lang="de-DE" b="1" dirty="0" smtClean="0"/>
                        <a:t>Verpflichtende </a:t>
                      </a:r>
                      <a:r>
                        <a:rPr lang="de-DE" sz="1350" b="1" kern="1200" dirty="0" smtClean="0">
                          <a:solidFill>
                            <a:schemeClr val="dk1"/>
                          </a:solidFill>
                          <a:latin typeface="+mn-lt"/>
                          <a:ea typeface="+mn-ea"/>
                          <a:cs typeface="+mn-cs"/>
                        </a:rPr>
                        <a:t> homogenisierende Wissensreproduktion mit einem zu motivierenden, technisch-didaktischen Gestalten und einem normativen Prüfungskonzept</a:t>
                      </a:r>
                      <a:endParaRPr lang="de-DE" sz="1350" b="1" kern="1200" dirty="0">
                        <a:solidFill>
                          <a:schemeClr val="dk1"/>
                        </a:solidFill>
                        <a:latin typeface="+mn-lt"/>
                        <a:ea typeface="+mn-ea"/>
                        <a:cs typeface="+mn-cs"/>
                      </a:endParaRPr>
                    </a:p>
                  </a:txBody>
                  <a:tcPr/>
                </a:tc>
                <a:tc>
                  <a:txBody>
                    <a:bodyPr/>
                    <a:lstStyle/>
                    <a:p>
                      <a:pPr>
                        <a:lnSpc>
                          <a:spcPct val="120000"/>
                        </a:lnSpc>
                      </a:pPr>
                      <a:r>
                        <a:rPr lang="de-DE" b="1" dirty="0" smtClean="0"/>
                        <a:t>Verpflichtende</a:t>
                      </a:r>
                      <a:r>
                        <a:rPr lang="de-DE" b="1" baseline="0" dirty="0" smtClean="0"/>
                        <a:t> homogenisierende Wissensreproduktion mit einem zu motivierenden, technisch-didaktisch </a:t>
                      </a:r>
                      <a:r>
                        <a:rPr lang="de-DE" b="1" baseline="0" dirty="0" smtClean="0">
                          <a:solidFill>
                            <a:srgbClr val="00B050"/>
                          </a:solidFill>
                        </a:rPr>
                        <a:t>auszubalancierenden</a:t>
                      </a:r>
                      <a:r>
                        <a:rPr lang="de-DE" b="1" baseline="0" dirty="0" smtClean="0"/>
                        <a:t> Gestalten und </a:t>
                      </a:r>
                      <a:r>
                        <a:rPr lang="de-DE" b="1" baseline="0" dirty="0" smtClean="0">
                          <a:solidFill>
                            <a:srgbClr val="00B050"/>
                          </a:solidFill>
                        </a:rPr>
                        <a:t>der Lernkonformität</a:t>
                      </a:r>
                      <a:endParaRPr lang="de-DE" b="1" dirty="0">
                        <a:solidFill>
                          <a:srgbClr val="00B050"/>
                        </a:solidFill>
                      </a:endParaRPr>
                    </a:p>
                  </a:txBody>
                  <a:tcPr/>
                </a:tc>
                <a:tc>
                  <a:txBody>
                    <a:bodyPr/>
                    <a:lstStyle/>
                    <a:p>
                      <a:pPr marL="285750" indent="-285750">
                        <a:lnSpc>
                          <a:spcPct val="120000"/>
                        </a:lnSpc>
                        <a:buFont typeface="Arial" panose="020B0604020202020204" pitchFamily="34" charset="0"/>
                        <a:buChar char="•"/>
                      </a:pPr>
                      <a:r>
                        <a:rPr lang="de-DE" b="1" dirty="0" smtClean="0">
                          <a:solidFill>
                            <a:srgbClr val="00B050"/>
                          </a:solidFill>
                        </a:rPr>
                        <a:t>Steigerung der didaktischen Orientierung</a:t>
                      </a:r>
                      <a:r>
                        <a:rPr lang="de-DE" b="1" baseline="0" dirty="0" smtClean="0">
                          <a:solidFill>
                            <a:srgbClr val="00B050"/>
                          </a:solidFill>
                        </a:rPr>
                        <a:t> - </a:t>
                      </a:r>
                      <a:r>
                        <a:rPr lang="de-DE" b="1" dirty="0" smtClean="0">
                          <a:solidFill>
                            <a:srgbClr val="00B050"/>
                          </a:solidFill>
                        </a:rPr>
                        <a:t>didaktische</a:t>
                      </a:r>
                      <a:r>
                        <a:rPr lang="de-DE" b="1" baseline="0" dirty="0" smtClean="0">
                          <a:solidFill>
                            <a:srgbClr val="00B050"/>
                          </a:solidFill>
                        </a:rPr>
                        <a:t> Beherrschung und Ausbalancierung </a:t>
                      </a:r>
                    </a:p>
                    <a:p>
                      <a:pPr marL="285750" indent="-285750">
                        <a:lnSpc>
                          <a:spcPct val="120000"/>
                        </a:lnSpc>
                        <a:buFont typeface="Arial" panose="020B0604020202020204" pitchFamily="34" charset="0"/>
                        <a:buChar char="•"/>
                      </a:pPr>
                      <a:r>
                        <a:rPr lang="de-DE" b="1" baseline="0" dirty="0" smtClean="0">
                          <a:solidFill>
                            <a:srgbClr val="00B050"/>
                          </a:solidFill>
                        </a:rPr>
                        <a:t>Lernkonformität</a:t>
                      </a:r>
                    </a:p>
                    <a:p>
                      <a:pPr marL="285750" indent="-285750">
                        <a:lnSpc>
                          <a:spcPct val="120000"/>
                        </a:lnSpc>
                        <a:buFont typeface="Arial" panose="020B0604020202020204" pitchFamily="34" charset="0"/>
                        <a:buChar char="•"/>
                      </a:pPr>
                      <a:r>
                        <a:rPr lang="de-DE" b="1" baseline="0" dirty="0" smtClean="0">
                          <a:solidFill>
                            <a:srgbClr val="00B050"/>
                          </a:solidFill>
                        </a:rPr>
                        <a:t>Erweiterung der Lehrerautorität </a:t>
                      </a:r>
                    </a:p>
                    <a:p>
                      <a:pPr marL="285750" indent="-285750">
                        <a:buFont typeface="Arial" panose="020B0604020202020204" pitchFamily="34" charset="0"/>
                        <a:buChar char="•"/>
                      </a:pPr>
                      <a:endParaRPr lang="de-DE" dirty="0"/>
                    </a:p>
                  </a:txBody>
                  <a:tcPr/>
                </a:tc>
              </a:tr>
            </a:tbl>
          </a:graphicData>
        </a:graphic>
      </p:graphicFrame>
    </p:spTree>
    <p:extLst>
      <p:ext uri="{BB962C8B-B14F-4D97-AF65-F5344CB8AC3E}">
        <p14:creationId xmlns:p14="http://schemas.microsoft.com/office/powerpoint/2010/main" val="2535713401"/>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Transformation und Beharrungstendenz</a:t>
            </a:r>
            <a:endParaRPr lang="de-DE" dirty="0"/>
          </a:p>
        </p:txBody>
      </p:sp>
      <p:sp>
        <p:nvSpPr>
          <p:cNvPr id="3" name="Inhaltsplatzhalter 2"/>
          <p:cNvSpPr>
            <a:spLocks noGrp="1"/>
          </p:cNvSpPr>
          <p:nvPr>
            <p:ph idx="1"/>
          </p:nvPr>
        </p:nvSpPr>
        <p:spPr/>
        <p:txBody>
          <a:bodyPr/>
          <a:lstStyle/>
          <a:p>
            <a:r>
              <a:rPr lang="de-DE" b="1" dirty="0"/>
              <a:t>Fall B</a:t>
            </a:r>
            <a:r>
              <a:rPr lang="de-DE" b="1" dirty="0" smtClean="0"/>
              <a:t>: </a:t>
            </a:r>
            <a:r>
              <a:rPr lang="de-DE" b="1" dirty="0"/>
              <a:t>Interviewauszug zum Thema Lehren (1. Welle)</a:t>
            </a:r>
          </a:p>
          <a:p>
            <a:endParaRPr lang="de-DE" dirty="0" smtClean="0"/>
          </a:p>
          <a:p>
            <a:r>
              <a:rPr lang="de-DE" dirty="0" smtClean="0"/>
              <a:t>B</a:t>
            </a:r>
            <a:r>
              <a:rPr lang="de-DE" dirty="0"/>
              <a:t>: 	ich glaub das kann ich nicht so ähm . °richtig gut formulieren° also , aber ich </a:t>
            </a:r>
            <a:r>
              <a:rPr lang="de-DE" dirty="0" err="1"/>
              <a:t>versuchs</a:t>
            </a:r>
            <a:r>
              <a:rPr lang="de-DE" dirty="0"/>
              <a:t> na ja </a:t>
            </a:r>
            <a:r>
              <a:rPr lang="de-DE" dirty="0" smtClean="0"/>
              <a:t>	dass </a:t>
            </a:r>
            <a:r>
              <a:rPr lang="de-DE" dirty="0"/>
              <a:t>ich eben den , kindern , den </a:t>
            </a:r>
            <a:r>
              <a:rPr lang="de-DE" dirty="0" err="1"/>
              <a:t>stoff</a:t>
            </a:r>
            <a:r>
              <a:rPr lang="de-DE" dirty="0"/>
              <a:t> beibringe . so dass sie es eben auch , gut verstehen ja das </a:t>
            </a:r>
            <a:r>
              <a:rPr lang="de-DE" dirty="0" smtClean="0"/>
              <a:t>	ist </a:t>
            </a:r>
            <a:r>
              <a:rPr lang="de-DE" dirty="0"/>
              <a:t>gut obwohl ja dass ich den kindern den </a:t>
            </a:r>
            <a:r>
              <a:rPr lang="de-DE" dirty="0" err="1"/>
              <a:t>stoff</a:t>
            </a:r>
            <a:r>
              <a:rPr lang="de-DE" dirty="0"/>
              <a:t> beibringe den sie eben für die , für die . eben </a:t>
            </a:r>
            <a:r>
              <a:rPr lang="de-DE" dirty="0" smtClean="0"/>
              <a:t>	brauchen </a:t>
            </a:r>
            <a:r>
              <a:rPr lang="de-DE" dirty="0"/>
              <a:t>den sie eben für die weiterführende schule brauchen dass ich irgendwie so okay , lehren </a:t>
            </a:r>
            <a:r>
              <a:rPr lang="de-DE" dirty="0" smtClean="0"/>
              <a:t>	allgemein </a:t>
            </a:r>
            <a:r>
              <a:rPr lang="de-DE" dirty="0"/>
              <a:t>meinen sie ja (4) na ja dass ich eben den kindern den </a:t>
            </a:r>
            <a:r>
              <a:rPr lang="de-DE" dirty="0" err="1"/>
              <a:t>stoff</a:t>
            </a:r>
            <a:r>
              <a:rPr lang="de-DE" dirty="0"/>
              <a:t> weiterbringe aber auch so </a:t>
            </a:r>
            <a:r>
              <a:rPr lang="de-DE" dirty="0" smtClean="0"/>
              <a:t>	auf </a:t>
            </a:r>
            <a:r>
              <a:rPr lang="de-DE" dirty="0"/>
              <a:t>dieses soziale vielleicht auch eingehe dass die dann eben was </a:t>
            </a:r>
            <a:r>
              <a:rPr lang="de-DE" dirty="0" err="1"/>
              <a:t>gemeinschaft</a:t>
            </a:r>
            <a:r>
              <a:rPr lang="de-DE" dirty="0"/>
              <a:t> bedeutet was in </a:t>
            </a:r>
            <a:r>
              <a:rPr lang="de-DE" dirty="0" smtClean="0"/>
              <a:t>	</a:t>
            </a:r>
            <a:r>
              <a:rPr lang="de-DE" dirty="0" err="1" smtClean="0"/>
              <a:t>klassen</a:t>
            </a:r>
            <a:r>
              <a:rPr lang="de-DE" dirty="0" smtClean="0"/>
              <a:t> </a:t>
            </a:r>
            <a:r>
              <a:rPr lang="de-DE" dirty="0"/>
              <a:t>was so klassenzusammenhalt , weil das find ich auch wichtig ich find das gehört auch </a:t>
            </a:r>
            <a:r>
              <a:rPr lang="de-DE" dirty="0" smtClean="0"/>
              <a:t>	dazu </a:t>
            </a:r>
            <a:r>
              <a:rPr lang="de-DE" dirty="0"/>
              <a:t>dass man denen das näherbringt , dass die dann auch zusammenhalten und nicht dann jeder </a:t>
            </a:r>
            <a:r>
              <a:rPr lang="de-DE" dirty="0" smtClean="0"/>
              <a:t>	gegen </a:t>
            </a:r>
            <a:r>
              <a:rPr lang="de-DE" dirty="0"/>
              <a:t>jeden also dann so </a:t>
            </a:r>
            <a:r>
              <a:rPr lang="de-DE" dirty="0" err="1"/>
              <a:t>grüppchen</a:t>
            </a:r>
            <a:r>
              <a:rPr lang="de-DE" dirty="0"/>
              <a:t> gegeneinander . also das ist nämlich also ich weiß nicht </a:t>
            </a:r>
            <a:r>
              <a:rPr lang="de-DE" dirty="0" smtClean="0"/>
              <a:t>°	das </a:t>
            </a:r>
            <a:r>
              <a:rPr lang="de-DE" dirty="0"/>
              <a:t>ist nicht so gut° ähm (4) mehr fällt mir dazu grade nicht ein</a:t>
            </a:r>
          </a:p>
        </p:txBody>
      </p:sp>
    </p:spTree>
    <p:extLst>
      <p:ext uri="{BB962C8B-B14F-4D97-AF65-F5344CB8AC3E}">
        <p14:creationId xmlns:p14="http://schemas.microsoft.com/office/powerpoint/2010/main" val="394300523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Transformation und Beharrungstendenz</a:t>
            </a:r>
            <a:endParaRPr lang="de-DE" dirty="0"/>
          </a:p>
        </p:txBody>
      </p:sp>
      <p:sp>
        <p:nvSpPr>
          <p:cNvPr id="3" name="Inhaltsplatzhalter 2"/>
          <p:cNvSpPr>
            <a:spLocks noGrp="1"/>
          </p:cNvSpPr>
          <p:nvPr>
            <p:ph idx="1"/>
          </p:nvPr>
        </p:nvSpPr>
        <p:spPr/>
        <p:txBody>
          <a:bodyPr/>
          <a:lstStyle/>
          <a:p>
            <a:pPr marL="457200" indent="-457200">
              <a:buFont typeface="+mj-lt"/>
              <a:buAutoNum type="arabicPeriod"/>
            </a:pPr>
            <a:r>
              <a:rPr lang="de-DE" sz="2400" dirty="0" smtClean="0"/>
              <a:t>eine Stehleiter </a:t>
            </a:r>
            <a:r>
              <a:rPr lang="de-DE" sz="2400" dirty="0"/>
              <a:t>der Bildungsbiographie der Kinder </a:t>
            </a:r>
            <a:r>
              <a:rPr lang="de-DE" sz="2400" dirty="0" smtClean="0"/>
              <a:t> </a:t>
            </a:r>
          </a:p>
          <a:p>
            <a:pPr>
              <a:buFont typeface="Arial"/>
              <a:buChar char="•"/>
            </a:pPr>
            <a:endParaRPr lang="de-DE" sz="2400" dirty="0" smtClean="0"/>
          </a:p>
          <a:p>
            <a:pPr marL="457200" indent="-457200">
              <a:buFont typeface="+mj-lt"/>
              <a:buAutoNum type="arabicPeriod"/>
            </a:pPr>
            <a:r>
              <a:rPr lang="de-DE" sz="2400" dirty="0"/>
              <a:t>eine </a:t>
            </a:r>
            <a:r>
              <a:rPr lang="de-DE" sz="2400" dirty="0" err="1"/>
              <a:t>vergemeinschaftete</a:t>
            </a:r>
            <a:r>
              <a:rPr lang="de-DE" sz="2400" dirty="0"/>
              <a:t> Klassenbeziehung </a:t>
            </a:r>
            <a:endParaRPr lang="de-DE" sz="2400" dirty="0" smtClean="0"/>
          </a:p>
          <a:p>
            <a:pPr>
              <a:buFont typeface="Arial"/>
              <a:buChar char="•"/>
            </a:pPr>
            <a:endParaRPr lang="de-DE" sz="2400" dirty="0"/>
          </a:p>
          <a:p>
            <a:pPr marL="457200" indent="-457200">
              <a:buFont typeface="+mj-lt"/>
              <a:buAutoNum type="arabicPeriod"/>
            </a:pPr>
            <a:r>
              <a:rPr lang="de-DE" sz="2400" dirty="0" smtClean="0"/>
              <a:t>den Aufbau </a:t>
            </a:r>
            <a:r>
              <a:rPr lang="de-DE" sz="2400" dirty="0"/>
              <a:t>einer diffusen, emotionalen, aber asymmetrischen, ordnungsfunktionellen Lehrer-Schüler-Beziehung </a:t>
            </a:r>
            <a:endParaRPr lang="de-DE" sz="2400" dirty="0" smtClean="0"/>
          </a:p>
          <a:p>
            <a:pPr>
              <a:buFont typeface="Arial"/>
              <a:buChar char="•"/>
            </a:pPr>
            <a:endParaRPr lang="de-DE" sz="2400" dirty="0" smtClean="0"/>
          </a:p>
          <a:p>
            <a:pPr marL="457200" indent="-457200">
              <a:buFont typeface="+mj-lt"/>
              <a:buAutoNum type="arabicPeriod"/>
            </a:pPr>
            <a:r>
              <a:rPr lang="de-DE" sz="2400" dirty="0"/>
              <a:t>eine fachliche Homogenisierung der heterogenen Leistungsgruppen </a:t>
            </a:r>
          </a:p>
        </p:txBody>
      </p:sp>
    </p:spTree>
    <p:extLst>
      <p:ext uri="{BB962C8B-B14F-4D97-AF65-F5344CB8AC3E}">
        <p14:creationId xmlns:p14="http://schemas.microsoft.com/office/powerpoint/2010/main" val="77070518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Transformation und Beharrungstendenz</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4018979314"/>
              </p:ext>
            </p:extLst>
          </p:nvPr>
        </p:nvGraphicFramePr>
        <p:xfrm>
          <a:off x="719138" y="2159000"/>
          <a:ext cx="10941052" cy="4503928"/>
        </p:xfrm>
        <a:graphic>
          <a:graphicData uri="http://schemas.openxmlformats.org/drawingml/2006/table">
            <a:tbl>
              <a:tblPr firstRow="1" bandRow="1">
                <a:tableStyleId>{5C22544A-7EE6-4342-B048-85BDC9FD1C3A}</a:tableStyleId>
              </a:tblPr>
              <a:tblGrid>
                <a:gridCol w="2735263"/>
                <a:gridCol w="2735263"/>
                <a:gridCol w="2735263"/>
                <a:gridCol w="2735263"/>
              </a:tblGrid>
              <a:tr h="370840">
                <a:tc>
                  <a:txBody>
                    <a:bodyPr/>
                    <a:lstStyle/>
                    <a:p>
                      <a:r>
                        <a:rPr lang="de-DE" dirty="0" smtClean="0">
                          <a:solidFill>
                            <a:srgbClr val="000000"/>
                          </a:solidFill>
                        </a:rPr>
                        <a:t>Lehrorientierung</a:t>
                      </a:r>
                      <a:endParaRPr lang="de-DE" dirty="0">
                        <a:solidFill>
                          <a:srgbClr val="000000"/>
                        </a:solidFill>
                      </a:endParaRPr>
                    </a:p>
                  </a:txBody>
                  <a:tcPr/>
                </a:tc>
                <a:tc>
                  <a:txBody>
                    <a:bodyPr/>
                    <a:lstStyle/>
                    <a:p>
                      <a:r>
                        <a:rPr lang="de-DE" dirty="0" smtClean="0">
                          <a:solidFill>
                            <a:srgbClr val="000000"/>
                          </a:solidFill>
                        </a:rPr>
                        <a:t>1. Welle </a:t>
                      </a:r>
                      <a:endParaRPr lang="de-DE" dirty="0">
                        <a:solidFill>
                          <a:srgbClr val="000000"/>
                        </a:solidFill>
                      </a:endParaRPr>
                    </a:p>
                  </a:txBody>
                  <a:tcPr/>
                </a:tc>
                <a:tc>
                  <a:txBody>
                    <a:bodyPr/>
                    <a:lstStyle/>
                    <a:p>
                      <a:r>
                        <a:rPr lang="de-DE" dirty="0" smtClean="0">
                          <a:solidFill>
                            <a:srgbClr val="000000"/>
                          </a:solidFill>
                        </a:rPr>
                        <a:t>3. Welle </a:t>
                      </a:r>
                      <a:endParaRPr lang="de-DE" dirty="0">
                        <a:solidFill>
                          <a:srgbClr val="000000"/>
                        </a:solidFill>
                      </a:endParaRPr>
                    </a:p>
                  </a:txBody>
                  <a:tcPr/>
                </a:tc>
                <a:tc>
                  <a:txBody>
                    <a:bodyPr/>
                    <a:lstStyle/>
                    <a:p>
                      <a:r>
                        <a:rPr lang="de-DE" dirty="0" smtClean="0">
                          <a:solidFill>
                            <a:srgbClr val="000000"/>
                          </a:solidFill>
                        </a:rPr>
                        <a:t>Änderung?</a:t>
                      </a:r>
                      <a:endParaRPr lang="de-DE" dirty="0">
                        <a:solidFill>
                          <a:srgbClr val="000000"/>
                        </a:solidFill>
                      </a:endParaRPr>
                    </a:p>
                  </a:txBody>
                  <a:tcPr/>
                </a:tc>
              </a:tr>
              <a:tr h="370840">
                <a:tc>
                  <a:txBody>
                    <a:bodyPr/>
                    <a:lstStyle/>
                    <a:p>
                      <a:r>
                        <a:rPr lang="de-DE" b="1" dirty="0" smtClean="0"/>
                        <a:t>A</a:t>
                      </a:r>
                      <a:endParaRPr lang="de-DE" b="1" dirty="0"/>
                    </a:p>
                  </a:txBody>
                  <a:tcPr/>
                </a:tc>
                <a:tc>
                  <a:txBody>
                    <a:bodyPr/>
                    <a:lstStyle/>
                    <a:p>
                      <a:pPr marL="0" algn="l" defTabSz="342900" rtl="0" eaLnBrk="1" latinLnBrk="0" hangingPunct="1">
                        <a:lnSpc>
                          <a:spcPct val="120000"/>
                        </a:lnSpc>
                      </a:pPr>
                      <a:r>
                        <a:rPr lang="de-DE" b="1" dirty="0" smtClean="0"/>
                        <a:t>Verpflichtende </a:t>
                      </a:r>
                      <a:r>
                        <a:rPr lang="de-DE" sz="1350" b="1" kern="1200" dirty="0" smtClean="0">
                          <a:solidFill>
                            <a:schemeClr val="dk1"/>
                          </a:solidFill>
                          <a:latin typeface="+mn-lt"/>
                          <a:ea typeface="+mn-ea"/>
                          <a:cs typeface="+mn-cs"/>
                        </a:rPr>
                        <a:t> homogenisierende Wissensreproduktion mit dem zu motivierenden, technisch-didaktischen Gestalten und einem normativen</a:t>
                      </a:r>
                      <a:r>
                        <a:rPr lang="de-DE" sz="1350" b="1" kern="1200" baseline="0" dirty="0" smtClean="0">
                          <a:solidFill>
                            <a:schemeClr val="dk1"/>
                          </a:solidFill>
                          <a:latin typeface="+mn-lt"/>
                          <a:ea typeface="+mn-ea"/>
                          <a:cs typeface="+mn-cs"/>
                        </a:rPr>
                        <a:t> Prüfungskonzept</a:t>
                      </a:r>
                      <a:endParaRPr lang="de-DE" sz="1350" b="1" kern="1200" dirty="0">
                        <a:solidFill>
                          <a:schemeClr val="dk1"/>
                        </a:solidFill>
                        <a:latin typeface="+mn-lt"/>
                        <a:ea typeface="+mn-ea"/>
                        <a:cs typeface="+mn-cs"/>
                      </a:endParaRPr>
                    </a:p>
                  </a:txBody>
                  <a:tcPr/>
                </a:tc>
                <a:tc>
                  <a:txBody>
                    <a:bodyPr/>
                    <a:lstStyle/>
                    <a:p>
                      <a:pPr>
                        <a:lnSpc>
                          <a:spcPct val="120000"/>
                        </a:lnSpc>
                      </a:pPr>
                      <a:r>
                        <a:rPr lang="de-DE" b="1" baseline="0" dirty="0" smtClean="0"/>
                        <a:t>Verpflichtende homogenisierende Wissensreproduktion mit einem zu motivierenden, technisch-didaktisch </a:t>
                      </a:r>
                      <a:r>
                        <a:rPr lang="de-DE" b="1" baseline="0" dirty="0" smtClean="0">
                          <a:solidFill>
                            <a:srgbClr val="00B050"/>
                          </a:solidFill>
                        </a:rPr>
                        <a:t>auszubalancierenden</a:t>
                      </a:r>
                      <a:r>
                        <a:rPr lang="de-DE" b="1" baseline="0" dirty="0" smtClean="0"/>
                        <a:t> Gestalten und </a:t>
                      </a:r>
                      <a:r>
                        <a:rPr lang="de-DE" b="1" baseline="0" dirty="0" smtClean="0">
                          <a:solidFill>
                            <a:srgbClr val="00B050"/>
                          </a:solidFill>
                        </a:rPr>
                        <a:t>der Lernkonformität</a:t>
                      </a:r>
                      <a:endParaRPr lang="de-DE" b="1" dirty="0">
                        <a:solidFill>
                          <a:srgbClr val="00B050"/>
                        </a:solidFill>
                      </a:endParaRPr>
                    </a:p>
                  </a:txBody>
                  <a:tcPr/>
                </a:tc>
                <a:tc>
                  <a:txBody>
                    <a:bodyPr/>
                    <a:lstStyle/>
                    <a:p>
                      <a:pPr marL="285750" indent="-285750">
                        <a:lnSpc>
                          <a:spcPct val="120000"/>
                        </a:lnSpc>
                        <a:buFont typeface="Arial" panose="020B0604020202020204" pitchFamily="34" charset="0"/>
                        <a:buChar char="•"/>
                      </a:pPr>
                      <a:r>
                        <a:rPr lang="de-DE" b="1" dirty="0" smtClean="0">
                          <a:solidFill>
                            <a:srgbClr val="00B050"/>
                          </a:solidFill>
                        </a:rPr>
                        <a:t>Steigerung der didaktischen Orientierung</a:t>
                      </a:r>
                      <a:r>
                        <a:rPr lang="de-DE" b="1" baseline="0" dirty="0" smtClean="0">
                          <a:solidFill>
                            <a:srgbClr val="00B050"/>
                          </a:solidFill>
                        </a:rPr>
                        <a:t> - </a:t>
                      </a:r>
                      <a:r>
                        <a:rPr lang="de-DE" b="1" dirty="0" smtClean="0">
                          <a:solidFill>
                            <a:srgbClr val="00B050"/>
                          </a:solidFill>
                        </a:rPr>
                        <a:t>didaktische</a:t>
                      </a:r>
                      <a:r>
                        <a:rPr lang="de-DE" b="1" baseline="0" dirty="0" smtClean="0">
                          <a:solidFill>
                            <a:srgbClr val="00B050"/>
                          </a:solidFill>
                        </a:rPr>
                        <a:t> Beherrschung und Ausbalancierung </a:t>
                      </a:r>
                    </a:p>
                    <a:p>
                      <a:pPr marL="285750" indent="-285750">
                        <a:lnSpc>
                          <a:spcPct val="120000"/>
                        </a:lnSpc>
                        <a:buFont typeface="Arial" panose="020B0604020202020204" pitchFamily="34" charset="0"/>
                        <a:buChar char="•"/>
                      </a:pPr>
                      <a:r>
                        <a:rPr lang="de-DE" b="1" baseline="0" dirty="0" smtClean="0">
                          <a:solidFill>
                            <a:srgbClr val="00B050"/>
                          </a:solidFill>
                        </a:rPr>
                        <a:t>Lernkonformität</a:t>
                      </a:r>
                    </a:p>
                    <a:p>
                      <a:pPr marL="285750" indent="-285750">
                        <a:lnSpc>
                          <a:spcPct val="120000"/>
                        </a:lnSpc>
                        <a:buFont typeface="Arial" panose="020B0604020202020204" pitchFamily="34" charset="0"/>
                        <a:buChar char="•"/>
                      </a:pPr>
                      <a:r>
                        <a:rPr lang="de-DE" b="1" baseline="0" dirty="0" smtClean="0">
                          <a:solidFill>
                            <a:srgbClr val="00B050"/>
                          </a:solidFill>
                        </a:rPr>
                        <a:t>Erweiterung der Lehrerautorität </a:t>
                      </a:r>
                    </a:p>
                    <a:p>
                      <a:pPr marL="285750" indent="-285750">
                        <a:buFont typeface="Arial" panose="020B0604020202020204" pitchFamily="34" charset="0"/>
                        <a:buChar char="•"/>
                      </a:pPr>
                      <a:endParaRPr lang="de-DE" dirty="0"/>
                    </a:p>
                  </a:txBody>
                  <a:tcPr/>
                </a:tc>
              </a:tr>
              <a:tr h="370840">
                <a:tc>
                  <a:txBody>
                    <a:bodyPr/>
                    <a:lstStyle/>
                    <a:p>
                      <a:r>
                        <a:rPr lang="de-DE" b="1" dirty="0" smtClean="0"/>
                        <a:t>B</a:t>
                      </a:r>
                      <a:endParaRPr lang="de-DE" b="1" dirty="0"/>
                    </a:p>
                  </a:txBody>
                  <a:tcPr/>
                </a:tc>
                <a:tc>
                  <a:txBody>
                    <a:bodyPr/>
                    <a:lstStyle/>
                    <a:p>
                      <a:pPr marL="0" marR="0" indent="0" algn="l" defTabSz="342900" rtl="0" eaLnBrk="1" fontAlgn="auto" latinLnBrk="0" hangingPunct="1">
                        <a:lnSpc>
                          <a:spcPct val="120000"/>
                        </a:lnSpc>
                        <a:spcBef>
                          <a:spcPts val="0"/>
                        </a:spcBef>
                        <a:spcAft>
                          <a:spcPts val="0"/>
                        </a:spcAft>
                        <a:buClrTx/>
                        <a:buSzTx/>
                        <a:buFontTx/>
                        <a:buNone/>
                        <a:tabLst/>
                        <a:defRPr/>
                      </a:pPr>
                      <a:r>
                        <a:rPr lang="de-DE" b="1" dirty="0" smtClean="0">
                          <a:solidFill>
                            <a:schemeClr val="tx1"/>
                          </a:solidFill>
                        </a:rPr>
                        <a:t>Dienende</a:t>
                      </a:r>
                      <a:r>
                        <a:rPr lang="de-DE" b="1" baseline="0" dirty="0" smtClean="0">
                          <a:solidFill>
                            <a:schemeClr val="tx1"/>
                          </a:solidFill>
                        </a:rPr>
                        <a:t> Funktion</a:t>
                      </a:r>
                      <a:r>
                        <a:rPr lang="de-DE" b="1" dirty="0" smtClean="0">
                          <a:solidFill>
                            <a:schemeClr val="tx1"/>
                          </a:solidFill>
                        </a:rPr>
                        <a:t> für eine erfolgreiche Bildungskarriere durch eine leistungshomogenisierende Wissensreproduktion über einen Ausgleich der strukturierten, gelingenden sozialen Beziehung</a:t>
                      </a:r>
                      <a:endParaRPr lang="de-DE" sz="1350" b="1" kern="1200" dirty="0">
                        <a:solidFill>
                          <a:schemeClr val="dk1"/>
                        </a:solidFill>
                        <a:latin typeface="+mn-lt"/>
                        <a:ea typeface="+mn-ea"/>
                        <a:cs typeface="+mn-cs"/>
                      </a:endParaRPr>
                    </a:p>
                  </a:txBody>
                  <a:tcPr/>
                </a:tc>
                <a:tc>
                  <a:txBody>
                    <a:bodyPr/>
                    <a:lstStyle/>
                    <a:p>
                      <a:pPr>
                        <a:lnSpc>
                          <a:spcPct val="120000"/>
                        </a:lnSpc>
                      </a:pPr>
                      <a:endParaRPr lang="de-DE" b="1" dirty="0">
                        <a:solidFill>
                          <a:srgbClr val="00B050"/>
                        </a:solidFill>
                      </a:endParaRPr>
                    </a:p>
                  </a:txBody>
                  <a:tcPr/>
                </a:tc>
                <a:tc>
                  <a:txBody>
                    <a:bodyPr/>
                    <a:lstStyle/>
                    <a:p>
                      <a:pPr marL="285750" indent="-285750">
                        <a:buFont typeface="Arial" panose="020B0604020202020204" pitchFamily="34" charset="0"/>
                        <a:buChar char="•"/>
                      </a:pPr>
                      <a:endParaRPr lang="de-DE" dirty="0"/>
                    </a:p>
                  </a:txBody>
                  <a:tcPr/>
                </a:tc>
              </a:tr>
            </a:tbl>
          </a:graphicData>
        </a:graphic>
      </p:graphicFrame>
    </p:spTree>
    <p:extLst>
      <p:ext uri="{BB962C8B-B14F-4D97-AF65-F5344CB8AC3E}">
        <p14:creationId xmlns:p14="http://schemas.microsoft.com/office/powerpoint/2010/main" val="35049668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Transformation und Beharrungstendenz</a:t>
            </a:r>
            <a:endParaRPr lang="de-DE" dirty="0"/>
          </a:p>
        </p:txBody>
      </p:sp>
      <p:sp>
        <p:nvSpPr>
          <p:cNvPr id="3" name="Inhaltsplatzhalter 2"/>
          <p:cNvSpPr>
            <a:spLocks noGrp="1"/>
          </p:cNvSpPr>
          <p:nvPr>
            <p:ph idx="1"/>
          </p:nvPr>
        </p:nvSpPr>
        <p:spPr/>
        <p:txBody>
          <a:bodyPr/>
          <a:lstStyle/>
          <a:p>
            <a:r>
              <a:rPr lang="de-DE" b="1" dirty="0"/>
              <a:t>Fall B: Interviewauszug zum Thema Lehren </a:t>
            </a:r>
            <a:r>
              <a:rPr lang="de-DE" b="1" dirty="0" smtClean="0"/>
              <a:t>(3. </a:t>
            </a:r>
            <a:r>
              <a:rPr lang="de-DE" b="1" dirty="0"/>
              <a:t>Welle)</a:t>
            </a:r>
          </a:p>
          <a:p>
            <a:endParaRPr lang="de-DE" dirty="0" smtClean="0"/>
          </a:p>
          <a:p>
            <a:r>
              <a:rPr lang="de-DE" sz="1600" dirty="0" smtClean="0"/>
              <a:t>B</a:t>
            </a:r>
            <a:r>
              <a:rPr lang="de-DE" sz="1600" dirty="0"/>
              <a:t>: 	ja gut (4) ich würde einmal sagen dass eben dazugehört dass man , dass man die </a:t>
            </a:r>
            <a:r>
              <a:rPr lang="de-DE" sz="1600" dirty="0" err="1"/>
              <a:t>kinder</a:t>
            </a:r>
            <a:r>
              <a:rPr lang="de-DE" sz="1600" dirty="0"/>
              <a:t> eben </a:t>
            </a:r>
            <a:r>
              <a:rPr lang="de-DE" sz="1600" dirty="0" smtClean="0"/>
              <a:t>auch </a:t>
            </a:r>
            <a:r>
              <a:rPr lang="de-DE" sz="1600" dirty="0"/>
              <a:t>. sich ähm , also sich selber so </a:t>
            </a:r>
            <a:r>
              <a:rPr lang="de-DE" sz="1600" dirty="0" err="1"/>
              <a:t>sachen</a:t>
            </a:r>
            <a:r>
              <a:rPr lang="de-DE" sz="1600" dirty="0"/>
              <a:t> beibringen lässt also dass man ihnen so ein bisschen </a:t>
            </a:r>
            <a:r>
              <a:rPr lang="de-DE" sz="1600" dirty="0" err="1" smtClean="0"/>
              <a:t>sachen</a:t>
            </a:r>
            <a:r>
              <a:rPr lang="de-DE" sz="1600" dirty="0" smtClean="0"/>
              <a:t> </a:t>
            </a:r>
            <a:r>
              <a:rPr lang="de-DE" sz="1600" dirty="0"/>
              <a:t>offenlässt also dass sie eben auch durch entdeckendes lernen eben dazukommen dass </a:t>
            </a:r>
            <a:r>
              <a:rPr lang="de-DE" sz="1600" dirty="0" smtClean="0"/>
              <a:t>man </a:t>
            </a:r>
            <a:r>
              <a:rPr lang="de-DE" sz="1600" dirty="0"/>
              <a:t>nicht alles ihnen so , äh dass sie sich selber so was erarbeiten und sich selber was beibringen </a:t>
            </a:r>
            <a:r>
              <a:rPr lang="de-DE" sz="1600" dirty="0" smtClean="0"/>
              <a:t>	können </a:t>
            </a:r>
            <a:r>
              <a:rPr lang="de-DE" sz="1600" dirty="0"/>
              <a:t>durch eigene </a:t>
            </a:r>
            <a:r>
              <a:rPr lang="de-DE" sz="1600" dirty="0" err="1"/>
              <a:t>erkenntnisse</a:t>
            </a:r>
            <a:r>
              <a:rPr lang="de-DE" sz="1600" dirty="0"/>
              <a:t> , und dass man sie eben drauf hinführt und dass dann aber </a:t>
            </a:r>
            <a:r>
              <a:rPr lang="de-DE" sz="1600" dirty="0" smtClean="0"/>
              <a:t>auch </a:t>
            </a:r>
            <a:r>
              <a:rPr lang="de-DE" sz="1600" dirty="0"/>
              <a:t>ein bisschen was </a:t>
            </a:r>
            <a:r>
              <a:rPr lang="de-DE" sz="1600" dirty="0" err="1"/>
              <a:t>darüberkommt</a:t>
            </a:r>
            <a:r>
              <a:rPr lang="de-DE" sz="1600" dirty="0"/>
              <a:t> jetzt nicht alles , aber ich finde das gehört auch dazu ähm </a:t>
            </a:r>
            <a:r>
              <a:rPr lang="de-DE" sz="1600" dirty="0" smtClean="0"/>
              <a:t>(</a:t>
            </a:r>
            <a:r>
              <a:rPr lang="de-DE" sz="1600" dirty="0"/>
              <a:t>5) ich würde auch sagen die </a:t>
            </a:r>
            <a:r>
              <a:rPr lang="de-DE" sz="1600" dirty="0" err="1"/>
              <a:t>zusammenarbeit</a:t>
            </a:r>
            <a:r>
              <a:rPr lang="de-DE" sz="1600" dirty="0"/>
              <a:t> mit </a:t>
            </a:r>
            <a:r>
              <a:rPr lang="de-DE" sz="1600" dirty="0" err="1"/>
              <a:t>kollegen</a:t>
            </a:r>
            <a:r>
              <a:rPr lang="de-DE" sz="1600" dirty="0"/>
              <a:t> jetzt in </a:t>
            </a:r>
            <a:r>
              <a:rPr lang="de-DE" sz="1600" dirty="0" err="1"/>
              <a:t>bezug</a:t>
            </a:r>
            <a:r>
              <a:rPr lang="de-DE" sz="1600" dirty="0"/>
              <a:t> auf dass man mit ihnen </a:t>
            </a:r>
            <a:r>
              <a:rPr lang="de-DE" sz="1600" dirty="0" smtClean="0"/>
              <a:t>	darüber </a:t>
            </a:r>
            <a:r>
              <a:rPr lang="de-DE" sz="1600" dirty="0"/>
              <a:t>diskutiert , wie man dann </a:t>
            </a:r>
            <a:r>
              <a:rPr lang="de-DE" sz="1600" dirty="0" err="1"/>
              <a:t>lerninhalte</a:t>
            </a:r>
            <a:r>
              <a:rPr lang="de-DE" sz="1600" dirty="0"/>
              <a:t> vermittelt und jetzt die </a:t>
            </a:r>
            <a:r>
              <a:rPr lang="de-DE" sz="1600" dirty="0" err="1"/>
              <a:t>methoden</a:t>
            </a:r>
            <a:r>
              <a:rPr lang="de-DE" sz="1600" dirty="0"/>
              <a:t> zum </a:t>
            </a:r>
            <a:r>
              <a:rPr lang="de-DE" sz="1600" dirty="0" err="1"/>
              <a:t>beispiel</a:t>
            </a:r>
            <a:r>
              <a:rPr lang="de-DE" sz="1600" dirty="0"/>
              <a:t> und , ja </a:t>
            </a:r>
            <a:r>
              <a:rPr lang="de-DE" sz="1600" dirty="0" smtClean="0"/>
              <a:t>ich </a:t>
            </a:r>
            <a:r>
              <a:rPr lang="de-DE" sz="1600" dirty="0"/>
              <a:t>glaub ich weiß gar nicht was ich das letzte mal dazu gesagt hatte () aber ansonsten eben denk </a:t>
            </a:r>
            <a:r>
              <a:rPr lang="de-DE" sz="1600" dirty="0" smtClean="0"/>
              <a:t>ich </a:t>
            </a:r>
            <a:r>
              <a:rPr lang="de-DE" sz="1600" dirty="0"/>
              <a:t>mir auch dass man eben . bestimmte </a:t>
            </a:r>
            <a:r>
              <a:rPr lang="de-DE" sz="1600" dirty="0" err="1"/>
              <a:t>inhalte</a:t>
            </a:r>
            <a:r>
              <a:rPr lang="de-DE" sz="1600" dirty="0"/>
              <a:t> vermittelt und rüberbringt ähm , und dabei eben </a:t>
            </a:r>
            <a:r>
              <a:rPr lang="de-DE" sz="1600" dirty="0" smtClean="0"/>
              <a:t>auch </a:t>
            </a:r>
            <a:r>
              <a:rPr lang="de-DE" sz="1600" dirty="0"/>
              <a:t>drauf achtet dass es den für die </a:t>
            </a:r>
            <a:r>
              <a:rPr lang="de-DE" sz="1600" dirty="0" err="1"/>
              <a:t>kinder</a:t>
            </a:r>
            <a:r>
              <a:rPr lang="de-DE" sz="1600" dirty="0"/>
              <a:t> und auch für andere interessant gestaltet und auch </a:t>
            </a:r>
            <a:r>
              <a:rPr lang="de-DE" sz="1600" dirty="0" smtClean="0"/>
              <a:t>nachvollziehbar </a:t>
            </a:r>
            <a:r>
              <a:rPr lang="de-DE" sz="1600" dirty="0"/>
              <a:t>ist und dass sie dann eben mit </a:t>
            </a:r>
            <a:r>
              <a:rPr lang="de-DE" sz="1600" dirty="0" err="1"/>
              <a:t>freude</a:t>
            </a:r>
            <a:r>
              <a:rPr lang="de-DE" sz="1600" dirty="0"/>
              <a:t> da drangehen und auch mit </a:t>
            </a:r>
            <a:r>
              <a:rPr lang="de-DE" sz="1600" dirty="0" err="1"/>
              <a:t>interesse</a:t>
            </a:r>
            <a:r>
              <a:rPr lang="de-DE" sz="1600" dirty="0"/>
              <a:t> (3) </a:t>
            </a:r>
            <a:r>
              <a:rPr lang="de-DE" sz="1600" dirty="0" smtClean="0"/>
              <a:t>und </a:t>
            </a:r>
            <a:r>
              <a:rPr lang="de-DE" sz="1600" dirty="0"/>
              <a:t>ach so und ähm , ich würde auch sagen dass man die </a:t>
            </a:r>
            <a:r>
              <a:rPr lang="de-DE" sz="1600" dirty="0" err="1"/>
              <a:t>kinder</a:t>
            </a:r>
            <a:r>
              <a:rPr lang="de-DE" sz="1600" dirty="0"/>
              <a:t> eben . dabei alle individuell </a:t>
            </a:r>
            <a:r>
              <a:rPr lang="de-DE" sz="1600" dirty="0" smtClean="0"/>
              <a:t>betrachtet </a:t>
            </a:r>
            <a:r>
              <a:rPr lang="de-DE" sz="1600" dirty="0"/>
              <a:t>dass man dann eben nicht von so </a:t>
            </a:r>
            <a:r>
              <a:rPr lang="de-DE" sz="1600" dirty="0" err="1"/>
              <a:t>ner</a:t>
            </a:r>
            <a:r>
              <a:rPr lang="de-DE" sz="1600" dirty="0"/>
              <a:t> homogenen </a:t>
            </a:r>
            <a:r>
              <a:rPr lang="de-DE" sz="1600" dirty="0" err="1"/>
              <a:t>masse</a:t>
            </a:r>
            <a:r>
              <a:rPr lang="de-DE" sz="1600" dirty="0"/>
              <a:t> ausgeht sondern , wirklich </a:t>
            </a:r>
            <a:r>
              <a:rPr lang="de-DE" sz="1600" dirty="0" smtClean="0"/>
              <a:t>individuell </a:t>
            </a:r>
            <a:r>
              <a:rPr lang="de-DE" sz="1600" dirty="0"/>
              <a:t>auf die </a:t>
            </a:r>
            <a:r>
              <a:rPr lang="de-DE" sz="1600" dirty="0" err="1"/>
              <a:t>kinder</a:t>
            </a:r>
            <a:r>
              <a:rPr lang="de-DE" sz="1600" dirty="0"/>
              <a:t> eingeht . und dass man vielleicht auch nicht nur auf die </a:t>
            </a:r>
            <a:r>
              <a:rPr lang="de-DE" sz="1600" dirty="0" err="1"/>
              <a:t>leistung</a:t>
            </a:r>
            <a:r>
              <a:rPr lang="de-DE" sz="1600" dirty="0"/>
              <a:t> sondern </a:t>
            </a:r>
            <a:r>
              <a:rPr lang="de-DE" sz="1600" dirty="0" smtClean="0"/>
              <a:t>auf </a:t>
            </a:r>
            <a:r>
              <a:rPr lang="de-DE" sz="1600" dirty="0"/>
              <a:t>den sozialen </a:t>
            </a:r>
            <a:r>
              <a:rPr lang="de-DE" sz="1600" dirty="0" err="1"/>
              <a:t>prozess</a:t>
            </a:r>
            <a:r>
              <a:rPr lang="de-DE" sz="1600" dirty="0"/>
              <a:t> ähm eingeht wie wir eben gemacht haben . und</a:t>
            </a:r>
          </a:p>
        </p:txBody>
      </p:sp>
    </p:spTree>
    <p:extLst>
      <p:ext uri="{BB962C8B-B14F-4D97-AF65-F5344CB8AC3E}">
        <p14:creationId xmlns:p14="http://schemas.microsoft.com/office/powerpoint/2010/main" val="163572909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Transformation und Beharrungstendenz</a:t>
            </a:r>
            <a:endParaRPr lang="de-DE" dirty="0"/>
          </a:p>
        </p:txBody>
      </p:sp>
      <p:sp>
        <p:nvSpPr>
          <p:cNvPr id="3" name="Inhaltsplatzhalter 2"/>
          <p:cNvSpPr>
            <a:spLocks noGrp="1"/>
          </p:cNvSpPr>
          <p:nvPr>
            <p:ph idx="1"/>
          </p:nvPr>
        </p:nvSpPr>
        <p:spPr/>
        <p:txBody>
          <a:bodyPr/>
          <a:lstStyle/>
          <a:p>
            <a:pPr marL="457200" indent="-457200">
              <a:buFont typeface="+mj-lt"/>
              <a:buAutoNum type="arabicPeriod"/>
            </a:pPr>
            <a:r>
              <a:rPr lang="de-DE" sz="2400" dirty="0"/>
              <a:t>Wissensproduktion seitens der Schüler*</a:t>
            </a:r>
            <a:r>
              <a:rPr lang="de-DE" sz="2400" dirty="0" smtClean="0">
                <a:solidFill>
                  <a:srgbClr val="292934"/>
                </a:solidFill>
              </a:rPr>
              <a:t>innen vs. Wissensvermittlung seitens der Lehrperson</a:t>
            </a:r>
          </a:p>
          <a:p>
            <a:pPr>
              <a:buFont typeface="Arial"/>
              <a:buChar char="•"/>
            </a:pPr>
            <a:endParaRPr lang="de-DE" sz="2400" dirty="0" smtClean="0"/>
          </a:p>
          <a:p>
            <a:pPr marL="457200" indent="-457200">
              <a:buFont typeface="+mj-lt"/>
              <a:buAutoNum type="arabicPeriod"/>
            </a:pPr>
            <a:r>
              <a:rPr lang="de-DE" sz="2400" dirty="0"/>
              <a:t>e</a:t>
            </a:r>
            <a:r>
              <a:rPr lang="de-DE" sz="2400" dirty="0" smtClean="0"/>
              <a:t>ine kollegiale didaktische Übereinstimmung </a:t>
            </a:r>
          </a:p>
          <a:p>
            <a:pPr>
              <a:buFont typeface="Arial"/>
              <a:buChar char="•"/>
            </a:pPr>
            <a:endParaRPr lang="de-DE" sz="2400" dirty="0" smtClean="0"/>
          </a:p>
          <a:p>
            <a:pPr marL="457200" indent="-457200">
              <a:buFont typeface="+mj-lt"/>
              <a:buAutoNum type="arabicPeriod"/>
            </a:pPr>
            <a:r>
              <a:rPr lang="de-DE" sz="2400" dirty="0" smtClean="0"/>
              <a:t>Individuelle Lernfreude und </a:t>
            </a:r>
            <a:r>
              <a:rPr lang="mr-IN" sz="2400" dirty="0" smtClean="0"/>
              <a:t>–</a:t>
            </a:r>
            <a:r>
              <a:rPr lang="de-DE" sz="2400" dirty="0" err="1" smtClean="0"/>
              <a:t>interessen</a:t>
            </a:r>
            <a:r>
              <a:rPr lang="de-DE" sz="2400" dirty="0" smtClean="0"/>
              <a:t> der Schüler*innen</a:t>
            </a:r>
          </a:p>
          <a:p>
            <a:pPr>
              <a:buFont typeface="Arial"/>
              <a:buChar char="•"/>
            </a:pPr>
            <a:endParaRPr lang="de-DE" dirty="0" smtClean="0"/>
          </a:p>
          <a:p>
            <a:pPr>
              <a:buFont typeface="Arial"/>
              <a:buChar char="•"/>
            </a:pPr>
            <a:endParaRPr lang="de-DE" dirty="0" smtClean="0"/>
          </a:p>
          <a:p>
            <a:pPr>
              <a:buFont typeface="Arial"/>
              <a:buChar char="•"/>
            </a:pPr>
            <a:endParaRPr lang="de-DE" dirty="0"/>
          </a:p>
        </p:txBody>
      </p:sp>
    </p:spTree>
    <p:extLst>
      <p:ext uri="{BB962C8B-B14F-4D97-AF65-F5344CB8AC3E}">
        <p14:creationId xmlns:p14="http://schemas.microsoft.com/office/powerpoint/2010/main" val="50210018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p:txBody>
          <a:bodyPr/>
          <a:lstStyle/>
          <a:p>
            <a:r>
              <a:rPr lang="de-DE">
                <a:latin typeface="Vectora LH 75 Bold" charset="0"/>
                <a:ea typeface="ＭＳ Ｐゴシック" charset="0"/>
                <a:cs typeface="Calibri" charset="0"/>
              </a:rPr>
              <a:t>Fragestellungen des Projektes </a:t>
            </a:r>
            <a:endParaRPr lang="de-DE">
              <a:latin typeface="Vectora LH 75 Bold" charset="0"/>
              <a:ea typeface="ＭＳ Ｐゴシック" charset="0"/>
            </a:endParaRPr>
          </a:p>
        </p:txBody>
      </p:sp>
      <p:sp>
        <p:nvSpPr>
          <p:cNvPr id="3" name="Inhaltsplatzhalter 2"/>
          <p:cNvSpPr>
            <a:spLocks noGrp="1"/>
          </p:cNvSpPr>
          <p:nvPr>
            <p:ph idx="1"/>
          </p:nvPr>
        </p:nvSpPr>
        <p:spPr>
          <a:xfrm>
            <a:off x="719138" y="2159000"/>
            <a:ext cx="10941050" cy="3862388"/>
          </a:xfrm>
        </p:spPr>
        <p:txBody>
          <a:bodyPr/>
          <a:lstStyle/>
          <a:p>
            <a:pPr>
              <a:buFont typeface="Arial" panose="020B0604020202020204" pitchFamily="34" charset="0"/>
              <a:buChar char="•"/>
              <a:defRPr/>
            </a:pPr>
            <a:r>
              <a:rPr lang="de-DE" altLang="de-DE" dirty="0"/>
              <a:t>Wie gelingt die Implementierung eines Lernwerkstatt-Konzepts in die Strukturen der </a:t>
            </a:r>
            <a:r>
              <a:rPr lang="de-DE" altLang="de-DE" dirty="0" err="1"/>
              <a:t>Lehrer_innenbildung</a:t>
            </a:r>
            <a:r>
              <a:rPr lang="de-DE" altLang="de-DE" dirty="0"/>
              <a:t> an der Universität Erfurt?</a:t>
            </a:r>
          </a:p>
          <a:p>
            <a:pPr marL="0" indent="0">
              <a:buFont typeface="Vectora LH Roman" pitchFamily="34" charset="0"/>
              <a:buNone/>
              <a:defRPr/>
            </a:pPr>
            <a:endParaRPr lang="de-DE" altLang="de-DE" dirty="0"/>
          </a:p>
          <a:p>
            <a:pPr>
              <a:buFont typeface="Arial" charset="0"/>
              <a:buChar char="•"/>
              <a:defRPr/>
            </a:pPr>
            <a:r>
              <a:rPr lang="de-DE" dirty="0">
                <a:ea typeface="Calibri" charset="0"/>
                <a:cs typeface="Calibri" charset="0"/>
              </a:rPr>
              <a:t>Welche Wirkungen entfaltet Werkstattlernen für Professionalisierungsprozesse von Lehramtsstudierenden?</a:t>
            </a:r>
            <a:br>
              <a:rPr lang="de-DE" dirty="0">
                <a:ea typeface="Calibri" charset="0"/>
                <a:cs typeface="Calibri" charset="0"/>
              </a:rPr>
            </a:br>
            <a:endParaRPr lang="de-DE" dirty="0">
              <a:ea typeface="Calibri" charset="0"/>
              <a:cs typeface="Calibri" charset="0"/>
            </a:endParaRPr>
          </a:p>
          <a:p>
            <a:pPr>
              <a:defRPr/>
            </a:pPr>
            <a:endParaRPr lang="de-DE" dirty="0"/>
          </a:p>
          <a:p>
            <a:pPr>
              <a:defRPr/>
            </a:pPr>
            <a:endParaRPr lang="de-DE" dirty="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Transformation und Beharrungstendenz</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021059389"/>
              </p:ext>
            </p:extLst>
          </p:nvPr>
        </p:nvGraphicFramePr>
        <p:xfrm>
          <a:off x="695400" y="1844824"/>
          <a:ext cx="10941052" cy="4882896"/>
        </p:xfrm>
        <a:graphic>
          <a:graphicData uri="http://schemas.openxmlformats.org/drawingml/2006/table">
            <a:tbl>
              <a:tblPr firstRow="1" bandRow="1">
                <a:tableStyleId>{5C22544A-7EE6-4342-B048-85BDC9FD1C3A}</a:tableStyleId>
              </a:tblPr>
              <a:tblGrid>
                <a:gridCol w="2735263"/>
                <a:gridCol w="2735263"/>
                <a:gridCol w="2735263"/>
                <a:gridCol w="2735263"/>
              </a:tblGrid>
              <a:tr h="370840">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de-DE" b="1" dirty="0" smtClean="0">
                          <a:solidFill>
                            <a:schemeClr val="tx1"/>
                          </a:solidFill>
                        </a:rPr>
                        <a:t>Lehrorientierung </a:t>
                      </a:r>
                    </a:p>
                    <a:p>
                      <a:endParaRPr lang="de-DE" dirty="0">
                        <a:solidFill>
                          <a:srgbClr val="000000"/>
                        </a:solidFill>
                      </a:endParaRPr>
                    </a:p>
                  </a:txBody>
                  <a:tcPr/>
                </a:tc>
                <a:tc>
                  <a:txBody>
                    <a:bodyPr/>
                    <a:lstStyle/>
                    <a:p>
                      <a:r>
                        <a:rPr lang="de-DE" dirty="0" smtClean="0">
                          <a:solidFill>
                            <a:srgbClr val="000000"/>
                          </a:solidFill>
                        </a:rPr>
                        <a:t>1. Welle </a:t>
                      </a:r>
                      <a:endParaRPr lang="de-DE" dirty="0">
                        <a:solidFill>
                          <a:srgbClr val="000000"/>
                        </a:solidFill>
                      </a:endParaRPr>
                    </a:p>
                  </a:txBody>
                  <a:tcPr/>
                </a:tc>
                <a:tc>
                  <a:txBody>
                    <a:bodyPr/>
                    <a:lstStyle/>
                    <a:p>
                      <a:r>
                        <a:rPr lang="de-DE" dirty="0" smtClean="0">
                          <a:solidFill>
                            <a:srgbClr val="000000"/>
                          </a:solidFill>
                        </a:rPr>
                        <a:t>3. Welle </a:t>
                      </a:r>
                      <a:endParaRPr lang="de-DE" dirty="0">
                        <a:solidFill>
                          <a:srgbClr val="000000"/>
                        </a:solidFill>
                      </a:endParaRPr>
                    </a:p>
                  </a:txBody>
                  <a:tcPr/>
                </a:tc>
                <a:tc>
                  <a:txBody>
                    <a:bodyPr/>
                    <a:lstStyle/>
                    <a:p>
                      <a:r>
                        <a:rPr lang="de-DE" dirty="0" smtClean="0">
                          <a:solidFill>
                            <a:srgbClr val="000000"/>
                          </a:solidFill>
                        </a:rPr>
                        <a:t>Änderung?</a:t>
                      </a:r>
                      <a:endParaRPr lang="de-DE" dirty="0">
                        <a:solidFill>
                          <a:srgbClr val="000000"/>
                        </a:solidFill>
                      </a:endParaRPr>
                    </a:p>
                  </a:txBody>
                  <a:tcPr/>
                </a:tc>
              </a:tr>
              <a:tr h="370840">
                <a:tc>
                  <a:txBody>
                    <a:bodyPr/>
                    <a:lstStyle/>
                    <a:p>
                      <a:r>
                        <a:rPr lang="de-DE" b="1" dirty="0" smtClean="0"/>
                        <a:t>Fall A</a:t>
                      </a:r>
                      <a:endParaRPr lang="de-DE" b="1" dirty="0"/>
                    </a:p>
                  </a:txBody>
                  <a:tcPr/>
                </a:tc>
                <a:tc>
                  <a:txBody>
                    <a:bodyPr/>
                    <a:lstStyle/>
                    <a:p>
                      <a:pPr marL="0" algn="l" defTabSz="342900" rtl="0" eaLnBrk="1" latinLnBrk="0" hangingPunct="1">
                        <a:lnSpc>
                          <a:spcPct val="120000"/>
                        </a:lnSpc>
                      </a:pPr>
                      <a:r>
                        <a:rPr lang="de-DE" b="1" dirty="0" smtClean="0"/>
                        <a:t>Verpflichtende </a:t>
                      </a:r>
                      <a:r>
                        <a:rPr lang="de-DE" sz="1350" b="1" kern="1200" dirty="0" smtClean="0">
                          <a:solidFill>
                            <a:schemeClr val="dk1"/>
                          </a:solidFill>
                          <a:latin typeface="+mn-lt"/>
                          <a:ea typeface="+mn-ea"/>
                          <a:cs typeface="+mn-cs"/>
                        </a:rPr>
                        <a:t> homogenisierende Wissensreproduktion mit dem zu motivierenden, technisch-didaktischen Gestalten und dem heterogenitätssensiblen Prüfungskonzept</a:t>
                      </a:r>
                      <a:endParaRPr lang="de-DE" sz="1350" b="1" kern="1200" dirty="0">
                        <a:solidFill>
                          <a:schemeClr val="dk1"/>
                        </a:solidFill>
                        <a:latin typeface="+mn-lt"/>
                        <a:ea typeface="+mn-ea"/>
                        <a:cs typeface="+mn-cs"/>
                      </a:endParaRPr>
                    </a:p>
                  </a:txBody>
                  <a:tcPr/>
                </a:tc>
                <a:tc>
                  <a:txBody>
                    <a:bodyPr/>
                    <a:lstStyle/>
                    <a:p>
                      <a:pPr>
                        <a:lnSpc>
                          <a:spcPct val="120000"/>
                        </a:lnSpc>
                      </a:pPr>
                      <a:r>
                        <a:rPr lang="de-DE" b="1" dirty="0" smtClean="0"/>
                        <a:t>Verpflichtende</a:t>
                      </a:r>
                      <a:r>
                        <a:rPr lang="de-DE" b="1" baseline="0" dirty="0" smtClean="0"/>
                        <a:t> homogenisierende Wissensreproduktion mit dem zu motivierenden, technisch-didaktisch </a:t>
                      </a:r>
                      <a:r>
                        <a:rPr lang="de-DE" b="1" baseline="0" dirty="0" smtClean="0">
                          <a:solidFill>
                            <a:srgbClr val="00B050"/>
                          </a:solidFill>
                        </a:rPr>
                        <a:t>auszubalancierenden</a:t>
                      </a:r>
                      <a:r>
                        <a:rPr lang="de-DE" b="1" baseline="0" dirty="0" smtClean="0"/>
                        <a:t> Gestalten und </a:t>
                      </a:r>
                      <a:r>
                        <a:rPr lang="de-DE" b="1" baseline="0" dirty="0" smtClean="0">
                          <a:solidFill>
                            <a:srgbClr val="00B050"/>
                          </a:solidFill>
                        </a:rPr>
                        <a:t>der Lernkonformität</a:t>
                      </a:r>
                      <a:endParaRPr lang="de-DE" b="1" dirty="0">
                        <a:solidFill>
                          <a:srgbClr val="00B050"/>
                        </a:solidFill>
                      </a:endParaRPr>
                    </a:p>
                  </a:txBody>
                  <a:tcPr/>
                </a:tc>
                <a:tc>
                  <a:txBody>
                    <a:bodyPr/>
                    <a:lstStyle/>
                    <a:p>
                      <a:pPr marL="285750" indent="-285750">
                        <a:lnSpc>
                          <a:spcPct val="120000"/>
                        </a:lnSpc>
                        <a:buFont typeface="Arial" panose="020B0604020202020204" pitchFamily="34" charset="0"/>
                        <a:buChar char="•"/>
                      </a:pPr>
                      <a:r>
                        <a:rPr lang="de-DE" b="1" dirty="0" smtClean="0">
                          <a:solidFill>
                            <a:srgbClr val="00B050"/>
                          </a:solidFill>
                        </a:rPr>
                        <a:t>Steigerung der didaktischen Orientierung</a:t>
                      </a:r>
                      <a:r>
                        <a:rPr lang="de-DE" b="1" baseline="0" dirty="0" smtClean="0">
                          <a:solidFill>
                            <a:srgbClr val="00B050"/>
                          </a:solidFill>
                        </a:rPr>
                        <a:t> - </a:t>
                      </a:r>
                      <a:r>
                        <a:rPr lang="de-DE" b="1" dirty="0" smtClean="0">
                          <a:solidFill>
                            <a:srgbClr val="00B050"/>
                          </a:solidFill>
                        </a:rPr>
                        <a:t>didaktische</a:t>
                      </a:r>
                      <a:r>
                        <a:rPr lang="de-DE" b="1" baseline="0" dirty="0" smtClean="0">
                          <a:solidFill>
                            <a:srgbClr val="00B050"/>
                          </a:solidFill>
                        </a:rPr>
                        <a:t> Beherrschung und Ausbalancierung </a:t>
                      </a:r>
                    </a:p>
                    <a:p>
                      <a:pPr marL="285750" indent="-285750">
                        <a:lnSpc>
                          <a:spcPct val="120000"/>
                        </a:lnSpc>
                        <a:buFont typeface="Arial" panose="020B0604020202020204" pitchFamily="34" charset="0"/>
                        <a:buChar char="•"/>
                      </a:pPr>
                      <a:r>
                        <a:rPr lang="de-DE" b="1" baseline="0" dirty="0" smtClean="0">
                          <a:solidFill>
                            <a:srgbClr val="00B050"/>
                          </a:solidFill>
                        </a:rPr>
                        <a:t>Lernkonformität</a:t>
                      </a:r>
                    </a:p>
                    <a:p>
                      <a:pPr marL="285750" indent="-285750">
                        <a:lnSpc>
                          <a:spcPct val="120000"/>
                        </a:lnSpc>
                        <a:buFont typeface="Arial" panose="020B0604020202020204" pitchFamily="34" charset="0"/>
                        <a:buChar char="•"/>
                      </a:pPr>
                      <a:r>
                        <a:rPr lang="de-DE" b="1" baseline="0" dirty="0" smtClean="0">
                          <a:solidFill>
                            <a:srgbClr val="00B050"/>
                          </a:solidFill>
                        </a:rPr>
                        <a:t>Erweiterung der Lehrerautorität </a:t>
                      </a:r>
                    </a:p>
                    <a:p>
                      <a:pPr marL="285750" indent="-285750">
                        <a:buFont typeface="Arial" panose="020B0604020202020204" pitchFamily="34" charset="0"/>
                        <a:buChar char="•"/>
                      </a:pPr>
                      <a:endParaRPr lang="de-DE" dirty="0"/>
                    </a:p>
                  </a:txBody>
                  <a:tcPr/>
                </a:tc>
              </a:tr>
              <a:tr h="370840">
                <a:tc>
                  <a:txBody>
                    <a:bodyPr/>
                    <a:lstStyle/>
                    <a:p>
                      <a:r>
                        <a:rPr lang="de-DE" b="1" dirty="0" smtClean="0"/>
                        <a:t>Fall</a:t>
                      </a:r>
                      <a:r>
                        <a:rPr lang="de-DE" b="1" baseline="0" dirty="0" smtClean="0"/>
                        <a:t> B</a:t>
                      </a:r>
                      <a:endParaRPr lang="de-DE" b="1" dirty="0"/>
                    </a:p>
                  </a:txBody>
                  <a:tcPr/>
                </a:tc>
                <a:tc>
                  <a:txBody>
                    <a:bodyPr/>
                    <a:lstStyle/>
                    <a:p>
                      <a:pPr marL="0" marR="0" indent="0" algn="l" defTabSz="342900" rtl="0" eaLnBrk="1" fontAlgn="auto" latinLnBrk="0" hangingPunct="1">
                        <a:lnSpc>
                          <a:spcPct val="120000"/>
                        </a:lnSpc>
                        <a:spcBef>
                          <a:spcPts val="0"/>
                        </a:spcBef>
                        <a:spcAft>
                          <a:spcPts val="0"/>
                        </a:spcAft>
                        <a:buClrTx/>
                        <a:buSzTx/>
                        <a:buFontTx/>
                        <a:buNone/>
                        <a:tabLst/>
                        <a:defRPr/>
                      </a:pPr>
                      <a:r>
                        <a:rPr lang="de-DE" b="1" dirty="0" smtClean="0">
                          <a:solidFill>
                            <a:schemeClr val="tx1"/>
                          </a:solidFill>
                        </a:rPr>
                        <a:t>Dienende</a:t>
                      </a:r>
                      <a:r>
                        <a:rPr lang="de-DE" b="1" baseline="0" dirty="0" smtClean="0">
                          <a:solidFill>
                            <a:schemeClr val="tx1"/>
                          </a:solidFill>
                        </a:rPr>
                        <a:t> Funktion</a:t>
                      </a:r>
                      <a:r>
                        <a:rPr lang="de-DE" b="1" dirty="0" smtClean="0">
                          <a:solidFill>
                            <a:schemeClr val="tx1"/>
                          </a:solidFill>
                        </a:rPr>
                        <a:t> für eine erfolgreiche Bildungskarriere durch eine leistungshomogenisierende Wissensreproduktion </a:t>
                      </a:r>
                    </a:p>
                    <a:p>
                      <a:pPr marL="0" algn="l" defTabSz="342900" rtl="0" eaLnBrk="1" latinLnBrk="0" hangingPunct="1">
                        <a:lnSpc>
                          <a:spcPct val="120000"/>
                        </a:lnSpc>
                      </a:pPr>
                      <a:r>
                        <a:rPr lang="de-DE" b="1" dirty="0" smtClean="0">
                          <a:solidFill>
                            <a:schemeClr val="tx1"/>
                          </a:solidFill>
                        </a:rPr>
                        <a:t>über einen Ausgleich der strukturierten, gelingenden sozialen Beziehung</a:t>
                      </a:r>
                      <a:endParaRPr lang="de-DE" sz="1350" b="1" kern="1200" dirty="0">
                        <a:solidFill>
                          <a:schemeClr val="dk1"/>
                        </a:solidFill>
                        <a:latin typeface="+mn-lt"/>
                        <a:ea typeface="+mn-ea"/>
                        <a:cs typeface="+mn-cs"/>
                      </a:endParaRPr>
                    </a:p>
                  </a:txBody>
                  <a:tcPr/>
                </a:tc>
                <a:tc>
                  <a:txBody>
                    <a:bodyPr/>
                    <a:lstStyle/>
                    <a:p>
                      <a:pPr>
                        <a:lnSpc>
                          <a:spcPct val="120000"/>
                        </a:lnSpc>
                      </a:pPr>
                      <a:r>
                        <a:rPr lang="de-DE" b="1" dirty="0" smtClean="0">
                          <a:solidFill>
                            <a:schemeClr val="tx1"/>
                          </a:solidFill>
                        </a:rPr>
                        <a:t>(Dienende</a:t>
                      </a:r>
                      <a:r>
                        <a:rPr lang="de-DE" b="1" baseline="0" dirty="0" smtClean="0">
                          <a:solidFill>
                            <a:schemeClr val="tx1"/>
                          </a:solidFill>
                        </a:rPr>
                        <a:t> Funktion</a:t>
                      </a:r>
                      <a:r>
                        <a:rPr lang="de-DE" b="1" dirty="0" smtClean="0">
                          <a:solidFill>
                            <a:schemeClr val="tx1"/>
                          </a:solidFill>
                        </a:rPr>
                        <a:t>  für eine erfolgreiche Bildungskarriere  durch) </a:t>
                      </a:r>
                      <a:r>
                        <a:rPr lang="de-DE" b="1" dirty="0" smtClean="0">
                          <a:solidFill>
                            <a:srgbClr val="00B050"/>
                          </a:solidFill>
                        </a:rPr>
                        <a:t>eine Kooperation zwischen Wissensreproduktion und -</a:t>
                      </a:r>
                      <a:r>
                        <a:rPr lang="de-DE" b="1" dirty="0" err="1" smtClean="0">
                          <a:solidFill>
                            <a:srgbClr val="00B050"/>
                          </a:solidFill>
                        </a:rPr>
                        <a:t>eigenproduktion</a:t>
                      </a:r>
                      <a:r>
                        <a:rPr lang="de-DE" b="1" baseline="0" dirty="0" smtClean="0">
                          <a:solidFill>
                            <a:srgbClr val="00B050"/>
                          </a:solidFill>
                        </a:rPr>
                        <a:t> </a:t>
                      </a:r>
                      <a:r>
                        <a:rPr lang="de-DE" b="1" dirty="0" smtClean="0">
                          <a:solidFill>
                            <a:schemeClr val="tx1"/>
                          </a:solidFill>
                        </a:rPr>
                        <a:t>über eine </a:t>
                      </a:r>
                      <a:r>
                        <a:rPr lang="de-DE" b="1" dirty="0" smtClean="0">
                          <a:solidFill>
                            <a:srgbClr val="00B050"/>
                          </a:solidFill>
                        </a:rPr>
                        <a:t>didaktisch</a:t>
                      </a:r>
                      <a:r>
                        <a:rPr lang="de-DE" b="1" baseline="0" dirty="0" smtClean="0">
                          <a:solidFill>
                            <a:srgbClr val="00B050"/>
                          </a:solidFill>
                        </a:rPr>
                        <a:t> </a:t>
                      </a:r>
                      <a:r>
                        <a:rPr lang="de-DE" b="1" baseline="0" dirty="0" smtClean="0">
                          <a:solidFill>
                            <a:schemeClr val="tx1"/>
                          </a:solidFill>
                        </a:rPr>
                        <a:t> und sozial ausbalancierte Struktur sowie </a:t>
                      </a:r>
                      <a:r>
                        <a:rPr lang="de-DE" b="1" baseline="0" dirty="0" smtClean="0">
                          <a:solidFill>
                            <a:srgbClr val="00B050"/>
                          </a:solidFill>
                        </a:rPr>
                        <a:t>Autonomisierung </a:t>
                      </a:r>
                      <a:endParaRPr lang="de-DE" b="1" dirty="0">
                        <a:solidFill>
                          <a:srgbClr val="00B050"/>
                        </a:solidFill>
                      </a:endParaRPr>
                    </a:p>
                  </a:txBody>
                  <a:tcPr/>
                </a:tc>
                <a:tc>
                  <a:txBody>
                    <a:bodyPr/>
                    <a:lstStyle/>
                    <a:p>
                      <a:pPr marL="285750" indent="-285750">
                        <a:lnSpc>
                          <a:spcPct val="150000"/>
                        </a:lnSpc>
                        <a:buFont typeface="Arial" panose="020B0604020202020204" pitchFamily="34" charset="0"/>
                        <a:buChar char="•"/>
                      </a:pPr>
                      <a:r>
                        <a:rPr lang="de-DE" sz="1350" b="1" kern="1200" baseline="0" dirty="0" smtClean="0">
                          <a:solidFill>
                            <a:srgbClr val="00B050"/>
                          </a:solidFill>
                          <a:latin typeface="+mn-lt"/>
                          <a:ea typeface="+mn-ea"/>
                          <a:cs typeface="+mn-cs"/>
                        </a:rPr>
                        <a:t>Autonomisierung</a:t>
                      </a:r>
                      <a:r>
                        <a:rPr lang="de-DE" dirty="0" smtClean="0"/>
                        <a:t> </a:t>
                      </a:r>
                    </a:p>
                    <a:p>
                      <a:pPr marL="285750" indent="-285750">
                        <a:lnSpc>
                          <a:spcPct val="150000"/>
                        </a:lnSpc>
                        <a:buFont typeface="Arial" panose="020B0604020202020204" pitchFamily="34" charset="0"/>
                        <a:buChar char="•"/>
                      </a:pPr>
                      <a:r>
                        <a:rPr lang="de-DE" b="1" dirty="0" smtClean="0">
                          <a:solidFill>
                            <a:srgbClr val="00B050"/>
                          </a:solidFill>
                        </a:rPr>
                        <a:t>Wissenseigenproduktion</a:t>
                      </a:r>
                    </a:p>
                    <a:p>
                      <a:pPr marL="285750" indent="-285750">
                        <a:lnSpc>
                          <a:spcPct val="150000"/>
                        </a:lnSpc>
                        <a:buFont typeface="Arial" panose="020B0604020202020204" pitchFamily="34" charset="0"/>
                        <a:buChar char="•"/>
                      </a:pPr>
                      <a:r>
                        <a:rPr lang="de-DE" b="1" dirty="0" smtClean="0">
                          <a:solidFill>
                            <a:srgbClr val="00B050"/>
                          </a:solidFill>
                        </a:rPr>
                        <a:t>Didaktische</a:t>
                      </a:r>
                      <a:r>
                        <a:rPr lang="de-DE" b="1" baseline="0" dirty="0" smtClean="0">
                          <a:solidFill>
                            <a:srgbClr val="00B050"/>
                          </a:solidFill>
                        </a:rPr>
                        <a:t> Ausbalancierung </a:t>
                      </a:r>
                      <a:endParaRPr lang="de-DE" b="1" dirty="0">
                        <a:solidFill>
                          <a:srgbClr val="00B050"/>
                        </a:solidFill>
                      </a:endParaRPr>
                    </a:p>
                  </a:txBody>
                  <a:tcPr/>
                </a:tc>
              </a:tr>
            </a:tbl>
          </a:graphicData>
        </a:graphic>
      </p:graphicFrame>
    </p:spTree>
    <p:extLst>
      <p:ext uri="{BB962C8B-B14F-4D97-AF65-F5344CB8AC3E}">
        <p14:creationId xmlns:p14="http://schemas.microsoft.com/office/powerpoint/2010/main" val="416293531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400" y="1124744"/>
            <a:ext cx="10941050" cy="719137"/>
          </a:xfrm>
        </p:spPr>
        <p:txBody>
          <a:bodyPr/>
          <a:lstStyle/>
          <a:p>
            <a:r>
              <a:rPr lang="de-DE" dirty="0" smtClean="0"/>
              <a:t>Transformation und Beharrungstendenz im Kontrast (Abbildung)</a:t>
            </a:r>
            <a:endParaRPr lang="de-DE" dirty="0"/>
          </a:p>
        </p:txBody>
      </p:sp>
      <p:pic>
        <p:nvPicPr>
          <p:cNvPr id="5" name="Inhaltsplatzhalter 4"/>
          <p:cNvPicPr>
            <a:picLocks noGrp="1" noChangeAspect="1"/>
          </p:cNvPicPr>
          <p:nvPr>
            <p:ph idx="1"/>
          </p:nvPr>
        </p:nvPicPr>
        <p:blipFill>
          <a:blip r:embed="rId3"/>
          <a:stretch>
            <a:fillRect/>
          </a:stretch>
        </p:blipFill>
        <p:spPr>
          <a:xfrm>
            <a:off x="3828340" y="2159000"/>
            <a:ext cx="4722646" cy="3862388"/>
          </a:xfrm>
          <a:prstGeom prst="rect">
            <a:avLst/>
          </a:prstGeom>
        </p:spPr>
      </p:pic>
    </p:spTree>
    <p:extLst>
      <p:ext uri="{BB962C8B-B14F-4D97-AF65-F5344CB8AC3E}">
        <p14:creationId xmlns:p14="http://schemas.microsoft.com/office/powerpoint/2010/main" val="384225810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Fazit </a:t>
            </a:r>
            <a:endParaRPr lang="de-DE" dirty="0"/>
          </a:p>
        </p:txBody>
      </p:sp>
      <p:sp>
        <p:nvSpPr>
          <p:cNvPr id="3" name="Inhaltsplatzhalter 2"/>
          <p:cNvSpPr>
            <a:spLocks noGrp="1"/>
          </p:cNvSpPr>
          <p:nvPr>
            <p:ph idx="1"/>
          </p:nvPr>
        </p:nvSpPr>
        <p:spPr/>
        <p:txBody>
          <a:bodyPr/>
          <a:lstStyle/>
          <a:p>
            <a:endParaRPr lang="de-DE" dirty="0" smtClean="0"/>
          </a:p>
          <a:p>
            <a:pPr>
              <a:buFont typeface="Arial"/>
              <a:buChar char="•"/>
            </a:pPr>
            <a:r>
              <a:rPr lang="de-DE" sz="2400" dirty="0" smtClean="0"/>
              <a:t>Bezüglich der </a:t>
            </a:r>
            <a:r>
              <a:rPr lang="de-DE" sz="2400" dirty="0" err="1" smtClean="0"/>
              <a:t>summativen</a:t>
            </a:r>
            <a:r>
              <a:rPr lang="de-DE" sz="2400" dirty="0" smtClean="0"/>
              <a:t> Evaluation lassen sich keine Veränderungen der </a:t>
            </a:r>
            <a:r>
              <a:rPr lang="de-DE" sz="2400" b="1" dirty="0" smtClean="0"/>
              <a:t>Einstellungen zum Lehren und Lernen </a:t>
            </a:r>
            <a:r>
              <a:rPr lang="de-DE" sz="2400" dirty="0" smtClean="0"/>
              <a:t>innerhalb </a:t>
            </a:r>
            <a:r>
              <a:rPr lang="de-DE" sz="2400" b="1" dirty="0" smtClean="0"/>
              <a:t>eines Semesters </a:t>
            </a:r>
            <a:r>
              <a:rPr lang="de-DE" sz="2400" dirty="0" smtClean="0"/>
              <a:t>im untersuchten Seminarformat beobachten.</a:t>
            </a:r>
          </a:p>
          <a:p>
            <a:endParaRPr lang="de-DE" sz="2400" dirty="0" smtClean="0"/>
          </a:p>
          <a:p>
            <a:pPr>
              <a:buFont typeface="Arial"/>
              <a:buChar char="•"/>
            </a:pPr>
            <a:r>
              <a:rPr lang="de-DE" sz="2400" dirty="0"/>
              <a:t>D</a:t>
            </a:r>
            <a:r>
              <a:rPr lang="de-DE" sz="2400" dirty="0" smtClean="0"/>
              <a:t>ie formative Evaluation zeigt auf der individuellen Ebene: </a:t>
            </a:r>
          </a:p>
          <a:p>
            <a:pPr lvl="1">
              <a:buFont typeface="Wingdings" charset="2"/>
              <a:buChar char="Ø"/>
            </a:pPr>
            <a:r>
              <a:rPr lang="de-DE" sz="2200" dirty="0" smtClean="0"/>
              <a:t>(1) </a:t>
            </a:r>
            <a:r>
              <a:rPr lang="de-DE" sz="2200" b="1" dirty="0" err="1" smtClean="0"/>
              <a:t>Doing</a:t>
            </a:r>
            <a:r>
              <a:rPr lang="de-DE" sz="2200" dirty="0" smtClean="0"/>
              <a:t> </a:t>
            </a:r>
            <a:r>
              <a:rPr lang="de-DE" sz="2200" dirty="0"/>
              <a:t>im PBL-Lernwerkstattseminar hat eine positive </a:t>
            </a:r>
            <a:r>
              <a:rPr lang="de-DE" sz="2200" dirty="0" smtClean="0"/>
              <a:t>Wirkung auf die pädagogische Orientierung. </a:t>
            </a:r>
          </a:p>
          <a:p>
            <a:pPr lvl="1">
              <a:buFont typeface="Wingdings" charset="2"/>
              <a:buChar char="Ø"/>
            </a:pPr>
            <a:r>
              <a:rPr lang="de-DE" sz="2200" dirty="0" smtClean="0"/>
              <a:t>(2) Learning </a:t>
            </a:r>
            <a:r>
              <a:rPr lang="de-DE" sz="2200" dirty="0"/>
              <a:t>mit einer offenen Haltung und einer </a:t>
            </a:r>
            <a:r>
              <a:rPr lang="de-DE" sz="2200" b="1" dirty="0"/>
              <a:t>Selbstreflexion</a:t>
            </a:r>
            <a:r>
              <a:rPr lang="de-DE" sz="2200" dirty="0"/>
              <a:t> </a:t>
            </a:r>
            <a:r>
              <a:rPr lang="de-DE" sz="2200" dirty="0" smtClean="0"/>
              <a:t>bringt </a:t>
            </a:r>
            <a:r>
              <a:rPr lang="de-DE" sz="2200" dirty="0"/>
              <a:t>mehr Änderungen der expliziten und impliziten </a:t>
            </a:r>
            <a:r>
              <a:rPr lang="de-DE" sz="2200" dirty="0" smtClean="0"/>
              <a:t>Wissensbestände hervor.</a:t>
            </a:r>
            <a:endParaRPr lang="de-DE" sz="2200" dirty="0"/>
          </a:p>
        </p:txBody>
      </p:sp>
    </p:spTree>
    <p:extLst>
      <p:ext uri="{BB962C8B-B14F-4D97-AF65-F5344CB8AC3E}">
        <p14:creationId xmlns:p14="http://schemas.microsoft.com/office/powerpoint/2010/main" val="209798766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el 1"/>
          <p:cNvSpPr>
            <a:spLocks noGrp="1"/>
          </p:cNvSpPr>
          <p:nvPr>
            <p:ph type="title"/>
          </p:nvPr>
        </p:nvSpPr>
        <p:spPr/>
        <p:txBody>
          <a:bodyPr/>
          <a:lstStyle/>
          <a:p>
            <a:r>
              <a:rPr lang="de-DE">
                <a:latin typeface="Vectora LH 75 Bold" charset="0"/>
                <a:ea typeface="ＭＳ Ｐゴシック" charset="0"/>
              </a:rPr>
              <a:t>Vielen Dank für Ihre Aufmerksamkeit !</a:t>
            </a:r>
          </a:p>
        </p:txBody>
      </p:sp>
      <p:pic>
        <p:nvPicPr>
          <p:cNvPr id="58370" name="Inhaltsplatzhalter 3" descr="Bildschirmfoto 2018-02-25 um 22.26.35.png"/>
          <p:cNvPicPr>
            <a:picLocks noGrp="1" noChangeAspect="1"/>
          </p:cNvPicPr>
          <p:nvPr>
            <p:ph idx="1"/>
          </p:nvPr>
        </p:nvPicPr>
        <p:blipFill>
          <a:blip r:embed="rId2">
            <a:extLst>
              <a:ext uri="{28A0092B-C50C-407E-A947-70E740481C1C}">
                <a14:useLocalDpi xmlns:a14="http://schemas.microsoft.com/office/drawing/2010/main" val="0"/>
              </a:ext>
            </a:extLst>
          </a:blip>
          <a:srcRect l="-192224" r="-192224"/>
          <a:stretch>
            <a:fillRect/>
          </a:stretch>
        </p:blipFill>
        <p:spPr>
          <a:xfrm>
            <a:off x="2855913" y="1557338"/>
            <a:ext cx="12985750" cy="4581525"/>
          </a:xfrm>
        </p:spPr>
      </p:pic>
    </p:spTree>
    <p:extLst>
      <p:ext uri="{BB962C8B-B14F-4D97-AF65-F5344CB8AC3E}">
        <p14:creationId xmlns:p14="http://schemas.microsoft.com/office/powerpoint/2010/main" val="365950803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el 1"/>
          <p:cNvSpPr>
            <a:spLocks noGrp="1"/>
          </p:cNvSpPr>
          <p:nvPr>
            <p:ph type="title"/>
          </p:nvPr>
        </p:nvSpPr>
        <p:spPr/>
        <p:txBody>
          <a:bodyPr/>
          <a:lstStyle/>
          <a:p>
            <a:r>
              <a:rPr lang="de-DE">
                <a:latin typeface="Vectora LH 75 Bold" charset="0"/>
                <a:ea typeface="ＭＳ Ｐゴシック" charset="0"/>
              </a:rPr>
              <a:t>Quellen:</a:t>
            </a:r>
          </a:p>
        </p:txBody>
      </p:sp>
      <p:sp>
        <p:nvSpPr>
          <p:cNvPr id="53250" name="Inhaltsplatzhalter 2"/>
          <p:cNvSpPr>
            <a:spLocks noGrp="1"/>
          </p:cNvSpPr>
          <p:nvPr>
            <p:ph idx="1"/>
          </p:nvPr>
        </p:nvSpPr>
        <p:spPr>
          <a:xfrm>
            <a:off x="719138" y="2159000"/>
            <a:ext cx="10941050" cy="3862388"/>
          </a:xfrm>
        </p:spPr>
        <p:txBody>
          <a:bodyPr/>
          <a:lstStyle/>
          <a:p>
            <a:r>
              <a:rPr lang="de-DE" sz="1100" dirty="0" err="1"/>
              <a:t>Asbrand</a:t>
            </a:r>
            <a:r>
              <a:rPr lang="de-DE" sz="1100" dirty="0"/>
              <a:t>, Barbara/Pfaff, Nicole/Bohnsack, Ralf (2013): </a:t>
            </a:r>
            <a:r>
              <a:rPr lang="de-DE" sz="1100" dirty="0" err="1"/>
              <a:t>Rekonstruktive</a:t>
            </a:r>
            <a:r>
              <a:rPr lang="de-DE" sz="1100" dirty="0"/>
              <a:t> Längsschnittforschung in ausgewählten Gegenstandsfeldern der Bildungsforschung. In: Zeitschrift für Qualitative Forschung 14.1. 3–</a:t>
            </a:r>
            <a:r>
              <a:rPr lang="de-DE" sz="1100" dirty="0" smtClean="0"/>
              <a:t>12</a:t>
            </a:r>
            <a:endParaRPr lang="de-DE" sz="1100" dirty="0">
              <a:latin typeface="Vectora LH 55 Roman" charset="0"/>
              <a:ea typeface="ＭＳ Ｐゴシック" charset="0"/>
            </a:endParaRPr>
          </a:p>
          <a:p>
            <a:r>
              <a:rPr lang="de-DE" sz="1100" dirty="0" err="1">
                <a:latin typeface="Vectora LH 55 Roman" charset="0"/>
                <a:ea typeface="ＭＳ Ｐゴシック" charset="0"/>
              </a:rPr>
              <a:t>Beumert</a:t>
            </a:r>
            <a:r>
              <a:rPr lang="de-DE" sz="1100" dirty="0">
                <a:latin typeface="Vectora LH 55 Roman" charset="0"/>
                <a:ea typeface="ＭＳ Ｐゴシック" charset="0"/>
              </a:rPr>
              <a:t>, </a:t>
            </a:r>
            <a:r>
              <a:rPr lang="de-DE" sz="1100" dirty="0" err="1">
                <a:latin typeface="Vectora LH 55 Roman" charset="0"/>
                <a:ea typeface="ＭＳ Ｐゴシック" charset="0"/>
              </a:rPr>
              <a:t>J;Kunter,M</a:t>
            </a:r>
            <a:r>
              <a:rPr lang="de-DE" sz="1100" dirty="0">
                <a:latin typeface="Vectora LH 55 Roman" charset="0"/>
                <a:ea typeface="ＭＳ Ｐゴシック" charset="0"/>
              </a:rPr>
              <a:t> (2011): Professionelle Kompetenz von Lehrkräften. Ergebnisse des Forschungsprogramms COACTIV. </a:t>
            </a:r>
            <a:r>
              <a:rPr lang="de-DE" sz="1100" dirty="0" err="1">
                <a:latin typeface="Vectora LH 55 Roman" charset="0"/>
                <a:ea typeface="ＭＳ Ｐゴシック" charset="0"/>
              </a:rPr>
              <a:t>Münster:</a:t>
            </a:r>
            <a:r>
              <a:rPr lang="de-DE" sz="1100" dirty="0" err="1" smtClean="0">
                <a:latin typeface="Vectora LH 55 Roman" charset="0"/>
                <a:ea typeface="ＭＳ Ｐゴシック" charset="0"/>
              </a:rPr>
              <a:t>Waxmann</a:t>
            </a:r>
            <a:endParaRPr lang="de-DE" sz="1100" dirty="0" smtClean="0">
              <a:latin typeface="Vectora LH 55 Roman" charset="0"/>
              <a:ea typeface="ＭＳ Ｐゴシック" charset="0"/>
            </a:endParaRPr>
          </a:p>
          <a:p>
            <a:r>
              <a:rPr lang="de-DE" sz="1100" dirty="0"/>
              <a:t>Bohnsack, R. (</a:t>
            </a:r>
            <a:r>
              <a:rPr lang="de-DE" sz="1100" dirty="0" smtClean="0"/>
              <a:t>2010 a) </a:t>
            </a:r>
            <a:r>
              <a:rPr lang="de-DE" sz="1100" dirty="0"/>
              <a:t>(Hrsg.): </a:t>
            </a:r>
            <a:r>
              <a:rPr lang="de-DE" sz="1100" i="1" dirty="0"/>
              <a:t>Dokumentarische Evaluationsforschung: Theoretische Grundlagen und Beispiele aus der Praxis</a:t>
            </a:r>
            <a:r>
              <a:rPr lang="de-DE" sz="1100" dirty="0"/>
              <a:t>. Opladen &amp; </a:t>
            </a:r>
            <a:r>
              <a:rPr lang="de-DE" sz="1100" dirty="0" err="1"/>
              <a:t>Farmington</a:t>
            </a:r>
            <a:r>
              <a:rPr lang="de-DE" sz="1100" dirty="0"/>
              <a:t> Hills, MI: Verlag Barbara </a:t>
            </a:r>
            <a:r>
              <a:rPr lang="de-DE" sz="1100" dirty="0" err="1" smtClean="0"/>
              <a:t>Budrich</a:t>
            </a:r>
            <a:r>
              <a:rPr lang="de-DE" sz="1100" dirty="0" smtClean="0"/>
              <a:t>. </a:t>
            </a:r>
          </a:p>
          <a:p>
            <a:r>
              <a:rPr lang="de-DE" sz="1100" dirty="0"/>
              <a:t>Bohnsack, R. (</a:t>
            </a:r>
            <a:r>
              <a:rPr lang="de-DE" sz="1100" dirty="0" smtClean="0"/>
              <a:t>2010 b)</a:t>
            </a:r>
            <a:r>
              <a:rPr lang="de-DE" sz="1100" dirty="0"/>
              <a:t>. </a:t>
            </a:r>
            <a:r>
              <a:rPr lang="de-DE" sz="1100" i="1" dirty="0" err="1"/>
              <a:t>Rekonstruktive</a:t>
            </a:r>
            <a:r>
              <a:rPr lang="de-DE" sz="1100" i="1" dirty="0"/>
              <a:t> Sozialforschung. Einführung in qualitative Methoden </a:t>
            </a:r>
            <a:r>
              <a:rPr lang="de-DE" sz="1100" dirty="0"/>
              <a:t>(UTB, Bd. 8242, 8., </a:t>
            </a:r>
            <a:r>
              <a:rPr lang="de-DE" sz="1100" dirty="0" err="1"/>
              <a:t>durchges</a:t>
            </a:r>
            <a:r>
              <a:rPr lang="de-DE" sz="1100" dirty="0"/>
              <a:t>. Aufl.). Opladen: </a:t>
            </a:r>
            <a:r>
              <a:rPr lang="de-DE" sz="1100" dirty="0" err="1"/>
              <a:t>Budrich</a:t>
            </a:r>
            <a:r>
              <a:rPr lang="de-DE" sz="1100" dirty="0"/>
              <a:t>.</a:t>
            </a:r>
          </a:p>
          <a:p>
            <a:r>
              <a:rPr lang="de-DE" sz="1100" dirty="0"/>
              <a:t>Bohnsack, R. (2011). Dokumentarische Methode. In R. Bohnsack, W. </a:t>
            </a:r>
            <a:r>
              <a:rPr lang="de-DE" sz="1100" dirty="0" err="1"/>
              <a:t>Marotzki</a:t>
            </a:r>
            <a:r>
              <a:rPr lang="de-DE" sz="1100" dirty="0"/>
              <a:t> &amp; M. Meuser (Hrsg.), </a:t>
            </a:r>
            <a:r>
              <a:rPr lang="de-DE" sz="1100" i="1" dirty="0"/>
              <a:t>Hauptbegriffe qualitativer Sozialforschung </a:t>
            </a:r>
            <a:r>
              <a:rPr lang="de-DE" sz="1100" dirty="0"/>
              <a:t>(UTB, 3. Aufl., S. 40–44). Opladen: Verlag Barbara </a:t>
            </a:r>
            <a:r>
              <a:rPr lang="de-DE" sz="1100" dirty="0" err="1"/>
              <a:t>Budrich</a:t>
            </a:r>
            <a:r>
              <a:rPr lang="de-DE" sz="1100" dirty="0" smtClean="0"/>
              <a:t>.</a:t>
            </a:r>
            <a:endParaRPr lang="de-DE" sz="1100" dirty="0">
              <a:latin typeface="Vectora LH 55 Roman" charset="0"/>
              <a:ea typeface="ＭＳ Ｐゴシック" charset="0"/>
            </a:endParaRPr>
          </a:p>
          <a:p>
            <a:r>
              <a:rPr lang="de-DE" sz="1100" dirty="0">
                <a:latin typeface="Vectora LH 55 Roman" charset="0"/>
                <a:ea typeface="ＭＳ Ｐゴシック" charset="0"/>
              </a:rPr>
              <a:t>Bornemann, S. (2012): Kooperation und Kollaboration. Das kreative Feld als Weg zu innovativer Teamarbeit. Wiesbaden: Springer VS.</a:t>
            </a:r>
          </a:p>
          <a:p>
            <a:r>
              <a:rPr lang="de-DE" sz="1100" dirty="0" err="1">
                <a:latin typeface="Vectora LH 55 Roman" charset="0"/>
                <a:ea typeface="ＭＳ Ｐゴシック" charset="0"/>
              </a:rPr>
              <a:t>Fölling</a:t>
            </a:r>
            <a:r>
              <a:rPr lang="de-DE" sz="1100" dirty="0">
                <a:latin typeface="Vectora LH 55 Roman" charset="0"/>
                <a:ea typeface="ＭＳ Ｐゴシック" charset="0"/>
              </a:rPr>
              <a:t>-Albers, M. et al (2004): Situiertes Lernen in der Lehrerbildung. In: Zeitschrift für Pädagogik 50 (2004)5, S.727-747</a:t>
            </a:r>
          </a:p>
          <a:p>
            <a:r>
              <a:rPr lang="de-DE" sz="1100" dirty="0">
                <a:latin typeface="Vectora LH 55 Roman" charset="0"/>
                <a:ea typeface="ＭＳ Ｐゴシック" charset="0"/>
              </a:rPr>
              <a:t>Franz, E. (2012): Lernwerkstätten an Hochschulen. Frankfurt: Peter Lang</a:t>
            </a:r>
            <a:r>
              <a:rPr lang="de-DE" sz="1100" dirty="0" smtClean="0">
                <a:latin typeface="Vectora LH 55 Roman" charset="0"/>
                <a:ea typeface="ＭＳ Ｐゴシック" charset="0"/>
              </a:rPr>
              <a:t>.</a:t>
            </a:r>
          </a:p>
          <a:p>
            <a:r>
              <a:rPr lang="de-DE" sz="1100" dirty="0" err="1"/>
              <a:t>Helsper</a:t>
            </a:r>
            <a:r>
              <a:rPr lang="de-DE" sz="1100" dirty="0"/>
              <a:t>, W. (1996). Antinomien des Lehrerhandelns in modernisierten pädagogischen Kulturen. Paradoxe Verwendungsweisen von Autonomie und Selbstverantwortlichkeit. In  </a:t>
            </a:r>
            <a:r>
              <a:rPr lang="de-DE" sz="1100" i="1" dirty="0"/>
              <a:t>Pädagogische Professionalität : Untersuchungen zum Typus pädagogischen Handelns </a:t>
            </a:r>
            <a:r>
              <a:rPr lang="de-DE" sz="1100" dirty="0"/>
              <a:t>(S. 521–570). Frankfurt am Main: Suhrkamp</a:t>
            </a:r>
            <a:r>
              <a:rPr lang="de-DE" sz="1100" dirty="0" smtClean="0"/>
              <a:t>.</a:t>
            </a:r>
            <a:endParaRPr lang="de-DE" sz="1100" dirty="0" smtClean="0">
              <a:latin typeface="Vectora LH 55 Roman" charset="0"/>
              <a:ea typeface="ＭＳ Ｐゴシック" charset="0"/>
            </a:endParaRPr>
          </a:p>
          <a:p>
            <a:r>
              <a:rPr lang="de-DE" sz="1100" dirty="0" err="1"/>
              <a:t>Helsper</a:t>
            </a:r>
            <a:r>
              <a:rPr lang="de-DE" sz="1100" dirty="0"/>
              <a:t>, W. (2002). </a:t>
            </a:r>
            <a:r>
              <a:rPr lang="de-DE" sz="1100" dirty="0" err="1"/>
              <a:t>Lehrerprofessionalität</a:t>
            </a:r>
            <a:r>
              <a:rPr lang="de-DE" sz="1100" dirty="0"/>
              <a:t> als </a:t>
            </a:r>
            <a:r>
              <a:rPr lang="de-DE" sz="1100" dirty="0" err="1"/>
              <a:t>antinomische</a:t>
            </a:r>
            <a:r>
              <a:rPr lang="de-DE" sz="1100" dirty="0"/>
              <a:t> Handlungsstruktur. In M. Kraul, W. </a:t>
            </a:r>
            <a:r>
              <a:rPr lang="de-DE" sz="1100" dirty="0" err="1"/>
              <a:t>Marotzki</a:t>
            </a:r>
            <a:r>
              <a:rPr lang="de-DE" sz="1100" dirty="0"/>
              <a:t> &amp; C. </a:t>
            </a:r>
            <a:r>
              <a:rPr lang="de-DE" sz="1100" dirty="0" err="1"/>
              <a:t>Schweppe</a:t>
            </a:r>
            <a:r>
              <a:rPr lang="de-DE" sz="1100" dirty="0"/>
              <a:t> (Hrsg.), </a:t>
            </a:r>
            <a:r>
              <a:rPr lang="de-DE" sz="1100" i="1" dirty="0"/>
              <a:t>Biographie und Profession </a:t>
            </a:r>
            <a:r>
              <a:rPr lang="de-DE" sz="1100" dirty="0"/>
              <a:t>(S. 64-102). Bad Heil- </a:t>
            </a:r>
            <a:r>
              <a:rPr lang="de-DE" sz="1100" dirty="0" err="1"/>
              <a:t>brunn</a:t>
            </a:r>
            <a:r>
              <a:rPr lang="de-DE" sz="1100" dirty="0"/>
              <a:t>/</a:t>
            </a:r>
            <a:r>
              <a:rPr lang="de-DE" sz="1100" dirty="0" err="1"/>
              <a:t>Obb</a:t>
            </a:r>
            <a:r>
              <a:rPr lang="de-DE" sz="1100" dirty="0"/>
              <a:t>.: Julius </a:t>
            </a:r>
            <a:r>
              <a:rPr lang="de-DE" sz="1100" dirty="0" err="1"/>
              <a:t>Klinkhardt</a:t>
            </a:r>
            <a:r>
              <a:rPr lang="de-DE" sz="1100" dirty="0"/>
              <a:t>. </a:t>
            </a:r>
            <a:endParaRPr lang="de-DE" sz="1100" dirty="0" smtClean="0"/>
          </a:p>
          <a:p>
            <a:r>
              <a:rPr lang="de-DE" sz="1100" dirty="0" err="1"/>
              <a:t>Helsper</a:t>
            </a:r>
            <a:r>
              <a:rPr lang="de-DE" sz="1100" dirty="0"/>
              <a:t>, Werner/Kramer, Rolf-Torsten/</a:t>
            </a:r>
            <a:r>
              <a:rPr lang="de-DE" sz="1100" dirty="0" err="1"/>
              <a:t>Brademann</a:t>
            </a:r>
            <a:r>
              <a:rPr lang="de-DE" sz="1100" dirty="0"/>
              <a:t>, Sven/Ziems, Carolin (2007): Der individuelle Orientierungsrahmen von Kindern und der Übergang in die Sekundarstufe. Erste Ergebnisse eines qualitativen Längsschnitts. In: Zeitschrift für Pädagogik 53.4. 477–</a:t>
            </a:r>
            <a:r>
              <a:rPr lang="de-DE" sz="1100" dirty="0" smtClean="0"/>
              <a:t>490</a:t>
            </a:r>
            <a:endParaRPr lang="de-DE" sz="1100" dirty="0" smtClean="0">
              <a:latin typeface="Vectora LH 55 Roman" charset="0"/>
              <a:ea typeface="ＭＳ Ｐゴシック" charset="0"/>
            </a:endParaRPr>
          </a:p>
          <a:p>
            <a:r>
              <a:rPr lang="de-DE" sz="1100" dirty="0" err="1"/>
              <a:t>Helsper</a:t>
            </a:r>
            <a:r>
              <a:rPr lang="de-DE" sz="1100" dirty="0"/>
              <a:t>, W. (2016). </a:t>
            </a:r>
            <a:r>
              <a:rPr lang="de-DE" sz="1100" dirty="0" err="1"/>
              <a:t>Lehrerprofessionalität</a:t>
            </a:r>
            <a:r>
              <a:rPr lang="de-DE" sz="1100" dirty="0"/>
              <a:t> – der strukturtheoretische Ansatz. In. M. </a:t>
            </a:r>
            <a:r>
              <a:rPr lang="de-DE" sz="1100" dirty="0" err="1"/>
              <a:t>Rothland</a:t>
            </a:r>
            <a:r>
              <a:rPr lang="de-DE" sz="1100" dirty="0"/>
              <a:t> (Hrsg.), </a:t>
            </a:r>
            <a:r>
              <a:rPr lang="de-DE" sz="1100" i="1" dirty="0"/>
              <a:t>Beruf Lehrer/Lehrerin. Ein Studienbuch </a:t>
            </a:r>
            <a:r>
              <a:rPr lang="de-DE" sz="1100" dirty="0"/>
              <a:t>(S. 103-125). </a:t>
            </a:r>
            <a:r>
              <a:rPr lang="de-DE" sz="1100" dirty="0" err="1"/>
              <a:t>Münster</a:t>
            </a:r>
            <a:r>
              <a:rPr lang="de-DE" sz="1100" dirty="0"/>
              <a:t> &amp; New York: </a:t>
            </a:r>
            <a:r>
              <a:rPr lang="de-DE" sz="1100" dirty="0" err="1"/>
              <a:t>Waxmann</a:t>
            </a:r>
            <a:r>
              <a:rPr lang="de-DE" sz="1100" dirty="0"/>
              <a:t>. </a:t>
            </a:r>
            <a:endParaRPr lang="de-DE" sz="1100" dirty="0" smtClean="0"/>
          </a:p>
          <a:p>
            <a:r>
              <a:rPr lang="de-DE" sz="1100" dirty="0"/>
              <a:t>Kramer, Rolf-Torsten/</a:t>
            </a:r>
            <a:r>
              <a:rPr lang="de-DE" sz="1100" dirty="0" err="1"/>
              <a:t>Helsper</a:t>
            </a:r>
            <a:r>
              <a:rPr lang="de-DE" sz="1100" dirty="0"/>
              <a:t>, Werner/Thiersch, Sven/Ziems, Carolin (2009): Selektion und Schulkarriere. Kindliche Orientierungsrahmen beim Übergang in die Sekundarstufe I. Wiesbaden: VS Verlag für Sozialwissenschaften</a:t>
            </a:r>
          </a:p>
          <a:p>
            <a:pPr marL="0" indent="0">
              <a:buNone/>
            </a:pPr>
            <a:endParaRPr lang="de-DE" sz="1100" dirty="0" smtClean="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sz="1100" dirty="0" smtClean="0"/>
              <a:t>Kramer</a:t>
            </a:r>
            <a:r>
              <a:rPr lang="de-DE" sz="1100" dirty="0"/>
              <a:t>, Rolf-Torsten/</a:t>
            </a:r>
            <a:r>
              <a:rPr lang="de-DE" sz="1100" dirty="0" err="1"/>
              <a:t>Helsper</a:t>
            </a:r>
            <a:r>
              <a:rPr lang="de-DE" sz="1100" dirty="0"/>
              <a:t>, Werner/Thiersch, Sven/Ziems, Carolin (2013): Das 7. Schuljahr: Wandlungen des Bildungshabitus in der Schulkarriere? Wiesbaden: Springer </a:t>
            </a:r>
            <a:r>
              <a:rPr lang="de-DE" sz="1100" dirty="0" smtClean="0"/>
              <a:t>VS.</a:t>
            </a:r>
            <a:endParaRPr lang="de-DE" sz="1100" dirty="0">
              <a:latin typeface="Vectora LH 55 Roman" charset="0"/>
              <a:ea typeface="ＭＳ Ｐゴシック" charset="0"/>
            </a:endParaRPr>
          </a:p>
          <a:p>
            <a:r>
              <a:rPr lang="de-DE" sz="1100" dirty="0"/>
              <a:t>Kramer, R.-T. (</a:t>
            </a:r>
            <a:r>
              <a:rPr lang="de-DE" sz="1100" dirty="0" smtClean="0"/>
              <a:t>2013)</a:t>
            </a:r>
            <a:r>
              <a:rPr lang="de-DE" sz="1100" dirty="0"/>
              <a:t>: »Habitus(-wandel)« im Spiegel von »Krise« und »</a:t>
            </a:r>
            <a:r>
              <a:rPr lang="de-DE" sz="1100" dirty="0" err="1"/>
              <a:t>Bewährung</a:t>
            </a:r>
            <a:r>
              <a:rPr lang="de-DE" sz="1100" dirty="0"/>
              <a:t>«. Strukturtheoretische </a:t>
            </a:r>
            <a:r>
              <a:rPr lang="de-DE" sz="1100" dirty="0" err="1"/>
              <a:t>Überlegungen</a:t>
            </a:r>
            <a:r>
              <a:rPr lang="de-DE" sz="1100" dirty="0"/>
              <a:t> zu einer dokumentarischen </a:t>
            </a:r>
            <a:r>
              <a:rPr lang="de-DE" sz="1100" dirty="0" err="1"/>
              <a:t>Längsschnittforschung</a:t>
            </a:r>
            <a:r>
              <a:rPr lang="de-DE" sz="1100" dirty="0"/>
              <a:t>. </a:t>
            </a:r>
            <a:r>
              <a:rPr lang="de-DE" sz="1100" i="1" dirty="0"/>
              <a:t>Zeitschrift </a:t>
            </a:r>
            <a:r>
              <a:rPr lang="de-DE" sz="1100" i="1" dirty="0" err="1"/>
              <a:t>für</a:t>
            </a:r>
            <a:r>
              <a:rPr lang="de-DE" sz="1100" i="1" dirty="0"/>
              <a:t> Qualitative Forschung</a:t>
            </a:r>
            <a:r>
              <a:rPr lang="de-DE" sz="1100" dirty="0"/>
              <a:t>, Jg. 14, H. 1, S. 13-32. </a:t>
            </a:r>
            <a:endParaRPr lang="de-DE" sz="1100" dirty="0">
              <a:latin typeface="Vectora LH 55 Roman" charset="0"/>
              <a:ea typeface="ＭＳ Ｐゴシック" charset="0"/>
            </a:endParaRPr>
          </a:p>
          <a:p>
            <a:r>
              <a:rPr lang="de-DE" sz="1100" dirty="0" err="1">
                <a:latin typeface="Vectora LH 55 Roman" charset="0"/>
                <a:ea typeface="ＭＳ Ｐゴシック" charset="0"/>
              </a:rPr>
              <a:t>Notari</a:t>
            </a:r>
            <a:r>
              <a:rPr lang="de-DE" sz="1100" dirty="0">
                <a:latin typeface="Vectora LH 55 Roman" charset="0"/>
                <a:ea typeface="ＭＳ Ｐゴシック" charset="0"/>
              </a:rPr>
              <a:t>, M. &amp; Honegger, B. D. (2013): Der WIKI Weg des Lernens. Gestalten und Begleiten von Lernprozessen mit digitalen Kollaborationswerkzeugen. Bern: </a:t>
            </a:r>
            <a:r>
              <a:rPr lang="de-DE" sz="1100" dirty="0" err="1">
                <a:latin typeface="Vectora LH 55 Roman" charset="0"/>
                <a:ea typeface="ＭＳ Ｐゴシック" charset="0"/>
              </a:rPr>
              <a:t>hep</a:t>
            </a:r>
            <a:r>
              <a:rPr lang="de-DE" sz="1100" dirty="0">
                <a:latin typeface="Vectora LH 55 Roman" charset="0"/>
                <a:ea typeface="ＭＳ Ｐゴシック" charset="0"/>
              </a:rPr>
              <a:t>. </a:t>
            </a:r>
          </a:p>
          <a:p>
            <a:r>
              <a:rPr lang="de-DE" sz="1100" dirty="0" err="1">
                <a:latin typeface="Vectora LH 55 Roman" charset="0"/>
                <a:ea typeface="ＭＳ Ｐゴシック" charset="0"/>
              </a:rPr>
              <a:t>Oevermann</a:t>
            </a:r>
            <a:r>
              <a:rPr lang="de-DE" sz="1100" dirty="0">
                <a:latin typeface="Vectora LH 55 Roman" charset="0"/>
                <a:ea typeface="ＭＳ Ｐゴシック" charset="0"/>
              </a:rPr>
              <a:t>, U. (1996). Theoretische Skizze einer revidierten Theorie professionellen Handelns. In A. </a:t>
            </a:r>
            <a:r>
              <a:rPr lang="de-DE" sz="1100" dirty="0" err="1">
                <a:latin typeface="Vectora LH 55 Roman" charset="0"/>
                <a:ea typeface="ＭＳ Ｐゴシック" charset="0"/>
              </a:rPr>
              <a:t>Combe</a:t>
            </a:r>
            <a:r>
              <a:rPr lang="de-DE" sz="1100" dirty="0">
                <a:latin typeface="Vectora LH 55 Roman" charset="0"/>
                <a:ea typeface="ＭＳ Ｐゴシック" charset="0"/>
              </a:rPr>
              <a:t> &amp; W. </a:t>
            </a:r>
            <a:r>
              <a:rPr lang="de-DE" sz="1100" dirty="0" err="1">
                <a:latin typeface="Vectora LH 55 Roman" charset="0"/>
                <a:ea typeface="ＭＳ Ｐゴシック" charset="0"/>
              </a:rPr>
              <a:t>Helsper</a:t>
            </a:r>
            <a:r>
              <a:rPr lang="de-DE" sz="1100" dirty="0">
                <a:latin typeface="Vectora LH 55 Roman" charset="0"/>
                <a:ea typeface="ＭＳ Ｐゴシック" charset="0"/>
              </a:rPr>
              <a:t> (Hrsg.), </a:t>
            </a:r>
            <a:r>
              <a:rPr lang="de-DE" sz="1100" dirty="0" err="1">
                <a:latin typeface="Vectora LH 55 Roman" charset="0"/>
                <a:ea typeface="ＭＳ Ｐゴシック" charset="0"/>
              </a:rPr>
              <a:t>Pädagogische</a:t>
            </a:r>
            <a:r>
              <a:rPr lang="de-DE" sz="1100" dirty="0">
                <a:latin typeface="Vectora LH 55 Roman" charset="0"/>
                <a:ea typeface="ＭＳ Ｐゴシック" charset="0"/>
              </a:rPr>
              <a:t> </a:t>
            </a:r>
            <a:r>
              <a:rPr lang="de-DE" sz="1100" dirty="0" err="1">
                <a:latin typeface="Vectora LH 55 Roman" charset="0"/>
                <a:ea typeface="ＭＳ Ｐゴシック" charset="0"/>
              </a:rPr>
              <a:t>Professionalität</a:t>
            </a:r>
            <a:r>
              <a:rPr lang="de-DE" sz="1100" dirty="0">
                <a:latin typeface="Vectora LH 55 Roman" charset="0"/>
                <a:ea typeface="ＭＳ Ｐゴシック" charset="0"/>
              </a:rPr>
              <a:t> (3. Aufl.) (S. 70-182). Frankfurt a.M.: Suhrkamp. </a:t>
            </a:r>
          </a:p>
          <a:p>
            <a:r>
              <a:rPr lang="de-DE" sz="1100" dirty="0" err="1">
                <a:latin typeface="Vectora LH 55 Roman" charset="0"/>
                <a:ea typeface="ＭＳ Ｐゴシック" charset="0"/>
              </a:rPr>
              <a:t>Oevermann</a:t>
            </a:r>
            <a:r>
              <a:rPr lang="de-DE" sz="1100" dirty="0">
                <a:latin typeface="Vectora LH 55 Roman" charset="0"/>
                <a:ea typeface="ＭＳ Ｐゴシック" charset="0"/>
              </a:rPr>
              <a:t>, U. (2002). </a:t>
            </a:r>
            <a:r>
              <a:rPr lang="de-DE" sz="1100" dirty="0" err="1">
                <a:latin typeface="Vectora LH 55 Roman" charset="0"/>
                <a:ea typeface="ＭＳ Ｐゴシック" charset="0"/>
              </a:rPr>
              <a:t>Professionalisierungsbedürftigkeit</a:t>
            </a:r>
            <a:r>
              <a:rPr lang="de-DE" sz="1100" dirty="0">
                <a:latin typeface="Vectora LH 55 Roman" charset="0"/>
                <a:ea typeface="ＭＳ Ｐゴシック" charset="0"/>
              </a:rPr>
              <a:t> und </a:t>
            </a:r>
            <a:r>
              <a:rPr lang="de-DE" sz="1100" dirty="0" err="1">
                <a:latin typeface="Vectora LH 55 Roman" charset="0"/>
                <a:ea typeface="ＭＳ Ｐゴシック" charset="0"/>
              </a:rPr>
              <a:t>Professionalisiertheit</a:t>
            </a:r>
            <a:r>
              <a:rPr lang="de-DE" sz="1100" dirty="0">
                <a:latin typeface="Vectora LH 55 Roman" charset="0"/>
                <a:ea typeface="ＭＳ Ｐゴシック" charset="0"/>
              </a:rPr>
              <a:t> </a:t>
            </a:r>
            <a:r>
              <a:rPr lang="de-DE" sz="1100" dirty="0" err="1">
                <a:latin typeface="Vectora LH 55 Roman" charset="0"/>
                <a:ea typeface="ＭＳ Ｐゴシック" charset="0"/>
              </a:rPr>
              <a:t>pädagogischen</a:t>
            </a:r>
            <a:r>
              <a:rPr lang="de-DE" sz="1100" dirty="0">
                <a:latin typeface="Vectora LH 55 Roman" charset="0"/>
                <a:ea typeface="ＭＳ Ｐゴシック" charset="0"/>
              </a:rPr>
              <a:t> Handelns. In M. Kraul, W. </a:t>
            </a:r>
            <a:r>
              <a:rPr lang="de-DE" sz="1100" dirty="0" err="1">
                <a:latin typeface="Vectora LH 55 Roman" charset="0"/>
                <a:ea typeface="ＭＳ Ｐゴシック" charset="0"/>
              </a:rPr>
              <a:t>Marotzki</a:t>
            </a:r>
            <a:r>
              <a:rPr lang="de-DE" sz="1100" dirty="0">
                <a:latin typeface="Vectora LH 55 Roman" charset="0"/>
                <a:ea typeface="ＭＳ Ｐゴシック" charset="0"/>
              </a:rPr>
              <a:t> &amp; C. </a:t>
            </a:r>
            <a:r>
              <a:rPr lang="de-DE" sz="1100" dirty="0" err="1">
                <a:latin typeface="Vectora LH 55 Roman" charset="0"/>
                <a:ea typeface="ＭＳ Ｐゴシック" charset="0"/>
              </a:rPr>
              <a:t>Schweppe</a:t>
            </a:r>
            <a:r>
              <a:rPr lang="de-DE" sz="1100" dirty="0">
                <a:latin typeface="Vectora LH 55 Roman" charset="0"/>
                <a:ea typeface="ＭＳ Ｐゴシック" charset="0"/>
              </a:rPr>
              <a:t> (Hrsg.), Biographie und Profession (S. 19-63). Bad Heilbrunn/</a:t>
            </a:r>
            <a:r>
              <a:rPr lang="de-DE" sz="1100" dirty="0" err="1">
                <a:latin typeface="Vectora LH 55 Roman" charset="0"/>
                <a:ea typeface="ＭＳ Ｐゴシック" charset="0"/>
              </a:rPr>
              <a:t>Obb</a:t>
            </a:r>
            <a:r>
              <a:rPr lang="de-DE" sz="1100" dirty="0">
                <a:latin typeface="Vectora LH 55 Roman" charset="0"/>
                <a:ea typeface="ＭＳ Ｐゴシック" charset="0"/>
              </a:rPr>
              <a:t>.: Julius </a:t>
            </a:r>
            <a:r>
              <a:rPr lang="de-DE" sz="1100" dirty="0" err="1">
                <a:latin typeface="Vectora LH 55 Roman" charset="0"/>
                <a:ea typeface="ＭＳ Ｐゴシック" charset="0"/>
              </a:rPr>
              <a:t>Klinkhardt</a:t>
            </a:r>
            <a:r>
              <a:rPr lang="de-DE" sz="1100" dirty="0">
                <a:latin typeface="Vectora LH 55 Roman" charset="0"/>
                <a:ea typeface="ＭＳ Ｐゴシック" charset="0"/>
              </a:rPr>
              <a:t>.</a:t>
            </a:r>
          </a:p>
          <a:p>
            <a:r>
              <a:rPr lang="de-DE" sz="1100" dirty="0" err="1">
                <a:latin typeface="Vectora LH 55 Roman" charset="0"/>
                <a:ea typeface="ＭＳ Ｐゴシック" charset="0"/>
              </a:rPr>
              <a:t>Reitinger</a:t>
            </a:r>
            <a:r>
              <a:rPr lang="de-DE" sz="1100" dirty="0">
                <a:latin typeface="Vectora LH 55 Roman" charset="0"/>
                <a:ea typeface="ＭＳ Ｐゴシック" charset="0"/>
              </a:rPr>
              <a:t>, J. (2016): Selbstbestimmung, Unvorhersagbarkeit und Transparenz: Über die empirische Zugänglichkeit forschenden Lernens anhand des </a:t>
            </a:r>
            <a:r>
              <a:rPr lang="de-DE" sz="1100" dirty="0" err="1">
                <a:latin typeface="Vectora LH 55 Roman" charset="0"/>
                <a:ea typeface="ＭＳ Ｐゴシック" charset="0"/>
              </a:rPr>
              <a:t>Criteria</a:t>
            </a:r>
            <a:r>
              <a:rPr lang="de-DE" sz="1100" dirty="0">
                <a:latin typeface="Vectora LH 55 Roman" charset="0"/>
                <a:ea typeface="ＭＳ Ｐゴシック" charset="0"/>
              </a:rPr>
              <a:t> </a:t>
            </a:r>
            <a:r>
              <a:rPr lang="de-DE" sz="1100" dirty="0" err="1">
                <a:latin typeface="Vectora LH 55 Roman" charset="0"/>
                <a:ea typeface="ＭＳ Ｐゴシック" charset="0"/>
              </a:rPr>
              <a:t>of</a:t>
            </a:r>
            <a:r>
              <a:rPr lang="de-DE" sz="1100" dirty="0">
                <a:latin typeface="Vectora LH 55 Roman" charset="0"/>
                <a:ea typeface="ＭＳ Ｐゴシック" charset="0"/>
              </a:rPr>
              <a:t> </a:t>
            </a:r>
            <a:r>
              <a:rPr lang="de-DE" sz="1100" dirty="0" err="1">
                <a:latin typeface="Vectora LH 55 Roman" charset="0"/>
                <a:ea typeface="ＭＳ Ｐゴシック" charset="0"/>
              </a:rPr>
              <a:t>Inquiry</a:t>
            </a:r>
            <a:r>
              <a:rPr lang="de-DE" sz="1100" dirty="0">
                <a:latin typeface="Vectora LH 55 Roman" charset="0"/>
                <a:ea typeface="ＭＳ Ｐゴシック" charset="0"/>
              </a:rPr>
              <a:t> Learning </a:t>
            </a:r>
            <a:r>
              <a:rPr lang="de-DE" sz="1100" dirty="0" err="1">
                <a:latin typeface="Vectora LH 55 Roman" charset="0"/>
                <a:ea typeface="ＭＳ Ｐゴシック" charset="0"/>
              </a:rPr>
              <a:t>Inventory</a:t>
            </a:r>
            <a:r>
              <a:rPr lang="de-DE" sz="1100" dirty="0">
                <a:latin typeface="Vectora LH 55 Roman" charset="0"/>
                <a:ea typeface="ＭＳ Ｐゴシック" charset="0"/>
              </a:rPr>
              <a:t> (CILI). In S. </a:t>
            </a:r>
            <a:r>
              <a:rPr lang="de-DE" sz="1100" dirty="0" err="1">
                <a:latin typeface="Vectora LH 55 Roman" charset="0"/>
                <a:ea typeface="ＭＳ Ｐゴシック" charset="0"/>
              </a:rPr>
              <a:t>Schude</a:t>
            </a:r>
            <a:r>
              <a:rPr lang="de-DE" sz="1100" dirty="0">
                <a:latin typeface="Vectora LH 55 Roman" charset="0"/>
                <a:ea typeface="ＭＳ Ｐゴシック" charset="0"/>
              </a:rPr>
              <a:t> &amp; K. </a:t>
            </a:r>
            <a:r>
              <a:rPr lang="de-DE" sz="1100" dirty="0" err="1">
                <a:latin typeface="Vectora LH 55 Roman" charset="0"/>
                <a:ea typeface="ＭＳ Ｐゴシック" charset="0"/>
              </a:rPr>
              <a:t>Moegling</a:t>
            </a:r>
            <a:r>
              <a:rPr lang="de-DE" sz="1100" dirty="0">
                <a:latin typeface="Vectora LH 55 Roman" charset="0"/>
                <a:ea typeface="ＭＳ Ｐゴシック" charset="0"/>
              </a:rPr>
              <a:t> (Eds.), Transparenz im Unterricht und in der Schule. Forschungsergebnisse und Diskussion (pp. 42–69). Immenhausen bei Kassel: Prolog.</a:t>
            </a:r>
          </a:p>
          <a:p>
            <a:r>
              <a:rPr lang="de-DE" sz="1100" dirty="0" err="1">
                <a:latin typeface="Vectora LH 55 Roman" charset="0"/>
                <a:ea typeface="ＭＳ Ｐゴシック" charset="0"/>
              </a:rPr>
              <a:t>Reinmann</a:t>
            </a:r>
            <a:r>
              <a:rPr lang="de-DE" sz="1100" dirty="0">
                <a:latin typeface="Vectora LH 55 Roman" charset="0"/>
                <a:ea typeface="ＭＳ Ｐゴシック" charset="0"/>
              </a:rPr>
              <a:t>, G. &amp; Mandl, H. (2001): Unterrichten und Lernumgebungen gestalten. In: Krapp, A. &amp; Weidenmann, B. (Hrsg.), Pädagogische Psychologie. Ein Lehrbuch. S. 613 - 658. Weinheim: Beltz. </a:t>
            </a:r>
          </a:p>
          <a:p>
            <a:r>
              <a:rPr lang="de-DE" sz="1100" dirty="0">
                <a:latin typeface="Vectora LH 55 Roman" charset="0"/>
                <a:ea typeface="ＭＳ Ｐゴシック" charset="0"/>
              </a:rPr>
              <a:t>Schlichter, N. (2012). Lehrerüberzeugungen zum Lehren und Lernen. Dissertation zur Erlangung des Doktorgrades der Sozialwissenschaftlichen Fakultät er Georg-August-Universität Göttingen. Göttingen.</a:t>
            </a:r>
          </a:p>
          <a:p>
            <a:r>
              <a:rPr lang="de-DE" sz="1100" dirty="0">
                <a:latin typeface="Vectora LH 55 Roman" charset="0"/>
                <a:ea typeface="ＭＳ Ｐゴシック" charset="0"/>
              </a:rPr>
              <a:t>Schwarzer, R. &amp; Jerusalem, M. (Hrsg.) (1999). Skalen zur Erfassung von Lehrer- und Schülermerkmalen. Dokumentation der psychometrischen Verfahren m Rahmen er Wissenschaftlichen Begleitung des Modellversuchs Selbstwirksame Schule. Berlin: Freie Universität Berlin.</a:t>
            </a:r>
          </a:p>
          <a:p>
            <a:r>
              <a:rPr lang="de-DE" sz="1100" dirty="0">
                <a:latin typeface="Vectora LH 55 Roman" charset="0"/>
                <a:ea typeface="ＭＳ Ｐゴシック" charset="0"/>
              </a:rPr>
              <a:t>Müller-</a:t>
            </a:r>
            <a:r>
              <a:rPr lang="de-DE" sz="1100" dirty="0" err="1">
                <a:latin typeface="Vectora LH 55 Roman" charset="0"/>
                <a:ea typeface="ＭＳ Ｐゴシック" charset="0"/>
              </a:rPr>
              <a:t>Naendrup</a:t>
            </a:r>
            <a:r>
              <a:rPr lang="de-DE" sz="1100" dirty="0">
                <a:latin typeface="Vectora LH 55 Roman" charset="0"/>
                <a:ea typeface="ＭＳ Ｐゴシック" charset="0"/>
              </a:rPr>
              <a:t>, B. (1997): Lernwerkstätten an Hochschulen. Ein Beitrag zur Reform der Primarstufenlehrerausbildung. Frankfurt: Peter Lang.</a:t>
            </a:r>
          </a:p>
          <a:p>
            <a:r>
              <a:rPr lang="de-DE" sz="1100" dirty="0">
                <a:latin typeface="Vectora LH 55 Roman" charset="0"/>
                <a:ea typeface="ＭＳ Ｐゴシック" charset="0"/>
              </a:rPr>
              <a:t>Wagner, H.-J. (1998). Eine Theorie pädagogischer Professionalität (Dr. nach Typoskript). Weinheim: Dt. Studien-Verlag.</a:t>
            </a:r>
          </a:p>
          <a:p>
            <a:r>
              <a:rPr lang="de-DE" sz="1100" dirty="0">
                <a:latin typeface="Vectora LH 55 Roman" charset="0"/>
                <a:ea typeface="ＭＳ Ｐゴシック" charset="0"/>
              </a:rPr>
              <a:t>Weber, A. (2007): Problem-</a:t>
            </a:r>
            <a:r>
              <a:rPr lang="de-DE" sz="1100" dirty="0" err="1">
                <a:latin typeface="Vectora LH 55 Roman" charset="0"/>
                <a:ea typeface="ＭＳ Ｐゴシック" charset="0"/>
              </a:rPr>
              <a:t>Based</a:t>
            </a:r>
            <a:r>
              <a:rPr lang="de-DE" sz="1100" dirty="0">
                <a:latin typeface="Vectora LH 55 Roman" charset="0"/>
                <a:ea typeface="ＭＳ Ｐゴシック" charset="0"/>
              </a:rPr>
              <a:t> Learning. Ein Handbuch für Ausbildung auf der Sekundarstufe 2 und der Tertiärstufe. HEP: </a:t>
            </a:r>
            <a:r>
              <a:rPr lang="de-DE" sz="1100" dirty="0" smtClean="0">
                <a:latin typeface="Vectora LH 55 Roman" charset="0"/>
                <a:ea typeface="ＭＳ Ｐゴシック" charset="0"/>
              </a:rPr>
              <a:t>Bern</a:t>
            </a:r>
            <a:endParaRPr lang="de-DE" sz="1100" dirty="0">
              <a:latin typeface="Vectora LH 55 Roman" charset="0"/>
              <a:ea typeface="ＭＳ Ｐゴシック" charset="0"/>
            </a:endParaRPr>
          </a:p>
          <a:p>
            <a:r>
              <a:rPr lang="de-DE" sz="1100" dirty="0" err="1">
                <a:latin typeface="Vectora LH 55 Roman" charset="0"/>
                <a:ea typeface="ＭＳ Ｐゴシック" charset="0"/>
              </a:rPr>
              <a:t>Wernet</a:t>
            </a:r>
            <a:r>
              <a:rPr lang="de-DE" sz="1100" dirty="0">
                <a:latin typeface="Vectora LH 55 Roman" charset="0"/>
                <a:ea typeface="ＭＳ Ｐゴシック" charset="0"/>
              </a:rPr>
              <a:t>, A. (2003). Pädagogische Permissivität. Schulische Sozialisation und pädagogisches Handeln jenseits der Professionalisierungsfrage. Opladen: </a:t>
            </a:r>
            <a:r>
              <a:rPr lang="de-DE" sz="1100" dirty="0" err="1">
                <a:latin typeface="Vectora LH 55 Roman" charset="0"/>
                <a:ea typeface="ＭＳ Ｐゴシック" charset="0"/>
              </a:rPr>
              <a:t>Leske</a:t>
            </a:r>
            <a:r>
              <a:rPr lang="de-DE" sz="1100" dirty="0">
                <a:latin typeface="Vectora LH 55 Roman" charset="0"/>
                <a:ea typeface="ＭＳ Ｐゴシック" charset="0"/>
              </a:rPr>
              <a:t> + </a:t>
            </a:r>
            <a:r>
              <a:rPr lang="de-DE" sz="1100" dirty="0" err="1">
                <a:latin typeface="Vectora LH 55 Roman" charset="0"/>
                <a:ea typeface="ＭＳ Ｐゴシック" charset="0"/>
              </a:rPr>
              <a:t>Budrich</a:t>
            </a:r>
            <a:r>
              <a:rPr lang="de-DE" sz="1100" dirty="0">
                <a:latin typeface="Vectora LH 55 Roman" charset="0"/>
                <a:ea typeface="ＭＳ Ｐゴシック" charset="0"/>
              </a:rPr>
              <a:t>.</a:t>
            </a:r>
          </a:p>
          <a:p>
            <a:endParaRPr lang="de-DE" sz="1100" dirty="0"/>
          </a:p>
        </p:txBody>
      </p:sp>
    </p:spTree>
    <p:extLst>
      <p:ext uri="{BB962C8B-B14F-4D97-AF65-F5344CB8AC3E}">
        <p14:creationId xmlns:p14="http://schemas.microsoft.com/office/powerpoint/2010/main" val="3890512865"/>
      </p:ext>
    </p:extLst>
  </p:cSld>
  <p:clrMapOvr>
    <a:masterClrMapping/>
  </p:clrMapOvr>
  <p:transition xmlns:p14="http://schemas.microsoft.com/office/powerpoint/2010/mai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Transformation und Beharrungstendenz</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983848691"/>
              </p:ext>
            </p:extLst>
          </p:nvPr>
        </p:nvGraphicFramePr>
        <p:xfrm>
          <a:off x="983432" y="1876342"/>
          <a:ext cx="9904968" cy="2907792"/>
        </p:xfrm>
        <a:graphic>
          <a:graphicData uri="http://schemas.openxmlformats.org/drawingml/2006/table">
            <a:tbl>
              <a:tblPr firstRow="1" bandRow="1">
                <a:tableStyleId>{5C22544A-7EE6-4342-B048-85BDC9FD1C3A}</a:tableStyleId>
              </a:tblPr>
              <a:tblGrid>
                <a:gridCol w="2476242"/>
                <a:gridCol w="2476242"/>
                <a:gridCol w="2476242"/>
                <a:gridCol w="2476242"/>
              </a:tblGrid>
              <a:tr h="370840">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de-DE" b="1" dirty="0" smtClean="0">
                          <a:solidFill>
                            <a:schemeClr val="tx1"/>
                          </a:solidFill>
                        </a:rPr>
                        <a:t>Lernorientierung </a:t>
                      </a:r>
                    </a:p>
                    <a:p>
                      <a:endParaRPr lang="de-DE" dirty="0">
                        <a:solidFill>
                          <a:srgbClr val="000000"/>
                        </a:solidFill>
                      </a:endParaRPr>
                    </a:p>
                  </a:txBody>
                  <a:tcPr/>
                </a:tc>
                <a:tc>
                  <a:txBody>
                    <a:bodyPr/>
                    <a:lstStyle/>
                    <a:p>
                      <a:r>
                        <a:rPr lang="de-DE" dirty="0" smtClean="0">
                          <a:solidFill>
                            <a:srgbClr val="000000"/>
                          </a:solidFill>
                        </a:rPr>
                        <a:t>1. Welle </a:t>
                      </a:r>
                      <a:endParaRPr lang="de-DE" dirty="0">
                        <a:solidFill>
                          <a:srgbClr val="000000"/>
                        </a:solidFill>
                      </a:endParaRPr>
                    </a:p>
                  </a:txBody>
                  <a:tcP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de-DE" dirty="0" smtClean="0">
                          <a:solidFill>
                            <a:srgbClr val="000000"/>
                          </a:solidFill>
                        </a:rPr>
                        <a:t>3. Welle </a:t>
                      </a:r>
                    </a:p>
                    <a:p>
                      <a:endParaRPr lang="de-DE" dirty="0">
                        <a:solidFill>
                          <a:srgbClr val="000000"/>
                        </a:solidFill>
                      </a:endParaRPr>
                    </a:p>
                  </a:txBody>
                  <a:tcP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de-DE" dirty="0" smtClean="0">
                          <a:solidFill>
                            <a:srgbClr val="000000"/>
                          </a:solidFill>
                        </a:rPr>
                        <a:t>Änderung?</a:t>
                      </a:r>
                    </a:p>
                    <a:p>
                      <a:endParaRPr lang="de-DE" dirty="0">
                        <a:solidFill>
                          <a:srgbClr val="000000"/>
                        </a:solidFill>
                      </a:endParaRPr>
                    </a:p>
                  </a:txBody>
                  <a:tcPr/>
                </a:tc>
              </a:tr>
              <a:tr h="370840">
                <a:tc>
                  <a:txBody>
                    <a:bodyPr/>
                    <a:lstStyle/>
                    <a:p>
                      <a:r>
                        <a:rPr lang="de-DE" b="1" dirty="0" smtClean="0"/>
                        <a:t>Fall A</a:t>
                      </a:r>
                      <a:endParaRPr lang="de-DE" b="1" dirty="0"/>
                    </a:p>
                  </a:txBody>
                  <a:tcPr/>
                </a:tc>
                <a:tc>
                  <a:txBody>
                    <a:bodyPr/>
                    <a:lstStyle/>
                    <a:p>
                      <a:r>
                        <a:rPr lang="de-DE" sz="1350" b="1" kern="1200" dirty="0" smtClean="0">
                          <a:solidFill>
                            <a:schemeClr val="dk1"/>
                          </a:solidFill>
                          <a:latin typeface="+mn-lt"/>
                          <a:ea typeface="+mn-ea"/>
                          <a:cs typeface="+mn-cs"/>
                        </a:rPr>
                        <a:t>Aufgrund des Wissensdefizites lernpflichtige, gelenkte Wissensaufnahme unter soziokultureller Differenzierung</a:t>
                      </a:r>
                      <a:endParaRPr lang="de-DE" sz="1350" b="1" kern="1200" dirty="0">
                        <a:solidFill>
                          <a:schemeClr val="dk1"/>
                        </a:solidFill>
                        <a:latin typeface="+mn-lt"/>
                        <a:ea typeface="+mn-ea"/>
                        <a:cs typeface="+mn-cs"/>
                      </a:endParaRPr>
                    </a:p>
                  </a:txBody>
                  <a:tcPr/>
                </a:tc>
                <a:tc>
                  <a:txBody>
                    <a:bodyPr/>
                    <a:lstStyle/>
                    <a:p>
                      <a:r>
                        <a:rPr lang="de-DE" sz="1350" b="1" kern="1200" dirty="0" smtClean="0">
                          <a:solidFill>
                            <a:schemeClr val="dk1"/>
                          </a:solidFill>
                          <a:effectLst/>
                          <a:latin typeface="+mn-lt"/>
                          <a:ea typeface="+mn-ea"/>
                          <a:cs typeface="+mn-cs"/>
                        </a:rPr>
                        <a:t>aufgrund des Wissensdefizites lernpflichtige, gelenkte, </a:t>
                      </a:r>
                      <a:r>
                        <a:rPr lang="de-DE" sz="1350" b="1" kern="1200" dirty="0" smtClean="0">
                          <a:solidFill>
                            <a:srgbClr val="00B050"/>
                          </a:solidFill>
                          <a:effectLst/>
                          <a:latin typeface="+mn-lt"/>
                          <a:ea typeface="+mn-ea"/>
                          <a:cs typeface="+mn-cs"/>
                        </a:rPr>
                        <a:t>konforme</a:t>
                      </a:r>
                      <a:r>
                        <a:rPr lang="de-DE" sz="1350" b="1" kern="1200" dirty="0" smtClean="0">
                          <a:solidFill>
                            <a:schemeClr val="dk1"/>
                          </a:solidFill>
                          <a:effectLst/>
                          <a:latin typeface="+mn-lt"/>
                          <a:ea typeface="+mn-ea"/>
                          <a:cs typeface="+mn-cs"/>
                        </a:rPr>
                        <a:t> Wissensaufnahme</a:t>
                      </a:r>
                      <a:endParaRPr lang="de-DE" b="1" dirty="0"/>
                    </a:p>
                  </a:txBody>
                  <a:tcPr/>
                </a:tc>
                <a:tc>
                  <a:txBody>
                    <a:bodyPr/>
                    <a:lstStyle/>
                    <a:p>
                      <a:pPr marL="285750" indent="-285750">
                        <a:buFont typeface="Arial" panose="020B0604020202020204" pitchFamily="34" charset="0"/>
                        <a:buChar char="•"/>
                      </a:pPr>
                      <a:r>
                        <a:rPr lang="de-DE" b="1" dirty="0" smtClean="0">
                          <a:solidFill>
                            <a:srgbClr val="00B050"/>
                          </a:solidFill>
                        </a:rPr>
                        <a:t>Konformes</a:t>
                      </a:r>
                      <a:r>
                        <a:rPr lang="de-DE" b="1" baseline="0" dirty="0" smtClean="0">
                          <a:solidFill>
                            <a:srgbClr val="00B050"/>
                          </a:solidFill>
                        </a:rPr>
                        <a:t> Lernverhalten</a:t>
                      </a:r>
                      <a:endParaRPr lang="de-DE" b="1" dirty="0">
                        <a:solidFill>
                          <a:srgbClr val="00B050"/>
                        </a:solidFill>
                      </a:endParaRPr>
                    </a:p>
                  </a:txBody>
                  <a:tcPr/>
                </a:tc>
              </a:tr>
              <a:tr h="1051520">
                <a:tc>
                  <a:txBody>
                    <a:bodyPr/>
                    <a:lstStyle/>
                    <a:p>
                      <a:r>
                        <a:rPr lang="de-DE" b="1" dirty="0" smtClean="0"/>
                        <a:t>Fall</a:t>
                      </a:r>
                      <a:r>
                        <a:rPr lang="de-DE" b="1" baseline="0" dirty="0" smtClean="0"/>
                        <a:t> B</a:t>
                      </a:r>
                      <a:endParaRPr lang="de-DE" b="1" dirty="0"/>
                    </a:p>
                  </a:txBody>
                  <a:tcPr/>
                </a:tc>
                <a:tc>
                  <a:txBody>
                    <a:bodyPr/>
                    <a:lstStyle/>
                    <a:p>
                      <a:pPr marL="0" algn="l" defTabSz="342900" rtl="0" eaLnBrk="1" latinLnBrk="0" hangingPunct="1">
                        <a:lnSpc>
                          <a:spcPct val="120000"/>
                        </a:lnSpc>
                      </a:pPr>
                      <a:r>
                        <a:rPr lang="de-DE" sz="1350" b="1" kern="1200" dirty="0" smtClean="0">
                          <a:solidFill>
                            <a:schemeClr val="dk1"/>
                          </a:solidFill>
                          <a:latin typeface="+mn-lt"/>
                          <a:ea typeface="+mn-ea"/>
                          <a:cs typeface="+mn-cs"/>
                        </a:rPr>
                        <a:t>eine institutionell zwanghafte, dauerhafte, passive, prozessuale harte Wissensaufnahme</a:t>
                      </a:r>
                      <a:endParaRPr lang="de-DE" sz="1350" b="1" kern="1200" dirty="0">
                        <a:solidFill>
                          <a:schemeClr val="dk1"/>
                        </a:solidFill>
                        <a:latin typeface="+mn-lt"/>
                        <a:ea typeface="+mn-ea"/>
                        <a:cs typeface="+mn-cs"/>
                      </a:endParaRPr>
                    </a:p>
                  </a:txBody>
                  <a:tcPr/>
                </a:tc>
                <a:tc>
                  <a:txBody>
                    <a:bodyPr/>
                    <a:lstStyle/>
                    <a:p>
                      <a:pPr marL="0" algn="l" defTabSz="342900" rtl="0" eaLnBrk="1" latinLnBrk="0" hangingPunct="1">
                        <a:lnSpc>
                          <a:spcPct val="120000"/>
                        </a:lnSpc>
                      </a:pPr>
                      <a:r>
                        <a:rPr lang="de-DE" sz="1350" b="1" kern="1200" dirty="0" smtClean="0">
                          <a:solidFill>
                            <a:schemeClr val="dk1"/>
                          </a:solidFill>
                          <a:latin typeface="+mn-lt"/>
                          <a:ea typeface="+mn-ea"/>
                          <a:cs typeface="+mn-cs"/>
                        </a:rPr>
                        <a:t>Kooperation</a:t>
                      </a:r>
                      <a:r>
                        <a:rPr lang="de-DE" sz="1350" b="1" kern="1200" baseline="0" dirty="0" smtClean="0">
                          <a:solidFill>
                            <a:schemeClr val="dk1"/>
                          </a:solidFill>
                          <a:latin typeface="+mn-lt"/>
                          <a:ea typeface="+mn-ea"/>
                          <a:cs typeface="+mn-cs"/>
                        </a:rPr>
                        <a:t> zwischen </a:t>
                      </a:r>
                      <a:r>
                        <a:rPr lang="de-DE" sz="1350" b="1" kern="1200" dirty="0" smtClean="0">
                          <a:solidFill>
                            <a:schemeClr val="dk1"/>
                          </a:solidFill>
                          <a:latin typeface="+mn-lt"/>
                          <a:ea typeface="+mn-ea"/>
                          <a:cs typeface="+mn-cs"/>
                        </a:rPr>
                        <a:t>Wissensaufnahme</a:t>
                      </a:r>
                      <a:r>
                        <a:rPr lang="de-DE" sz="1350" b="1" kern="1200" baseline="0" dirty="0" smtClean="0">
                          <a:solidFill>
                            <a:schemeClr val="dk1"/>
                          </a:solidFill>
                          <a:latin typeface="+mn-lt"/>
                          <a:ea typeface="+mn-ea"/>
                          <a:cs typeface="+mn-cs"/>
                        </a:rPr>
                        <a:t> und  </a:t>
                      </a:r>
                      <a:r>
                        <a:rPr lang="de-DE" sz="1350" b="1" kern="1200" baseline="0" dirty="0" smtClean="0">
                          <a:solidFill>
                            <a:srgbClr val="00B050"/>
                          </a:solidFill>
                          <a:latin typeface="+mn-lt"/>
                          <a:ea typeface="+mn-ea"/>
                          <a:cs typeface="+mn-cs"/>
                        </a:rPr>
                        <a:t>Eigeninitiative mit Motivation</a:t>
                      </a:r>
                      <a:endParaRPr lang="de-DE" sz="1350" b="1" kern="1200" dirty="0">
                        <a:solidFill>
                          <a:srgbClr val="00B050"/>
                        </a:solidFill>
                        <a:latin typeface="+mn-lt"/>
                        <a:ea typeface="+mn-ea"/>
                        <a:cs typeface="+mn-cs"/>
                      </a:endParaRPr>
                    </a:p>
                  </a:txBody>
                  <a:tcPr/>
                </a:tc>
                <a:tc>
                  <a:txBody>
                    <a:bodyPr/>
                    <a:lstStyle/>
                    <a:p>
                      <a:pPr marL="285750" indent="-285750">
                        <a:lnSpc>
                          <a:spcPct val="120000"/>
                        </a:lnSpc>
                        <a:buFont typeface="Arial" panose="020B0604020202020204" pitchFamily="34" charset="0"/>
                        <a:buChar char="•"/>
                      </a:pPr>
                      <a:r>
                        <a:rPr lang="de-DE" b="1" dirty="0" smtClean="0">
                          <a:solidFill>
                            <a:srgbClr val="00B050"/>
                          </a:solidFill>
                        </a:rPr>
                        <a:t>Eigeninitiative</a:t>
                      </a:r>
                    </a:p>
                    <a:p>
                      <a:pPr marL="285750" indent="-285750">
                        <a:lnSpc>
                          <a:spcPct val="120000"/>
                        </a:lnSpc>
                        <a:buFont typeface="Arial" panose="020B0604020202020204" pitchFamily="34" charset="0"/>
                        <a:buChar char="•"/>
                      </a:pPr>
                      <a:r>
                        <a:rPr lang="de-DE" b="1" dirty="0" smtClean="0">
                          <a:solidFill>
                            <a:srgbClr val="00B050"/>
                          </a:solidFill>
                        </a:rPr>
                        <a:t>Motivation</a:t>
                      </a:r>
                      <a:endParaRPr lang="de-DE" b="1" dirty="0">
                        <a:solidFill>
                          <a:srgbClr val="00B050"/>
                        </a:solidFill>
                      </a:endParaRPr>
                    </a:p>
                  </a:txBody>
                  <a:tcPr/>
                </a:tc>
              </a:tr>
            </a:tbl>
          </a:graphicData>
        </a:graphic>
      </p:graphicFrame>
    </p:spTree>
    <p:extLst>
      <p:ext uri="{BB962C8B-B14F-4D97-AF65-F5344CB8AC3E}">
        <p14:creationId xmlns:p14="http://schemas.microsoft.com/office/powerpoint/2010/main" val="568445950"/>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el 1"/>
          <p:cNvSpPr>
            <a:spLocks noGrp="1"/>
          </p:cNvSpPr>
          <p:nvPr>
            <p:ph type="title"/>
          </p:nvPr>
        </p:nvSpPr>
        <p:spPr>
          <a:xfrm>
            <a:off x="407988" y="5949950"/>
            <a:ext cx="10941050" cy="719138"/>
          </a:xfrm>
        </p:spPr>
        <p:txBody>
          <a:bodyPr/>
          <a:lstStyle/>
          <a:p>
            <a:r>
              <a:rPr lang="de-DE" sz="2400">
                <a:latin typeface="Vectora LH 75 Bold" charset="0"/>
                <a:ea typeface="ＭＳ Ｐゴシック" charset="0"/>
              </a:rPr>
              <a:t>Gelingendes pädagogisches Arbeitsbündnis: Autonomisierung (Liu 2018, S.27)</a:t>
            </a:r>
          </a:p>
        </p:txBody>
      </p:sp>
      <p:sp>
        <p:nvSpPr>
          <p:cNvPr id="59394" name="Inhaltsplatzhalter 2"/>
          <p:cNvSpPr>
            <a:spLocks noGrp="1"/>
          </p:cNvSpPr>
          <p:nvPr>
            <p:ph idx="1"/>
          </p:nvPr>
        </p:nvSpPr>
        <p:spPr>
          <a:xfrm>
            <a:off x="719138" y="2159000"/>
            <a:ext cx="10941050" cy="3862388"/>
          </a:xfrm>
        </p:spPr>
        <p:txBody>
          <a:bodyPr/>
          <a:lstStyle/>
          <a:p>
            <a:endParaRPr lang="de-DE">
              <a:latin typeface="Vectora LH 55 Roman" charset="0"/>
              <a:ea typeface="ＭＳ Ｐゴシック" charset="0"/>
            </a:endParaRPr>
          </a:p>
        </p:txBody>
      </p:sp>
      <p:grpSp>
        <p:nvGrpSpPr>
          <p:cNvPr id="59395" name="Gruppieren 4"/>
          <p:cNvGrpSpPr>
            <a:grpSpLocks/>
          </p:cNvGrpSpPr>
          <p:nvPr/>
        </p:nvGrpSpPr>
        <p:grpSpPr bwMode="auto">
          <a:xfrm>
            <a:off x="1187450" y="1268413"/>
            <a:ext cx="6553200" cy="4752975"/>
            <a:chOff x="0" y="0"/>
            <a:chExt cx="5646420" cy="3583940"/>
          </a:xfrm>
        </p:grpSpPr>
        <p:sp>
          <p:nvSpPr>
            <p:cNvPr id="5" name="Ellipse 5"/>
            <p:cNvSpPr/>
            <p:nvPr/>
          </p:nvSpPr>
          <p:spPr>
            <a:xfrm>
              <a:off x="0" y="0"/>
              <a:ext cx="5646420" cy="3583940"/>
            </a:xfrm>
            <a:prstGeom prst="ellipse">
              <a:avLst/>
            </a:prstGeom>
            <a:solidFill>
              <a:sysClr val="window" lastClr="FFFFFF"/>
            </a:solidFill>
            <a:ln w="25400" cap="flat" cmpd="sng" algn="ctr">
              <a:solidFill>
                <a:srgbClr val="9BBB59"/>
              </a:solidFill>
              <a:prstDash val="solid"/>
            </a:ln>
            <a:effectLst/>
          </p:spPr>
          <p:txBody>
            <a:bodyPr anchor="ctr"/>
            <a:lstStyle/>
            <a:p>
              <a:pPr eaLnBrk="1" fontAlgn="auto" hangingPunct="1">
                <a:spcBef>
                  <a:spcPts val="0"/>
                </a:spcBef>
                <a:spcAft>
                  <a:spcPts val="0"/>
                </a:spcAft>
                <a:defRPr/>
              </a:pPr>
              <a:r>
                <a:rPr lang="de-DE" sz="1200" kern="0">
                  <a:solidFill>
                    <a:srgbClr val="000000"/>
                  </a:solidFill>
                  <a:latin typeface="Times New Roman" panose="02020603050405020304" pitchFamily="18" charset="0"/>
                  <a:ea typeface="SimSun" panose="02010600030101010101" pitchFamily="2" charset="-122"/>
                  <a:cs typeface="+mn-cs"/>
                </a:rPr>
                <a:t> </a:t>
              </a:r>
            </a:p>
            <a:p>
              <a:pPr algn="ctr" eaLnBrk="1" fontAlgn="auto" hangingPunct="1">
                <a:spcBef>
                  <a:spcPts val="0"/>
                </a:spcBef>
                <a:spcAft>
                  <a:spcPts val="0"/>
                </a:spcAft>
                <a:defRPr/>
              </a:pPr>
              <a:r>
                <a:rPr lang="de-DE" sz="1200" kern="0">
                  <a:solidFill>
                    <a:srgbClr val="000000"/>
                  </a:solidFill>
                  <a:latin typeface="Times New Roman" panose="02020603050405020304" pitchFamily="18" charset="0"/>
                  <a:ea typeface="SimSun" panose="02010600030101010101" pitchFamily="2" charset="-122"/>
                  <a:cs typeface="+mn-cs"/>
                </a:rPr>
                <a:t>Gelingendes päd. Arbeitsbündnis</a:t>
              </a:r>
            </a:p>
            <a:p>
              <a:pPr algn="ctr" eaLnBrk="1" fontAlgn="auto" hangingPunct="1">
                <a:spcBef>
                  <a:spcPts val="0"/>
                </a:spcBef>
                <a:spcAft>
                  <a:spcPts val="0"/>
                </a:spcAft>
                <a:defRPr/>
              </a:pPr>
              <a:r>
                <a:rPr lang="de-DE" sz="1200" kern="0">
                  <a:solidFill>
                    <a:srgbClr val="000000"/>
                  </a:solidFill>
                  <a:latin typeface="Times New Roman" panose="02020603050405020304" pitchFamily="18" charset="0"/>
                  <a:ea typeface="SimSun" panose="02010600030101010101" pitchFamily="2" charset="-122"/>
                  <a:cs typeface="+mn-cs"/>
                </a:rPr>
                <a:t>Neugierde</a:t>
              </a:r>
            </a:p>
            <a:p>
              <a:pPr algn="ctr" eaLnBrk="1" fontAlgn="auto" hangingPunct="1">
                <a:spcBef>
                  <a:spcPts val="0"/>
                </a:spcBef>
                <a:spcAft>
                  <a:spcPts val="0"/>
                </a:spcAft>
                <a:defRPr/>
              </a:pPr>
              <a:r>
                <a:rPr lang="de-DE" sz="1200" kern="0">
                  <a:solidFill>
                    <a:srgbClr val="000000"/>
                  </a:solidFill>
                  <a:latin typeface="Times New Roman" panose="02020603050405020304" pitchFamily="18" charset="0"/>
                  <a:ea typeface="SimSun" panose="02010600030101010101" pitchFamily="2" charset="-122"/>
                  <a:cs typeface="+mn-cs"/>
                </a:rPr>
                <a:t>Reziproke Kooperation</a:t>
              </a:r>
            </a:p>
            <a:p>
              <a:pPr algn="ctr" eaLnBrk="1" fontAlgn="auto" hangingPunct="1">
                <a:spcBef>
                  <a:spcPts val="0"/>
                </a:spcBef>
                <a:spcAft>
                  <a:spcPts val="0"/>
                </a:spcAft>
                <a:defRPr/>
              </a:pPr>
              <a:r>
                <a:rPr lang="de-DE" sz="1200" kern="0">
                  <a:solidFill>
                    <a:srgbClr val="000000"/>
                  </a:solidFill>
                  <a:latin typeface="Times New Roman" panose="02020603050405020304" pitchFamily="18" charset="0"/>
                  <a:ea typeface="SimSun" panose="02010600030101010101" pitchFamily="2" charset="-122"/>
                  <a:cs typeface="+mn-cs"/>
                </a:rPr>
                <a:t>Gemeinsame Verabredung</a:t>
              </a:r>
            </a:p>
            <a:p>
              <a:pPr algn="ctr" eaLnBrk="1" fontAlgn="auto" hangingPunct="1">
                <a:spcBef>
                  <a:spcPts val="0"/>
                </a:spcBef>
                <a:spcAft>
                  <a:spcPts val="0"/>
                </a:spcAft>
                <a:defRPr/>
              </a:pPr>
              <a:r>
                <a:rPr lang="de-DE" sz="1200" kern="0">
                  <a:solidFill>
                    <a:srgbClr val="000000"/>
                  </a:solidFill>
                  <a:latin typeface="Times New Roman" panose="02020603050405020304" pitchFamily="18" charset="0"/>
                  <a:ea typeface="SimSun" panose="02010600030101010101" pitchFamily="2" charset="-122"/>
                  <a:cs typeface="+mn-cs"/>
                </a:rPr>
                <a:t>Sokratische Partner mit</a:t>
              </a:r>
            </a:p>
            <a:p>
              <a:pPr algn="ctr" eaLnBrk="1" fontAlgn="auto" hangingPunct="1">
                <a:spcBef>
                  <a:spcPts val="0"/>
                </a:spcBef>
                <a:spcAft>
                  <a:spcPts val="0"/>
                </a:spcAft>
                <a:defRPr/>
              </a:pPr>
              <a:r>
                <a:rPr lang="de-DE" sz="1200" kern="0">
                  <a:solidFill>
                    <a:srgbClr val="000000"/>
                  </a:solidFill>
                  <a:latin typeface="Times New Roman" panose="02020603050405020304" pitchFamily="18" charset="0"/>
                  <a:ea typeface="SimSun" panose="02010600030101010101" pitchFamily="2" charset="-122"/>
                  <a:cs typeface="+mn-cs"/>
                </a:rPr>
                <a:t>Wissensasymmetrie</a:t>
              </a:r>
            </a:p>
            <a:p>
              <a:pPr algn="ctr" eaLnBrk="1" fontAlgn="auto" hangingPunct="1">
                <a:spcBef>
                  <a:spcPts val="0"/>
                </a:spcBef>
                <a:spcAft>
                  <a:spcPts val="0"/>
                </a:spcAft>
                <a:defRPr/>
              </a:pPr>
              <a:r>
                <a:rPr lang="de-DE" sz="1200" kern="0">
                  <a:solidFill>
                    <a:srgbClr val="000000"/>
                  </a:solidFill>
                  <a:latin typeface="Times New Roman" panose="02020603050405020304" pitchFamily="18" charset="0"/>
                  <a:ea typeface="SimSun" panose="02010600030101010101" pitchFamily="2" charset="-122"/>
                  <a:cs typeface="+mn-cs"/>
                </a:rPr>
                <a:t> </a:t>
              </a:r>
            </a:p>
          </p:txBody>
        </p:sp>
        <p:grpSp>
          <p:nvGrpSpPr>
            <p:cNvPr id="59397" name="Gruppieren 6"/>
            <p:cNvGrpSpPr>
              <a:grpSpLocks/>
            </p:cNvGrpSpPr>
            <p:nvPr/>
          </p:nvGrpSpPr>
          <p:grpSpPr bwMode="auto">
            <a:xfrm>
              <a:off x="207564" y="123416"/>
              <a:ext cx="5221816" cy="2200730"/>
              <a:chOff x="0" y="0"/>
              <a:chExt cx="5222393" cy="2201494"/>
            </a:xfrm>
          </p:grpSpPr>
          <p:sp>
            <p:nvSpPr>
              <p:cNvPr id="13" name="Smiley 12"/>
              <p:cNvSpPr/>
              <p:nvPr/>
            </p:nvSpPr>
            <p:spPr>
              <a:xfrm>
                <a:off x="2003078" y="-121"/>
                <a:ext cx="1354306" cy="1016641"/>
              </a:xfrm>
              <a:prstGeom prst="smileyFace">
                <a:avLst/>
              </a:prstGeom>
              <a:solidFill>
                <a:srgbClr val="9BBB59"/>
              </a:solidFill>
              <a:ln w="25400" cap="flat" cmpd="sng" algn="ctr">
                <a:solidFill>
                  <a:srgbClr val="9BBB59">
                    <a:shade val="50000"/>
                  </a:srgbClr>
                </a:solidFill>
                <a:prstDash val="sysDot"/>
              </a:ln>
              <a:effectLst/>
            </p:spPr>
            <p:txBody>
              <a:bodyPr anchor="ctr"/>
              <a:lstStyle/>
              <a:p>
                <a:pPr algn="ctr" eaLnBrk="1" fontAlgn="auto" hangingPunct="1">
                  <a:spcBef>
                    <a:spcPts val="0"/>
                  </a:spcBef>
                  <a:spcAft>
                    <a:spcPts val="0"/>
                  </a:spcAft>
                  <a:defRPr/>
                </a:pPr>
                <a:r>
                  <a:rPr lang="de-DE" sz="1000" b="1" kern="0">
                    <a:solidFill>
                      <a:srgbClr val="000000"/>
                    </a:solidFill>
                    <a:latin typeface="Times New Roman" panose="02020603050405020304" pitchFamily="18" charset="0"/>
                    <a:ea typeface="SimSun" panose="02010600030101010101" pitchFamily="2" charset="-122"/>
                    <a:cs typeface="+mn-cs"/>
                  </a:rPr>
                  <a:t>Herausbildung von autonomer Lebenspraxis</a:t>
                </a:r>
                <a:endParaRPr lang="de-DE" sz="1200" kern="0">
                  <a:solidFill>
                    <a:srgbClr val="000000"/>
                  </a:solidFill>
                  <a:latin typeface="Times New Roman" panose="02020603050405020304" pitchFamily="18" charset="0"/>
                  <a:ea typeface="SimSun" panose="02010600030101010101" pitchFamily="2" charset="-122"/>
                  <a:cs typeface="+mn-cs"/>
                </a:endParaRPr>
              </a:p>
            </p:txBody>
          </p:sp>
          <p:cxnSp>
            <p:nvCxnSpPr>
              <p:cNvPr id="59405" name="Gerade Verbindung mit Pfeil 13"/>
              <p:cNvCxnSpPr>
                <a:cxnSpLocks noChangeShapeType="1"/>
              </p:cNvCxnSpPr>
              <p:nvPr/>
            </p:nvCxnSpPr>
            <p:spPr bwMode="auto">
              <a:xfrm flipH="1">
                <a:off x="1974714" y="1944841"/>
                <a:ext cx="1314916" cy="0"/>
              </a:xfrm>
              <a:prstGeom prst="straightConnector1">
                <a:avLst/>
              </a:prstGeom>
              <a:noFill/>
              <a:ln w="19050">
                <a:solidFill>
                  <a:srgbClr val="BE4B48"/>
                </a:solidFill>
                <a:round/>
                <a:headEnd/>
                <a:tailEnd type="arrow" w="med" len="med"/>
              </a:ln>
              <a:extLst>
                <a:ext uri="{909E8E84-426E-40dd-AFC4-6F175D3DCCD1}">
                  <a14:hiddenFill xmlns:a14="http://schemas.microsoft.com/office/drawing/2010/main">
                    <a:noFill/>
                  </a14:hiddenFill>
                </a:ext>
              </a:extLst>
            </p:spPr>
          </p:cxnSp>
          <p:cxnSp>
            <p:nvCxnSpPr>
              <p:cNvPr id="59406" name="Gerade Verbindung mit Pfeil 14"/>
              <p:cNvCxnSpPr>
                <a:cxnSpLocks noChangeShapeType="1"/>
              </p:cNvCxnSpPr>
              <p:nvPr/>
            </p:nvCxnSpPr>
            <p:spPr bwMode="auto">
              <a:xfrm flipV="1">
                <a:off x="2670048" y="1053389"/>
                <a:ext cx="0" cy="401955"/>
              </a:xfrm>
              <a:prstGeom prst="straightConnector1">
                <a:avLst/>
              </a:prstGeom>
              <a:noFill/>
              <a:ln w="19050">
                <a:solidFill>
                  <a:srgbClr val="BE4B48"/>
                </a:solidFill>
                <a:round/>
                <a:headEnd/>
                <a:tailEnd type="arrow" w="med" len="med"/>
              </a:ln>
              <a:extLst>
                <a:ext uri="{909E8E84-426E-40dd-AFC4-6F175D3DCCD1}">
                  <a14:hiddenFill xmlns:a14="http://schemas.microsoft.com/office/drawing/2010/main">
                    <a:noFill/>
                  </a14:hiddenFill>
                </a:ext>
              </a:extLst>
            </p:spPr>
          </p:cxnSp>
          <p:cxnSp>
            <p:nvCxnSpPr>
              <p:cNvPr id="59407" name="Gerade Verbindung mit Pfeil 15"/>
              <p:cNvCxnSpPr>
                <a:cxnSpLocks noChangeShapeType="1"/>
              </p:cNvCxnSpPr>
              <p:nvPr/>
            </p:nvCxnSpPr>
            <p:spPr bwMode="auto">
              <a:xfrm flipV="1">
                <a:off x="1909267" y="972921"/>
                <a:ext cx="409575" cy="431166"/>
              </a:xfrm>
              <a:prstGeom prst="straightConnector1">
                <a:avLst/>
              </a:prstGeom>
              <a:noFill/>
              <a:ln w="19050">
                <a:solidFill>
                  <a:srgbClr val="BE4B48"/>
                </a:solidFill>
                <a:round/>
                <a:headEnd/>
                <a:tailEnd type="arrow" w="med" len="med"/>
              </a:ln>
              <a:extLst>
                <a:ext uri="{909E8E84-426E-40dd-AFC4-6F175D3DCCD1}">
                  <a14:hiddenFill xmlns:a14="http://schemas.microsoft.com/office/drawing/2010/main">
                    <a:noFill/>
                  </a14:hiddenFill>
                </a:ext>
              </a:extLst>
            </p:spPr>
          </p:cxnSp>
          <p:grpSp>
            <p:nvGrpSpPr>
              <p:cNvPr id="59408" name="Gruppieren 17"/>
              <p:cNvGrpSpPr>
                <a:grpSpLocks/>
              </p:cNvGrpSpPr>
              <p:nvPr/>
            </p:nvGrpSpPr>
            <p:grpSpPr bwMode="auto">
              <a:xfrm>
                <a:off x="0" y="760781"/>
                <a:ext cx="1938071" cy="1396898"/>
                <a:chOff x="0" y="0"/>
                <a:chExt cx="1938071" cy="1396898"/>
              </a:xfrm>
            </p:grpSpPr>
            <p:sp>
              <p:nvSpPr>
                <p:cNvPr id="24" name="Smiley 23"/>
                <p:cNvSpPr/>
                <p:nvPr/>
              </p:nvSpPr>
              <p:spPr>
                <a:xfrm>
                  <a:off x="347" y="680"/>
                  <a:ext cx="760600" cy="737633"/>
                </a:xfrm>
                <a:prstGeom prst="smileyFace">
                  <a:avLst/>
                </a:prstGeom>
                <a:solidFill>
                  <a:srgbClr val="9BBB59">
                    <a:alpha val="40000"/>
                  </a:srgbClr>
                </a:solidFill>
                <a:ln w="25400" cap="flat" cmpd="sng" algn="ctr">
                  <a:solidFill>
                    <a:srgbClr val="9BBB59"/>
                  </a:solidFill>
                  <a:prstDash val="sysDot"/>
                </a:ln>
                <a:effectLst/>
              </p:spPr>
              <p:txBody>
                <a:bodyPr anchor="ctr"/>
                <a:lstStyle/>
                <a:p>
                  <a:pPr algn="ctr" eaLnBrk="1" fontAlgn="auto" hangingPunct="1">
                    <a:spcBef>
                      <a:spcPts val="0"/>
                    </a:spcBef>
                    <a:spcAft>
                      <a:spcPts val="0"/>
                    </a:spcAft>
                    <a:defRPr/>
                  </a:pPr>
                  <a:r>
                    <a:rPr lang="de-DE" sz="800" kern="0">
                      <a:solidFill>
                        <a:srgbClr val="000000"/>
                      </a:solidFill>
                      <a:latin typeface="Times New Roman" panose="02020603050405020304" pitchFamily="18" charset="0"/>
                      <a:ea typeface="SimSun" panose="02010600030101010101" pitchFamily="2" charset="-122"/>
                      <a:cs typeface="+mn-cs"/>
                    </a:rPr>
                    <a:t>Mitschüler</a:t>
                  </a:r>
                  <a:endParaRPr lang="de-DE" sz="1200" kern="0">
                    <a:solidFill>
                      <a:srgbClr val="000000"/>
                    </a:solidFill>
                    <a:latin typeface="Times New Roman" panose="02020603050405020304" pitchFamily="18" charset="0"/>
                    <a:ea typeface="SimSun" panose="02010600030101010101" pitchFamily="2" charset="-122"/>
                    <a:cs typeface="+mn-cs"/>
                  </a:endParaRPr>
                </a:p>
              </p:txBody>
            </p:sp>
            <p:sp>
              <p:nvSpPr>
                <p:cNvPr id="25" name="Smiley 24"/>
                <p:cNvSpPr/>
                <p:nvPr/>
              </p:nvSpPr>
              <p:spPr>
                <a:xfrm>
                  <a:off x="944257" y="490440"/>
                  <a:ext cx="994526" cy="906474"/>
                </a:xfrm>
                <a:prstGeom prst="smileyFace">
                  <a:avLst/>
                </a:prstGeom>
                <a:solidFill>
                  <a:srgbClr val="9BBB59">
                    <a:alpha val="40000"/>
                  </a:srgbClr>
                </a:solidFill>
                <a:ln w="25400" cap="flat" cmpd="sng" algn="ctr">
                  <a:solidFill>
                    <a:srgbClr val="9BBB59"/>
                  </a:solidFill>
                  <a:prstDash val="sysDot"/>
                </a:ln>
                <a:effectLst/>
              </p:spPr>
              <p:txBody>
                <a:bodyPr anchor="ctr"/>
                <a:lstStyle/>
                <a:p>
                  <a:pPr algn="ctr" eaLnBrk="1" fontAlgn="auto" hangingPunct="1">
                    <a:spcBef>
                      <a:spcPts val="0"/>
                    </a:spcBef>
                    <a:spcAft>
                      <a:spcPts val="0"/>
                    </a:spcAft>
                    <a:defRPr/>
                  </a:pPr>
                  <a:r>
                    <a:rPr lang="de-DE" sz="1000" b="1" kern="0">
                      <a:solidFill>
                        <a:srgbClr val="000000"/>
                      </a:solidFill>
                      <a:latin typeface="Times New Roman" panose="02020603050405020304" pitchFamily="18" charset="0"/>
                      <a:ea typeface="SimSun" panose="02010600030101010101" pitchFamily="2" charset="-122"/>
                      <a:cs typeface="+mn-cs"/>
                    </a:rPr>
                    <a:t>Schüler</a:t>
                  </a:r>
                  <a:endParaRPr lang="de-DE" sz="1200" kern="0">
                    <a:solidFill>
                      <a:srgbClr val="000000"/>
                    </a:solidFill>
                    <a:latin typeface="Times New Roman" panose="02020603050405020304" pitchFamily="18" charset="0"/>
                    <a:ea typeface="SimSun" panose="02010600030101010101" pitchFamily="2" charset="-122"/>
                    <a:cs typeface="+mn-cs"/>
                  </a:endParaRPr>
                </a:p>
                <a:p>
                  <a:pPr algn="ctr" eaLnBrk="1" fontAlgn="auto" hangingPunct="1">
                    <a:spcBef>
                      <a:spcPts val="0"/>
                    </a:spcBef>
                    <a:spcAft>
                      <a:spcPts val="0"/>
                    </a:spcAft>
                    <a:defRPr/>
                  </a:pPr>
                  <a:r>
                    <a:rPr lang="de-DE" sz="800" kern="0">
                      <a:solidFill>
                        <a:srgbClr val="000000"/>
                      </a:solidFill>
                      <a:latin typeface="Times New Roman" panose="02020603050405020304" pitchFamily="18" charset="0"/>
                      <a:ea typeface="SimSun" panose="02010600030101010101" pitchFamily="2" charset="-122"/>
                      <a:cs typeface="+mn-cs"/>
                    </a:rPr>
                    <a:t>mit Neugierde</a:t>
                  </a:r>
                  <a:endParaRPr lang="de-DE" sz="1200" kern="0">
                    <a:solidFill>
                      <a:srgbClr val="000000"/>
                    </a:solidFill>
                    <a:latin typeface="Times New Roman" panose="02020603050405020304" pitchFamily="18" charset="0"/>
                    <a:ea typeface="SimSun" panose="02010600030101010101" pitchFamily="2" charset="-122"/>
                    <a:cs typeface="+mn-cs"/>
                  </a:endParaRPr>
                </a:p>
              </p:txBody>
            </p:sp>
            <p:cxnSp>
              <p:nvCxnSpPr>
                <p:cNvPr id="59417" name="Gerade Verbindung mit Pfeil 25"/>
                <p:cNvCxnSpPr>
                  <a:cxnSpLocks noChangeShapeType="1"/>
                </p:cNvCxnSpPr>
                <p:nvPr/>
              </p:nvCxnSpPr>
              <p:spPr bwMode="auto">
                <a:xfrm>
                  <a:off x="702259" y="519379"/>
                  <a:ext cx="292100" cy="219126"/>
                </a:xfrm>
                <a:prstGeom prst="straightConnector1">
                  <a:avLst/>
                </a:prstGeom>
                <a:noFill/>
                <a:ln w="9525">
                  <a:solidFill>
                    <a:srgbClr val="C00000"/>
                  </a:solidFill>
                  <a:round/>
                  <a:headEnd type="arrow" w="med" len="med"/>
                  <a:tailEnd type="arrow" w="med" len="med"/>
                </a:ln>
                <a:extLst>
                  <a:ext uri="{909E8E84-426E-40dd-AFC4-6F175D3DCCD1}">
                    <a14:hiddenFill xmlns:a14="http://schemas.microsoft.com/office/drawing/2010/main">
                      <a:noFill/>
                    </a14:hiddenFill>
                  </a:ext>
                </a:extLst>
              </p:spPr>
            </p:cxnSp>
            <p:sp>
              <p:nvSpPr>
                <p:cNvPr id="27" name="Textfeld 19"/>
                <p:cNvSpPr txBox="1"/>
                <p:nvPr/>
              </p:nvSpPr>
              <p:spPr>
                <a:xfrm>
                  <a:off x="168610" y="739511"/>
                  <a:ext cx="775647" cy="489759"/>
                </a:xfrm>
                <a:prstGeom prst="rect">
                  <a:avLst/>
                </a:prstGeom>
                <a:solidFill>
                  <a:sysClr val="window" lastClr="FFFFFF"/>
                </a:solidFill>
                <a:ln w="6350">
                  <a:solidFill>
                    <a:prstClr val="black"/>
                  </a:solidFill>
                </a:ln>
                <a:effectLst/>
              </p:spPr>
              <p:txBody>
                <a:bodyPr/>
                <a:lstStyle/>
                <a:p>
                  <a:pPr eaLnBrk="1" fontAlgn="auto" hangingPunct="1">
                    <a:spcBef>
                      <a:spcPts val="0"/>
                    </a:spcBef>
                    <a:spcAft>
                      <a:spcPts val="0"/>
                    </a:spcAft>
                    <a:defRPr/>
                  </a:pPr>
                  <a:r>
                    <a:rPr lang="de-DE" sz="800" b="1" kern="0">
                      <a:solidFill>
                        <a:srgbClr val="000000"/>
                      </a:solidFill>
                      <a:latin typeface="Times New Roman" panose="02020603050405020304" pitchFamily="18" charset="0"/>
                      <a:ea typeface="SimSun" panose="02010600030101010101" pitchFamily="2" charset="-122"/>
                      <a:cs typeface="+mn-cs"/>
                    </a:rPr>
                    <a:t>Neugierige Vergemeinschaftung</a:t>
                  </a:r>
                  <a:endParaRPr lang="de-DE" sz="1200" b="1" kern="0">
                    <a:solidFill>
                      <a:srgbClr val="000000"/>
                    </a:solidFill>
                    <a:latin typeface="Times New Roman" panose="02020603050405020304" pitchFamily="18" charset="0"/>
                    <a:ea typeface="SimSun" panose="02010600030101010101" pitchFamily="2" charset="-122"/>
                    <a:cs typeface="+mn-cs"/>
                  </a:endParaRPr>
                </a:p>
              </p:txBody>
            </p:sp>
          </p:grpSp>
          <p:grpSp>
            <p:nvGrpSpPr>
              <p:cNvPr id="59409" name="Gruppieren 18"/>
              <p:cNvGrpSpPr>
                <a:grpSpLocks/>
              </p:cNvGrpSpPr>
              <p:nvPr/>
            </p:nvGrpSpPr>
            <p:grpSpPr bwMode="auto">
              <a:xfrm>
                <a:off x="3321101" y="760781"/>
                <a:ext cx="1901292" cy="1440713"/>
                <a:chOff x="0" y="0"/>
                <a:chExt cx="1901292" cy="1440713"/>
              </a:xfrm>
            </p:grpSpPr>
            <p:sp>
              <p:nvSpPr>
                <p:cNvPr id="20" name="Smiley 19"/>
                <p:cNvSpPr/>
                <p:nvPr/>
              </p:nvSpPr>
              <p:spPr>
                <a:xfrm>
                  <a:off x="1155295" y="680"/>
                  <a:ext cx="745552" cy="737633"/>
                </a:xfrm>
                <a:prstGeom prst="smileyFace">
                  <a:avLst/>
                </a:prstGeom>
                <a:solidFill>
                  <a:srgbClr val="9BBB59"/>
                </a:solidFill>
                <a:ln w="25400" cap="flat" cmpd="sng" algn="ctr">
                  <a:solidFill>
                    <a:srgbClr val="9BBB59">
                      <a:shade val="50000"/>
                    </a:srgbClr>
                  </a:solidFill>
                  <a:prstDash val="sysDot"/>
                </a:ln>
                <a:effectLst/>
              </p:spPr>
              <p:txBody>
                <a:bodyPr anchor="ctr"/>
                <a:lstStyle/>
                <a:p>
                  <a:pPr algn="ctr" eaLnBrk="1" fontAlgn="auto" hangingPunct="1">
                    <a:spcBef>
                      <a:spcPts val="0"/>
                    </a:spcBef>
                    <a:spcAft>
                      <a:spcPts val="0"/>
                    </a:spcAft>
                    <a:defRPr/>
                  </a:pPr>
                  <a:r>
                    <a:rPr lang="de-DE" sz="800" kern="0">
                      <a:solidFill>
                        <a:srgbClr val="000000"/>
                      </a:solidFill>
                      <a:latin typeface="Times New Roman" panose="02020603050405020304" pitchFamily="18" charset="0"/>
                      <a:ea typeface="SimSun" panose="02010600030101010101" pitchFamily="2" charset="-122"/>
                      <a:cs typeface="+mn-cs"/>
                    </a:rPr>
                    <a:t>Kollegen</a:t>
                  </a:r>
                  <a:endParaRPr lang="de-DE" sz="1200" kern="0">
                    <a:solidFill>
                      <a:srgbClr val="000000"/>
                    </a:solidFill>
                    <a:latin typeface="Times New Roman" panose="02020603050405020304" pitchFamily="18" charset="0"/>
                    <a:ea typeface="SimSun" panose="02010600030101010101" pitchFamily="2" charset="-122"/>
                    <a:cs typeface="+mn-cs"/>
                  </a:endParaRPr>
                </a:p>
              </p:txBody>
            </p:sp>
            <p:sp>
              <p:nvSpPr>
                <p:cNvPr id="21" name="Smiley 20"/>
                <p:cNvSpPr/>
                <p:nvPr/>
              </p:nvSpPr>
              <p:spPr>
                <a:xfrm>
                  <a:off x="-652" y="490440"/>
                  <a:ext cx="956221" cy="950780"/>
                </a:xfrm>
                <a:prstGeom prst="smileyFace">
                  <a:avLst/>
                </a:prstGeom>
                <a:solidFill>
                  <a:srgbClr val="9BBB59"/>
                </a:solidFill>
                <a:ln w="25400" cap="flat" cmpd="sng" algn="ctr">
                  <a:solidFill>
                    <a:srgbClr val="9BBB59">
                      <a:shade val="50000"/>
                    </a:srgbClr>
                  </a:solidFill>
                  <a:prstDash val="sysDot"/>
                </a:ln>
                <a:effectLst/>
              </p:spPr>
              <p:txBody>
                <a:bodyPr anchor="ctr"/>
                <a:lstStyle/>
                <a:p>
                  <a:pPr algn="ctr" eaLnBrk="1" fontAlgn="auto" hangingPunct="1">
                    <a:spcBef>
                      <a:spcPts val="0"/>
                    </a:spcBef>
                    <a:spcAft>
                      <a:spcPts val="0"/>
                    </a:spcAft>
                    <a:defRPr/>
                  </a:pPr>
                  <a:r>
                    <a:rPr lang="de-DE" sz="1000" b="1" kern="0">
                      <a:solidFill>
                        <a:srgbClr val="000000"/>
                      </a:solidFill>
                      <a:latin typeface="Times New Roman" panose="02020603050405020304" pitchFamily="18" charset="0"/>
                      <a:ea typeface="SimSun" panose="02010600030101010101" pitchFamily="2" charset="-122"/>
                    </a:rPr>
                    <a:t>Lehrer</a:t>
                  </a:r>
                  <a:r>
                    <a:rPr lang="de-DE" sz="1000" kern="0">
                      <a:solidFill>
                        <a:srgbClr val="000000"/>
                      </a:solidFill>
                      <a:latin typeface="Times New Roman" panose="02020603050405020304" pitchFamily="18" charset="0"/>
                      <a:ea typeface="SimSun" panose="02010600030101010101" pitchFamily="2" charset="-122"/>
                    </a:rPr>
                    <a:t> </a:t>
                  </a:r>
                  <a:r>
                    <a:rPr lang="de-DE" sz="800" kern="0">
                      <a:solidFill>
                        <a:srgbClr val="000000"/>
                      </a:solidFill>
                      <a:latin typeface="Times New Roman" panose="02020603050405020304" pitchFamily="18" charset="0"/>
                      <a:ea typeface="SimSun" panose="02010600030101010101" pitchFamily="2" charset="-122"/>
                    </a:rPr>
                    <a:t>mit drei Funktionen</a:t>
                  </a:r>
                  <a:endParaRPr lang="de-DE" sz="1200" kern="0">
                    <a:solidFill>
                      <a:srgbClr val="000000"/>
                    </a:solidFill>
                    <a:latin typeface="Times New Roman" panose="02020603050405020304" pitchFamily="18" charset="0"/>
                    <a:ea typeface="SimSun" panose="02010600030101010101" pitchFamily="2" charset="-122"/>
                  </a:endParaRPr>
                </a:p>
              </p:txBody>
            </p:sp>
            <p:cxnSp>
              <p:nvCxnSpPr>
                <p:cNvPr id="59413" name="Gerade Verbindung mit Pfeil 21"/>
                <p:cNvCxnSpPr>
                  <a:cxnSpLocks noChangeShapeType="1"/>
                </p:cNvCxnSpPr>
                <p:nvPr/>
              </p:nvCxnSpPr>
              <p:spPr bwMode="auto">
                <a:xfrm flipH="1">
                  <a:off x="950976" y="643737"/>
                  <a:ext cx="351130" cy="314757"/>
                </a:xfrm>
                <a:prstGeom prst="straightConnector1">
                  <a:avLst/>
                </a:prstGeom>
                <a:noFill/>
                <a:ln w="9525">
                  <a:solidFill>
                    <a:srgbClr val="C00000"/>
                  </a:solidFill>
                  <a:round/>
                  <a:headEnd type="arrow" w="med" len="med"/>
                  <a:tailEnd type="arrow" w="med" len="med"/>
                </a:ln>
                <a:extLst>
                  <a:ext uri="{909E8E84-426E-40dd-AFC4-6F175D3DCCD1}">
                    <a14:hiddenFill xmlns:a14="http://schemas.microsoft.com/office/drawing/2010/main">
                      <a:noFill/>
                    </a14:hiddenFill>
                  </a:ext>
                </a:extLst>
              </p:spPr>
            </p:cxnSp>
            <p:sp>
              <p:nvSpPr>
                <p:cNvPr id="23" name="Textfeld 20"/>
                <p:cNvSpPr txBox="1"/>
                <p:nvPr/>
              </p:nvSpPr>
              <p:spPr>
                <a:xfrm>
                  <a:off x="1043120" y="878415"/>
                  <a:ext cx="819424" cy="350854"/>
                </a:xfrm>
                <a:prstGeom prst="rect">
                  <a:avLst/>
                </a:prstGeom>
                <a:solidFill>
                  <a:sysClr val="window" lastClr="FFFFFF"/>
                </a:solidFill>
                <a:ln w="6350">
                  <a:solidFill>
                    <a:prstClr val="black"/>
                  </a:solidFill>
                </a:ln>
                <a:effectLst/>
              </p:spPr>
              <p:txBody>
                <a:bodyPr/>
                <a:lstStyle/>
                <a:p>
                  <a:pPr eaLnBrk="1" fontAlgn="auto" hangingPunct="1">
                    <a:spcBef>
                      <a:spcPts val="0"/>
                    </a:spcBef>
                    <a:spcAft>
                      <a:spcPts val="0"/>
                    </a:spcAft>
                    <a:defRPr/>
                  </a:pPr>
                  <a:r>
                    <a:rPr lang="de-DE" sz="800" b="1" kern="0" dirty="0">
                      <a:solidFill>
                        <a:srgbClr val="000000"/>
                      </a:solidFill>
                      <a:latin typeface="Times New Roman" panose="02020603050405020304" pitchFamily="18" charset="0"/>
                      <a:ea typeface="SimSun" panose="02010600030101010101" pitchFamily="2" charset="-122"/>
                    </a:rPr>
                    <a:t>Beratung und Unterstützung</a:t>
                  </a:r>
                  <a:endParaRPr lang="de-DE" sz="1200" b="1" kern="0" dirty="0">
                    <a:solidFill>
                      <a:srgbClr val="000000"/>
                    </a:solidFill>
                    <a:latin typeface="Times New Roman" panose="02020603050405020304" pitchFamily="18" charset="0"/>
                    <a:ea typeface="SimSun" panose="02010600030101010101" pitchFamily="2" charset="-122"/>
                  </a:endParaRPr>
                </a:p>
              </p:txBody>
            </p:sp>
          </p:grpSp>
          <p:cxnSp>
            <p:nvCxnSpPr>
              <p:cNvPr id="59410" name="Gerade Verbindung mit Pfeil 18"/>
              <p:cNvCxnSpPr>
                <a:cxnSpLocks noChangeShapeType="1"/>
              </p:cNvCxnSpPr>
              <p:nvPr/>
            </p:nvCxnSpPr>
            <p:spPr bwMode="auto">
              <a:xfrm>
                <a:off x="2003459" y="1638142"/>
                <a:ext cx="1286171" cy="0"/>
              </a:xfrm>
              <a:prstGeom prst="straightConnector1">
                <a:avLst/>
              </a:prstGeom>
              <a:noFill/>
              <a:ln w="19050">
                <a:solidFill>
                  <a:srgbClr val="BE4B48"/>
                </a:solidFill>
                <a:round/>
                <a:headEnd/>
                <a:tailEnd type="arrow" w="med" len="med"/>
              </a:ln>
              <a:extLst>
                <a:ext uri="{909E8E84-426E-40dd-AFC4-6F175D3DCCD1}">
                  <a14:hiddenFill xmlns:a14="http://schemas.microsoft.com/office/drawing/2010/main">
                    <a:noFill/>
                  </a14:hiddenFill>
                </a:ext>
              </a:extLst>
            </p:spPr>
          </p:cxnSp>
        </p:grpSp>
        <p:grpSp>
          <p:nvGrpSpPr>
            <p:cNvPr id="59398" name="Gruppieren 7"/>
            <p:cNvGrpSpPr>
              <a:grpSpLocks/>
            </p:cNvGrpSpPr>
            <p:nvPr/>
          </p:nvGrpSpPr>
          <p:grpSpPr bwMode="auto">
            <a:xfrm>
              <a:off x="1016298" y="2187830"/>
              <a:ext cx="3863070" cy="1352313"/>
              <a:chOff x="-88843" y="0"/>
              <a:chExt cx="3863384" cy="1352423"/>
            </a:xfrm>
          </p:grpSpPr>
          <p:sp>
            <p:nvSpPr>
              <p:cNvPr id="8" name="Smiley 7"/>
              <p:cNvSpPr/>
              <p:nvPr/>
            </p:nvSpPr>
            <p:spPr>
              <a:xfrm>
                <a:off x="1302361" y="475624"/>
                <a:ext cx="1060158" cy="876305"/>
              </a:xfrm>
              <a:prstGeom prst="smileyFace">
                <a:avLst/>
              </a:prstGeom>
              <a:solidFill>
                <a:srgbClr val="9BBB59">
                  <a:alpha val="50000"/>
                </a:srgbClr>
              </a:solidFill>
              <a:ln w="25400" cap="flat" cmpd="sng" algn="ctr">
                <a:solidFill>
                  <a:srgbClr val="9BBB59">
                    <a:shade val="50000"/>
                  </a:srgbClr>
                </a:solidFill>
                <a:prstDash val="sysDot"/>
              </a:ln>
              <a:effectLst/>
            </p:spPr>
            <p:txBody>
              <a:bodyPr anchor="ctr"/>
              <a:lstStyle/>
              <a:p>
                <a:pPr algn="ctr" eaLnBrk="1" fontAlgn="auto" hangingPunct="1">
                  <a:spcBef>
                    <a:spcPts val="0"/>
                  </a:spcBef>
                  <a:spcAft>
                    <a:spcPts val="0"/>
                  </a:spcAft>
                  <a:defRPr/>
                </a:pPr>
                <a:r>
                  <a:rPr lang="de-DE" sz="1000" b="1" kern="0">
                    <a:solidFill>
                      <a:srgbClr val="000000"/>
                    </a:solidFill>
                    <a:latin typeface="Times New Roman" panose="02020603050405020304" pitchFamily="18" charset="0"/>
                    <a:ea typeface="SimSun" panose="02010600030101010101" pitchFamily="2" charset="-122"/>
                    <a:cs typeface="+mn-cs"/>
                  </a:rPr>
                  <a:t>Familie</a:t>
                </a:r>
                <a:endParaRPr lang="de-DE" sz="1200" kern="0">
                  <a:solidFill>
                    <a:srgbClr val="000000"/>
                  </a:solidFill>
                  <a:latin typeface="Times New Roman" panose="02020603050405020304" pitchFamily="18" charset="0"/>
                  <a:ea typeface="SimSun" panose="02010600030101010101" pitchFamily="2" charset="-122"/>
                  <a:cs typeface="+mn-cs"/>
                </a:endParaRPr>
              </a:p>
            </p:txBody>
          </p:sp>
          <p:sp>
            <p:nvSpPr>
              <p:cNvPr id="9" name="Textfeld 5"/>
              <p:cNvSpPr txBox="1"/>
              <p:nvPr/>
            </p:nvSpPr>
            <p:spPr>
              <a:xfrm>
                <a:off x="2530776" y="256548"/>
                <a:ext cx="1243463" cy="577021"/>
              </a:xfrm>
              <a:prstGeom prst="rect">
                <a:avLst/>
              </a:prstGeom>
              <a:solidFill>
                <a:sysClr val="window" lastClr="FFFFFF"/>
              </a:solidFill>
              <a:ln w="6350">
                <a:solidFill>
                  <a:prstClr val="black"/>
                </a:solidFill>
              </a:ln>
              <a:effectLst/>
            </p:spPr>
            <p:txBody>
              <a:bodyPr/>
              <a:lstStyle/>
              <a:p>
                <a:pPr algn="ctr" eaLnBrk="1" fontAlgn="auto" hangingPunct="1">
                  <a:spcBef>
                    <a:spcPts val="0"/>
                  </a:spcBef>
                  <a:spcAft>
                    <a:spcPts val="0"/>
                  </a:spcAft>
                  <a:defRPr/>
                </a:pPr>
                <a:r>
                  <a:rPr lang="de-DE" sz="1000" b="1" kern="0">
                    <a:solidFill>
                      <a:srgbClr val="000000"/>
                    </a:solidFill>
                    <a:latin typeface="Times New Roman" panose="02020603050405020304" pitchFamily="18" charset="0"/>
                    <a:ea typeface="SimSun" panose="02010600030101010101" pitchFamily="2" charset="-122"/>
                    <a:cs typeface="+mn-cs"/>
                  </a:rPr>
                  <a:t>Delegation der </a:t>
                </a:r>
                <a:endParaRPr lang="de-DE" sz="1200" b="1" kern="0">
                  <a:solidFill>
                    <a:srgbClr val="000000"/>
                  </a:solidFill>
                  <a:latin typeface="Times New Roman" panose="02020603050405020304" pitchFamily="18" charset="0"/>
                  <a:ea typeface="SimSun" panose="02010600030101010101" pitchFamily="2" charset="-122"/>
                  <a:cs typeface="+mn-cs"/>
                </a:endParaRPr>
              </a:p>
              <a:p>
                <a:pPr algn="ctr" eaLnBrk="1" fontAlgn="auto" hangingPunct="1">
                  <a:spcBef>
                    <a:spcPts val="0"/>
                  </a:spcBef>
                  <a:spcAft>
                    <a:spcPts val="0"/>
                  </a:spcAft>
                  <a:defRPr/>
                </a:pPr>
                <a:r>
                  <a:rPr lang="de-DE" sz="1000" b="1" kern="0">
                    <a:solidFill>
                      <a:srgbClr val="000000"/>
                    </a:solidFill>
                    <a:latin typeface="Times New Roman" panose="02020603050405020304" pitchFamily="18" charset="0"/>
                    <a:ea typeface="SimSun" panose="02010600030101010101" pitchFamily="2" charset="-122"/>
                    <a:cs typeface="+mn-cs"/>
                  </a:rPr>
                  <a:t>Wissens- und Normvermittlung</a:t>
                </a:r>
                <a:endParaRPr lang="de-DE" sz="1200" b="1" kern="0">
                  <a:solidFill>
                    <a:srgbClr val="000000"/>
                  </a:solidFill>
                  <a:latin typeface="Times New Roman" panose="02020603050405020304" pitchFamily="18" charset="0"/>
                  <a:ea typeface="SimSun" panose="02010600030101010101" pitchFamily="2" charset="-122"/>
                  <a:cs typeface="+mn-cs"/>
                </a:endParaRPr>
              </a:p>
            </p:txBody>
          </p:sp>
          <p:sp>
            <p:nvSpPr>
              <p:cNvPr id="10" name="Textfeld 16"/>
              <p:cNvSpPr txBox="1"/>
              <p:nvPr/>
            </p:nvSpPr>
            <p:spPr>
              <a:xfrm>
                <a:off x="-88840" y="256548"/>
                <a:ext cx="1192848" cy="533924"/>
              </a:xfrm>
              <a:prstGeom prst="rect">
                <a:avLst/>
              </a:prstGeom>
              <a:solidFill>
                <a:sysClr val="window" lastClr="FFFFFF"/>
              </a:solidFill>
              <a:ln w="6350">
                <a:solidFill>
                  <a:prstClr val="black"/>
                </a:solidFill>
              </a:ln>
              <a:effectLst/>
            </p:spPr>
            <p:txBody>
              <a:bodyPr/>
              <a:lstStyle/>
              <a:p>
                <a:pPr eaLnBrk="1" fontAlgn="auto" hangingPunct="1">
                  <a:spcBef>
                    <a:spcPts val="0"/>
                  </a:spcBef>
                  <a:spcAft>
                    <a:spcPts val="0"/>
                  </a:spcAft>
                  <a:defRPr/>
                </a:pPr>
                <a:r>
                  <a:rPr lang="de-DE" sz="1000" b="1" kern="0">
                    <a:solidFill>
                      <a:srgbClr val="000000"/>
                    </a:solidFill>
                    <a:latin typeface="Times New Roman" panose="02020603050405020304" pitchFamily="18" charset="0"/>
                    <a:ea typeface="SimSun" panose="02010600030101010101" pitchFamily="2" charset="-122"/>
                    <a:cs typeface="+mn-cs"/>
                  </a:rPr>
                  <a:t>Fürsorgepflicht</a:t>
                </a:r>
                <a:endParaRPr lang="de-DE" sz="1200" b="1" kern="0">
                  <a:solidFill>
                    <a:srgbClr val="000000"/>
                  </a:solidFill>
                  <a:latin typeface="Times New Roman" panose="02020603050405020304" pitchFamily="18" charset="0"/>
                  <a:ea typeface="SimSun" panose="02010600030101010101" pitchFamily="2" charset="-122"/>
                  <a:cs typeface="+mn-cs"/>
                </a:endParaRPr>
              </a:p>
              <a:p>
                <a:pPr eaLnBrk="1" fontAlgn="auto" hangingPunct="1">
                  <a:spcBef>
                    <a:spcPts val="0"/>
                  </a:spcBef>
                  <a:spcAft>
                    <a:spcPts val="0"/>
                  </a:spcAft>
                  <a:defRPr/>
                </a:pPr>
                <a:r>
                  <a:rPr lang="de-DE" sz="1000" b="1" kern="0">
                    <a:solidFill>
                      <a:srgbClr val="000000"/>
                    </a:solidFill>
                    <a:latin typeface="Times New Roman" panose="02020603050405020304" pitchFamily="18" charset="0"/>
                    <a:ea typeface="SimSun" panose="02010600030101010101" pitchFamily="2" charset="-122"/>
                    <a:cs typeface="+mn-cs"/>
                  </a:rPr>
                  <a:t>und naturwüchsige Sozialisation</a:t>
                </a:r>
                <a:endParaRPr lang="de-DE" sz="1200" b="1" kern="0">
                  <a:solidFill>
                    <a:srgbClr val="000000"/>
                  </a:solidFill>
                  <a:latin typeface="Times New Roman" panose="02020603050405020304" pitchFamily="18" charset="0"/>
                  <a:ea typeface="SimSun" panose="02010600030101010101" pitchFamily="2" charset="-122"/>
                  <a:cs typeface="+mn-cs"/>
                </a:endParaRPr>
              </a:p>
            </p:txBody>
          </p:sp>
          <p:cxnSp>
            <p:nvCxnSpPr>
              <p:cNvPr id="59402" name="Gerade Verbindung mit Pfeil 10"/>
              <p:cNvCxnSpPr>
                <a:cxnSpLocks noChangeShapeType="1"/>
              </p:cNvCxnSpPr>
              <p:nvPr/>
            </p:nvCxnSpPr>
            <p:spPr bwMode="auto">
              <a:xfrm flipH="1" flipV="1">
                <a:off x="877824" y="0"/>
                <a:ext cx="541180" cy="629107"/>
              </a:xfrm>
              <a:prstGeom prst="straightConnector1">
                <a:avLst/>
              </a:prstGeom>
              <a:noFill/>
              <a:ln w="19050">
                <a:solidFill>
                  <a:srgbClr val="BE4B48"/>
                </a:solidFill>
                <a:round/>
                <a:headEnd/>
                <a:tailEnd type="arrow" w="med" len="med"/>
              </a:ln>
              <a:extLst>
                <a:ext uri="{909E8E84-426E-40dd-AFC4-6F175D3DCCD1}">
                  <a14:hiddenFill xmlns:a14="http://schemas.microsoft.com/office/drawing/2010/main">
                    <a:noFill/>
                  </a14:hiddenFill>
                </a:ext>
              </a:extLst>
            </p:spPr>
          </p:cxnSp>
          <p:cxnSp>
            <p:nvCxnSpPr>
              <p:cNvPr id="59403" name="Gerade Verbindung mit Pfeil 11"/>
              <p:cNvCxnSpPr>
                <a:cxnSpLocks noChangeShapeType="1"/>
              </p:cNvCxnSpPr>
              <p:nvPr/>
            </p:nvCxnSpPr>
            <p:spPr bwMode="auto">
              <a:xfrm flipV="1">
                <a:off x="2260397" y="73152"/>
                <a:ext cx="395020" cy="555498"/>
              </a:xfrm>
              <a:prstGeom prst="straightConnector1">
                <a:avLst/>
              </a:prstGeom>
              <a:noFill/>
              <a:ln w="19050">
                <a:solidFill>
                  <a:srgbClr val="BE4B48"/>
                </a:solidFill>
                <a:round/>
                <a:headEnd/>
                <a:tailEnd type="arrow" w="med" len="med"/>
              </a:ln>
              <a:extLst>
                <a:ext uri="{909E8E84-426E-40dd-AFC4-6F175D3DCCD1}">
                  <a14:hiddenFill xmlns:a14="http://schemas.microsoft.com/office/drawing/2010/main">
                    <a:noFill/>
                  </a14:hiddenFill>
                </a:ext>
              </a:extLst>
            </p:spPr>
          </p:cxnSp>
        </p:grpSp>
      </p:grpSp>
    </p:spTree>
  </p:cSld>
  <p:clrMapOvr>
    <a:masterClrMapping/>
  </p:clrMapOvr>
  <p:transition xmlns:p14="http://schemas.microsoft.com/office/powerpoint/2010/mai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el 1"/>
          <p:cNvSpPr>
            <a:spLocks noGrp="1"/>
          </p:cNvSpPr>
          <p:nvPr>
            <p:ph type="title"/>
          </p:nvPr>
        </p:nvSpPr>
        <p:spPr>
          <a:xfrm>
            <a:off x="263525" y="6121400"/>
            <a:ext cx="10941050" cy="719138"/>
          </a:xfrm>
        </p:spPr>
        <p:txBody>
          <a:bodyPr/>
          <a:lstStyle/>
          <a:p>
            <a:r>
              <a:rPr lang="de-DE" sz="2000" dirty="0" smtClean="0">
                <a:latin typeface="Vectora LH 75 Bold" charset="0"/>
                <a:ea typeface="ＭＳ Ｐゴシック" charset="0"/>
              </a:rPr>
              <a:t/>
            </a:r>
            <a:br>
              <a:rPr lang="de-DE" sz="2000" dirty="0" smtClean="0">
                <a:latin typeface="Vectora LH 75 Bold" charset="0"/>
                <a:ea typeface="ＭＳ Ｐゴシック" charset="0"/>
              </a:rPr>
            </a:br>
            <a:r>
              <a:rPr lang="de-DE" sz="1800" dirty="0" smtClean="0">
                <a:latin typeface="Vectora LH 75 Bold" charset="0"/>
                <a:ea typeface="ＭＳ Ｐゴシック" charset="0"/>
              </a:rPr>
              <a:t>Falsches </a:t>
            </a:r>
            <a:r>
              <a:rPr lang="de-DE" sz="1800" dirty="0">
                <a:latin typeface="Vectora LH 75 Bold" charset="0"/>
                <a:ea typeface="ＭＳ Ｐゴシック" charset="0"/>
              </a:rPr>
              <a:t>Arbeitsbündnis in der Organisationsprägung der „Trichterpädagogik“ (Liu 2018, S.29)</a:t>
            </a:r>
          </a:p>
        </p:txBody>
      </p:sp>
      <p:sp>
        <p:nvSpPr>
          <p:cNvPr id="60418" name="Inhaltsplatzhalter 2"/>
          <p:cNvSpPr>
            <a:spLocks noGrp="1"/>
          </p:cNvSpPr>
          <p:nvPr>
            <p:ph idx="1"/>
          </p:nvPr>
        </p:nvSpPr>
        <p:spPr>
          <a:xfrm>
            <a:off x="719138" y="2159000"/>
            <a:ext cx="10941050" cy="3862388"/>
          </a:xfrm>
        </p:spPr>
        <p:txBody>
          <a:bodyPr/>
          <a:lstStyle/>
          <a:p>
            <a:endParaRPr lang="de-DE">
              <a:latin typeface="Vectora LH 55 Roman" charset="0"/>
              <a:ea typeface="ＭＳ Ｐゴシック" charset="0"/>
            </a:endParaRPr>
          </a:p>
        </p:txBody>
      </p:sp>
      <p:grpSp>
        <p:nvGrpSpPr>
          <p:cNvPr id="60419" name="Gruppieren 4"/>
          <p:cNvGrpSpPr>
            <a:grpSpLocks/>
          </p:cNvGrpSpPr>
          <p:nvPr/>
        </p:nvGrpSpPr>
        <p:grpSpPr bwMode="auto">
          <a:xfrm>
            <a:off x="436563" y="1268413"/>
            <a:ext cx="8528050" cy="4968875"/>
            <a:chOff x="0" y="0"/>
            <a:chExt cx="5559425" cy="3108960"/>
          </a:xfrm>
        </p:grpSpPr>
        <p:sp>
          <p:nvSpPr>
            <p:cNvPr id="5" name="Rechteck 4"/>
            <p:cNvSpPr/>
            <p:nvPr/>
          </p:nvSpPr>
          <p:spPr>
            <a:xfrm>
              <a:off x="0" y="0"/>
              <a:ext cx="5559425" cy="3108960"/>
            </a:xfrm>
            <a:prstGeom prst="rect">
              <a:avLst/>
            </a:prstGeom>
            <a:solidFill>
              <a:sysClr val="window" lastClr="FFFFFF"/>
            </a:solidFill>
            <a:ln w="25400" cap="flat" cmpd="sng" algn="ctr">
              <a:solidFill>
                <a:sysClr val="windowText" lastClr="000000"/>
              </a:solidFill>
              <a:prstDash val="solid"/>
            </a:ln>
            <a:effectLst/>
          </p:spPr>
          <p:txBody>
            <a:bodyPr anchor="ctr"/>
            <a:lstStyle/>
            <a:p>
              <a:pPr eaLnBrk="1" fontAlgn="auto" hangingPunct="1">
                <a:spcBef>
                  <a:spcPts val="0"/>
                </a:spcBef>
                <a:spcAft>
                  <a:spcPts val="0"/>
                </a:spcAft>
                <a:defRPr/>
              </a:pPr>
              <a:r>
                <a:rPr lang="de-DE" sz="1200" kern="0">
                  <a:solidFill>
                    <a:srgbClr val="000000"/>
                  </a:solidFill>
                  <a:latin typeface="Times New Roman" panose="02020603050405020304" pitchFamily="18" charset="0"/>
                  <a:ea typeface="SimSun" panose="02010600030101010101" pitchFamily="2" charset="-122"/>
                  <a:cs typeface="+mn-cs"/>
                </a:rPr>
                <a:t> </a:t>
              </a:r>
            </a:p>
          </p:txBody>
        </p:sp>
        <p:grpSp>
          <p:nvGrpSpPr>
            <p:cNvPr id="60421" name="Gruppieren 6"/>
            <p:cNvGrpSpPr>
              <a:grpSpLocks/>
            </p:cNvGrpSpPr>
            <p:nvPr/>
          </p:nvGrpSpPr>
          <p:grpSpPr bwMode="auto">
            <a:xfrm>
              <a:off x="190196" y="0"/>
              <a:ext cx="5325186" cy="3021178"/>
              <a:chOff x="0" y="0"/>
              <a:chExt cx="5325186" cy="3021178"/>
            </a:xfrm>
          </p:grpSpPr>
          <p:cxnSp>
            <p:nvCxnSpPr>
              <p:cNvPr id="60422" name="Gerade Verbindung mit Pfeil 6"/>
              <p:cNvCxnSpPr>
                <a:cxnSpLocks noChangeShapeType="1"/>
              </p:cNvCxnSpPr>
              <p:nvPr/>
            </p:nvCxnSpPr>
            <p:spPr bwMode="auto">
              <a:xfrm flipV="1">
                <a:off x="4125772" y="1082650"/>
                <a:ext cx="262890" cy="212090"/>
              </a:xfrm>
              <a:prstGeom prst="straightConnector1">
                <a:avLst/>
              </a:prstGeom>
              <a:noFill/>
              <a:ln w="9525">
                <a:solidFill>
                  <a:srgbClr val="BE4B48"/>
                </a:solidFill>
                <a:round/>
                <a:headEnd/>
                <a:tailEnd type="arrow" w="med" len="med"/>
              </a:ln>
              <a:extLst>
                <a:ext uri="{909E8E84-426E-40dd-AFC4-6F175D3DCCD1}">
                  <a14:hiddenFill xmlns:a14="http://schemas.microsoft.com/office/drawing/2010/main">
                    <a:noFill/>
                  </a14:hiddenFill>
                </a:ext>
              </a:extLst>
            </p:spPr>
          </p:cxnSp>
          <p:sp>
            <p:nvSpPr>
              <p:cNvPr id="8" name="Textfeld 45"/>
              <p:cNvSpPr txBox="1"/>
              <p:nvPr/>
            </p:nvSpPr>
            <p:spPr>
              <a:xfrm>
                <a:off x="4249479" y="1243584"/>
                <a:ext cx="1075250" cy="386385"/>
              </a:xfrm>
              <a:prstGeom prst="rect">
                <a:avLst/>
              </a:prstGeom>
              <a:solidFill>
                <a:sysClr val="window" lastClr="FFFFFF"/>
              </a:solidFill>
              <a:ln w="6350">
                <a:solidFill>
                  <a:prstClr val="black"/>
                </a:solidFill>
              </a:ln>
              <a:effectLst/>
            </p:spPr>
            <p:txBody>
              <a:bodyPr/>
              <a:lstStyle/>
              <a:p>
                <a:pPr eaLnBrk="1" fontAlgn="auto" hangingPunct="1">
                  <a:spcBef>
                    <a:spcPts val="0"/>
                  </a:spcBef>
                  <a:spcAft>
                    <a:spcPts val="0"/>
                  </a:spcAft>
                  <a:defRPr/>
                </a:pPr>
                <a:r>
                  <a:rPr lang="de-DE" sz="1000" kern="0" dirty="0">
                    <a:solidFill>
                      <a:srgbClr val="000000"/>
                    </a:solidFill>
                    <a:latin typeface="Times New Roman" panose="02020603050405020304" pitchFamily="18" charset="0"/>
                    <a:ea typeface="SimSun" panose="02010600030101010101" pitchFamily="2" charset="-122"/>
                  </a:rPr>
                  <a:t>p</a:t>
                </a:r>
                <a:r>
                  <a:rPr lang="de-DE" sz="1000" kern="0" dirty="0" err="1">
                    <a:solidFill>
                      <a:srgbClr val="000000"/>
                    </a:solidFill>
                    <a:latin typeface="Times New Roman" panose="02020603050405020304" pitchFamily="18" charset="0"/>
                    <a:ea typeface="SimSun" panose="02010600030101010101" pitchFamily="2" charset="-122"/>
                    <a:cs typeface="+mn-cs"/>
                  </a:rPr>
                  <a:t>rofessionalisierungs</a:t>
                </a:r>
                <a:r>
                  <a:rPr lang="de-DE" sz="1000" kern="0" dirty="0">
                    <a:solidFill>
                      <a:srgbClr val="000000"/>
                    </a:solidFill>
                    <a:latin typeface="Times New Roman" panose="02020603050405020304" pitchFamily="18" charset="0"/>
                    <a:ea typeface="SimSun" panose="02010600030101010101" pitchFamily="2" charset="-122"/>
                    <a:cs typeface="+mn-cs"/>
                  </a:rPr>
                  <a:t>-bedürftig</a:t>
                </a:r>
                <a:endParaRPr lang="de-DE" sz="1200" kern="0" dirty="0">
                  <a:solidFill>
                    <a:srgbClr val="000000"/>
                  </a:solidFill>
                  <a:latin typeface="Times New Roman" panose="02020603050405020304" pitchFamily="18" charset="0"/>
                  <a:ea typeface="SimSun" panose="02010600030101010101" pitchFamily="2" charset="-122"/>
                  <a:cs typeface="+mn-cs"/>
                </a:endParaRPr>
              </a:p>
            </p:txBody>
          </p:sp>
          <p:grpSp>
            <p:nvGrpSpPr>
              <p:cNvPr id="60424" name="Gruppieren 9"/>
              <p:cNvGrpSpPr>
                <a:grpSpLocks/>
              </p:cNvGrpSpPr>
              <p:nvPr/>
            </p:nvGrpSpPr>
            <p:grpSpPr bwMode="auto">
              <a:xfrm>
                <a:off x="0" y="0"/>
                <a:ext cx="5259120" cy="3021178"/>
                <a:chOff x="0" y="0"/>
                <a:chExt cx="5259120" cy="3021178"/>
              </a:xfrm>
            </p:grpSpPr>
            <p:sp>
              <p:nvSpPr>
                <p:cNvPr id="10" name="Textfeld 50"/>
                <p:cNvSpPr txBox="1"/>
                <p:nvPr/>
              </p:nvSpPr>
              <p:spPr>
                <a:xfrm>
                  <a:off x="1907524" y="1148229"/>
                  <a:ext cx="1164251" cy="256266"/>
                </a:xfrm>
                <a:prstGeom prst="rect">
                  <a:avLst/>
                </a:prstGeom>
                <a:solidFill>
                  <a:sysClr val="window" lastClr="FFFFFF"/>
                </a:solidFill>
                <a:ln w="6350">
                  <a:noFill/>
                </a:ln>
                <a:effectLst/>
              </p:spPr>
              <p:txBody>
                <a:bodyPr/>
                <a:lstStyle/>
                <a:p>
                  <a:pPr algn="ctr" eaLnBrk="1" fontAlgn="auto" hangingPunct="1">
                    <a:spcBef>
                      <a:spcPts val="0"/>
                    </a:spcBef>
                    <a:spcAft>
                      <a:spcPts val="0"/>
                    </a:spcAft>
                    <a:defRPr/>
                  </a:pPr>
                  <a:endParaRPr lang="de-DE" sz="1000" kern="0" dirty="0">
                    <a:solidFill>
                      <a:srgbClr val="000000"/>
                    </a:solidFill>
                    <a:latin typeface="Times New Roman" panose="02020603050405020304" pitchFamily="18" charset="0"/>
                    <a:ea typeface="SimSun" panose="02010600030101010101" pitchFamily="2" charset="-122"/>
                    <a:cs typeface="+mn-cs"/>
                  </a:endParaRPr>
                </a:p>
                <a:p>
                  <a:pPr algn="ctr" eaLnBrk="1" fontAlgn="auto" hangingPunct="1">
                    <a:spcBef>
                      <a:spcPts val="0"/>
                    </a:spcBef>
                    <a:spcAft>
                      <a:spcPts val="0"/>
                    </a:spcAft>
                    <a:defRPr/>
                  </a:pPr>
                  <a:r>
                    <a:rPr lang="de-DE" sz="1000" kern="0" dirty="0">
                      <a:solidFill>
                        <a:srgbClr val="000000"/>
                      </a:solidFill>
                      <a:latin typeface="Times New Roman" panose="02020603050405020304" pitchFamily="18" charset="0"/>
                      <a:ea typeface="SimSun" panose="02010600030101010101" pitchFamily="2" charset="-122"/>
                      <a:cs typeface="+mn-cs"/>
                    </a:rPr>
                    <a:t>Unterrichtsstörung</a:t>
                  </a:r>
                  <a:endParaRPr lang="de-DE" sz="1200" kern="0" dirty="0">
                    <a:solidFill>
                      <a:srgbClr val="000000"/>
                    </a:solidFill>
                    <a:latin typeface="Times New Roman" panose="02020603050405020304" pitchFamily="18" charset="0"/>
                    <a:ea typeface="SimSun" panose="02010600030101010101" pitchFamily="2" charset="-122"/>
                    <a:cs typeface="+mn-cs"/>
                  </a:endParaRPr>
                </a:p>
              </p:txBody>
            </p:sp>
            <p:grpSp>
              <p:nvGrpSpPr>
                <p:cNvPr id="60426" name="Gruppieren 11"/>
                <p:cNvGrpSpPr>
                  <a:grpSpLocks/>
                </p:cNvGrpSpPr>
                <p:nvPr/>
              </p:nvGrpSpPr>
              <p:grpSpPr bwMode="auto">
                <a:xfrm>
                  <a:off x="0" y="0"/>
                  <a:ext cx="5259120" cy="3021178"/>
                  <a:chOff x="0" y="0"/>
                  <a:chExt cx="5259120" cy="3021178"/>
                </a:xfrm>
              </p:grpSpPr>
              <p:cxnSp>
                <p:nvCxnSpPr>
                  <p:cNvPr id="60427" name="Gerade Verbindung mit Pfeil 11"/>
                  <p:cNvCxnSpPr>
                    <a:cxnSpLocks noChangeShapeType="1"/>
                  </p:cNvCxnSpPr>
                  <p:nvPr/>
                </p:nvCxnSpPr>
                <p:spPr bwMode="auto">
                  <a:xfrm>
                    <a:off x="1938528" y="1448410"/>
                    <a:ext cx="1090701" cy="1"/>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60428" name="Gerade Verbindung mit Pfeil 12"/>
                  <p:cNvCxnSpPr>
                    <a:cxnSpLocks noChangeShapeType="1"/>
                  </p:cNvCxnSpPr>
                  <p:nvPr/>
                </p:nvCxnSpPr>
                <p:spPr bwMode="auto">
                  <a:xfrm flipH="1">
                    <a:off x="1989734" y="1602029"/>
                    <a:ext cx="1003223" cy="7315"/>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sp>
                <p:nvSpPr>
                  <p:cNvPr id="14" name="Textfeld 53"/>
                  <p:cNvSpPr txBox="1"/>
                  <p:nvPr/>
                </p:nvSpPr>
                <p:spPr>
                  <a:xfrm>
                    <a:off x="1989281" y="1675660"/>
                    <a:ext cx="1002807" cy="394332"/>
                  </a:xfrm>
                  <a:prstGeom prst="rect">
                    <a:avLst/>
                  </a:prstGeom>
                  <a:solidFill>
                    <a:sysClr val="window" lastClr="FFFFFF"/>
                  </a:solidFill>
                  <a:ln w="6350">
                    <a:noFill/>
                  </a:ln>
                  <a:effectLst/>
                </p:spPr>
                <p:txBody>
                  <a:bodyPr/>
                  <a:lstStyle/>
                  <a:p>
                    <a:pPr algn="ctr" eaLnBrk="1" fontAlgn="auto" hangingPunct="1">
                      <a:spcBef>
                        <a:spcPts val="0"/>
                      </a:spcBef>
                      <a:spcAft>
                        <a:spcPts val="0"/>
                      </a:spcAft>
                      <a:defRPr/>
                    </a:pPr>
                    <a:r>
                      <a:rPr lang="de-DE" sz="1000" kern="0" dirty="0">
                        <a:solidFill>
                          <a:srgbClr val="000000"/>
                        </a:solidFill>
                        <a:latin typeface="Times New Roman" panose="02020603050405020304" pitchFamily="18" charset="0"/>
                        <a:ea typeface="SimSun" panose="02010600030101010101" pitchFamily="2" charset="-122"/>
                        <a:cs typeface="+mn-cs"/>
                      </a:rPr>
                      <a:t>Disziplinierung &amp; Selektion </a:t>
                    </a:r>
                    <a:endParaRPr lang="de-DE" sz="1200" kern="0" dirty="0">
                      <a:solidFill>
                        <a:srgbClr val="000000"/>
                      </a:solidFill>
                      <a:latin typeface="Times New Roman" panose="02020603050405020304" pitchFamily="18" charset="0"/>
                      <a:ea typeface="SimSun" panose="02010600030101010101" pitchFamily="2" charset="-122"/>
                      <a:cs typeface="+mn-cs"/>
                    </a:endParaRPr>
                  </a:p>
                </p:txBody>
              </p:sp>
              <p:grpSp>
                <p:nvGrpSpPr>
                  <p:cNvPr id="60430" name="Gruppieren 15"/>
                  <p:cNvGrpSpPr>
                    <a:grpSpLocks/>
                  </p:cNvGrpSpPr>
                  <p:nvPr/>
                </p:nvGrpSpPr>
                <p:grpSpPr bwMode="auto">
                  <a:xfrm>
                    <a:off x="0" y="0"/>
                    <a:ext cx="5259120" cy="3021178"/>
                    <a:chOff x="0" y="0"/>
                    <a:chExt cx="5259120" cy="3021178"/>
                  </a:xfrm>
                </p:grpSpPr>
                <p:sp>
                  <p:nvSpPr>
                    <p:cNvPr id="16" name="Rechteck 15"/>
                    <p:cNvSpPr/>
                    <p:nvPr/>
                  </p:nvSpPr>
                  <p:spPr>
                    <a:xfrm>
                      <a:off x="3986617" y="102307"/>
                      <a:ext cx="1271879" cy="921762"/>
                    </a:xfrm>
                    <a:prstGeom prst="rect">
                      <a:avLst/>
                    </a:prstGeom>
                    <a:solidFill>
                      <a:srgbClr val="92D050"/>
                    </a:solidFill>
                    <a:ln w="25400" cap="flat" cmpd="sng" algn="ctr">
                      <a:solidFill>
                        <a:srgbClr val="9BBB59">
                          <a:shade val="50000"/>
                        </a:srgbClr>
                      </a:solidFill>
                      <a:prstDash val="solid"/>
                    </a:ln>
                    <a:effectLst>
                      <a:outerShdw blurRad="50800" dist="50800" dir="5400000" algn="ctr" rotWithShape="0">
                        <a:srgbClr val="00B050"/>
                      </a:outerShdw>
                    </a:effectLst>
                  </p:spPr>
                  <p:txBody>
                    <a:bodyPr anchor="ctr"/>
                    <a:lstStyle/>
                    <a:p>
                      <a:pPr algn="ctr" eaLnBrk="1" fontAlgn="auto" hangingPunct="1">
                        <a:spcBef>
                          <a:spcPts val="0"/>
                        </a:spcBef>
                        <a:spcAft>
                          <a:spcPts val="0"/>
                        </a:spcAft>
                        <a:defRPr/>
                      </a:pPr>
                      <a:r>
                        <a:rPr lang="de-DE" sz="1000" kern="0">
                          <a:solidFill>
                            <a:srgbClr val="000000"/>
                          </a:solidFill>
                          <a:latin typeface="Times New Roman" panose="02020603050405020304" pitchFamily="18" charset="0"/>
                          <a:ea typeface="SimSun" panose="02010600030101010101" pitchFamily="2" charset="-122"/>
                          <a:cs typeface="+mn-cs"/>
                        </a:rPr>
                        <a:t>Theoretisches- &amp; Anwendungswissen, Aufrechthaltung der widersprüchlichen Einheit</a:t>
                      </a:r>
                      <a:endParaRPr lang="de-DE" sz="1200" kern="0">
                        <a:solidFill>
                          <a:srgbClr val="000000"/>
                        </a:solidFill>
                        <a:latin typeface="Times New Roman" panose="02020603050405020304" pitchFamily="18" charset="0"/>
                        <a:ea typeface="SimSun" panose="02010600030101010101" pitchFamily="2" charset="-122"/>
                        <a:cs typeface="+mn-cs"/>
                      </a:endParaRPr>
                    </a:p>
                  </p:txBody>
                </p:sp>
                <p:sp>
                  <p:nvSpPr>
                    <p:cNvPr id="17" name="Smiley 16"/>
                    <p:cNvSpPr/>
                    <p:nvPr/>
                  </p:nvSpPr>
                  <p:spPr>
                    <a:xfrm>
                      <a:off x="2582272" y="0"/>
                      <a:ext cx="1359844" cy="921762"/>
                    </a:xfrm>
                    <a:prstGeom prst="smileyFace">
                      <a:avLst/>
                    </a:prstGeom>
                    <a:solidFill>
                      <a:srgbClr val="9BBB59"/>
                    </a:solidFill>
                    <a:ln w="25400" cap="flat" cmpd="sng" algn="ctr">
                      <a:solidFill>
                        <a:srgbClr val="9BBB59">
                          <a:shade val="50000"/>
                        </a:srgbClr>
                      </a:solidFill>
                      <a:prstDash val="sysDot"/>
                    </a:ln>
                    <a:effectLst>
                      <a:outerShdw blurRad="50800" dist="50800" dir="5400000" algn="ctr" rotWithShape="0">
                        <a:srgbClr val="00B050"/>
                      </a:outerShdw>
                    </a:effectLst>
                  </p:spPr>
                  <p:txBody>
                    <a:bodyPr anchor="ctr"/>
                    <a:lstStyle/>
                    <a:p>
                      <a:pPr algn="ctr" eaLnBrk="1" fontAlgn="auto" hangingPunct="1">
                        <a:spcBef>
                          <a:spcPts val="0"/>
                        </a:spcBef>
                        <a:spcAft>
                          <a:spcPts val="0"/>
                        </a:spcAft>
                        <a:defRPr/>
                      </a:pPr>
                      <a:r>
                        <a:rPr lang="de-DE" sz="1000" b="1" kern="0">
                          <a:solidFill>
                            <a:srgbClr val="000000"/>
                          </a:solidFill>
                          <a:latin typeface="Times New Roman" panose="02020603050405020304" pitchFamily="18" charset="0"/>
                          <a:ea typeface="SimSun" panose="02010600030101010101" pitchFamily="2" charset="-122"/>
                          <a:cs typeface="+mn-cs"/>
                        </a:rPr>
                        <a:t>Schüler mit autonomer Lebenspraxis</a:t>
                      </a:r>
                      <a:endParaRPr lang="de-DE" sz="1200" kern="0">
                        <a:solidFill>
                          <a:srgbClr val="000000"/>
                        </a:solidFill>
                        <a:latin typeface="Times New Roman" panose="02020603050405020304" pitchFamily="18" charset="0"/>
                        <a:ea typeface="SimSun" panose="02010600030101010101" pitchFamily="2" charset="-122"/>
                        <a:cs typeface="+mn-cs"/>
                      </a:endParaRPr>
                    </a:p>
                    <a:p>
                      <a:pPr algn="ctr" eaLnBrk="1" fontAlgn="auto" hangingPunct="1">
                        <a:spcBef>
                          <a:spcPts val="0"/>
                        </a:spcBef>
                        <a:spcAft>
                          <a:spcPts val="0"/>
                        </a:spcAft>
                        <a:defRPr/>
                      </a:pPr>
                      <a:r>
                        <a:rPr lang="de-DE" sz="1200" kern="0">
                          <a:solidFill>
                            <a:srgbClr val="000000"/>
                          </a:solidFill>
                          <a:latin typeface="Times New Roman" panose="02020603050405020304" pitchFamily="18" charset="0"/>
                          <a:ea typeface="SimSun" panose="02010600030101010101" pitchFamily="2" charset="-122"/>
                          <a:cs typeface="+mn-cs"/>
                        </a:rPr>
                        <a:t> </a:t>
                      </a:r>
                    </a:p>
                  </p:txBody>
                </p:sp>
                <p:cxnSp>
                  <p:nvCxnSpPr>
                    <p:cNvPr id="60433" name="Gerade Verbindung 57"/>
                    <p:cNvCxnSpPr>
                      <a:cxnSpLocks noChangeShapeType="1"/>
                    </p:cNvCxnSpPr>
                    <p:nvPr/>
                  </p:nvCxnSpPr>
                  <p:spPr bwMode="auto">
                    <a:xfrm flipV="1">
                      <a:off x="1872691" y="782726"/>
                      <a:ext cx="760781" cy="512014"/>
                    </a:xfrm>
                    <a:prstGeom prst="line">
                      <a:avLst/>
                    </a:prstGeom>
                    <a:noFill/>
                    <a:ln w="9525">
                      <a:solidFill>
                        <a:srgbClr val="BE4B48"/>
                      </a:solidFill>
                      <a:prstDash val="sysDash"/>
                      <a:round/>
                      <a:headEnd/>
                      <a:tailEnd/>
                    </a:ln>
                    <a:extLst>
                      <a:ext uri="{909E8E84-426E-40dd-AFC4-6F175D3DCCD1}">
                        <a14:hiddenFill xmlns:a14="http://schemas.microsoft.com/office/drawing/2010/main">
                          <a:noFill/>
                        </a14:hiddenFill>
                      </a:ext>
                    </a:extLst>
                  </p:spPr>
                </p:cxnSp>
                <p:sp>
                  <p:nvSpPr>
                    <p:cNvPr id="19" name="Multiplizieren 18"/>
                    <p:cNvSpPr/>
                    <p:nvPr/>
                  </p:nvSpPr>
                  <p:spPr>
                    <a:xfrm>
                      <a:off x="2215921" y="921762"/>
                      <a:ext cx="140745" cy="226467"/>
                    </a:xfrm>
                    <a:prstGeom prst="mathMultiply">
                      <a:avLst/>
                    </a:prstGeom>
                    <a:solidFill>
                      <a:srgbClr val="4F81BD"/>
                    </a:solidFill>
                    <a:ln w="25400" cap="flat" cmpd="sng" algn="ctr">
                      <a:solidFill>
                        <a:srgbClr val="4F81BD">
                          <a:shade val="50000"/>
                        </a:srgbClr>
                      </a:solidFill>
                      <a:prstDash val="solid"/>
                    </a:ln>
                    <a:effectLst/>
                  </p:spPr>
                  <p:txBody>
                    <a:bodyPr anchor="ctr"/>
                    <a:lstStyle/>
                    <a:p>
                      <a:pPr eaLnBrk="1" fontAlgn="auto" hangingPunct="1">
                        <a:spcBef>
                          <a:spcPts val="0"/>
                        </a:spcBef>
                        <a:spcAft>
                          <a:spcPts val="0"/>
                        </a:spcAft>
                        <a:defRPr/>
                      </a:pPr>
                      <a:endParaRPr lang="de-DE" sz="1800" kern="0">
                        <a:solidFill>
                          <a:sysClr val="window" lastClr="FFFFFF"/>
                        </a:solidFill>
                        <a:latin typeface="Calibri"/>
                        <a:ea typeface="+mn-ea"/>
                        <a:cs typeface="+mn-cs"/>
                      </a:endParaRPr>
                    </a:p>
                  </p:txBody>
                </p:sp>
                <p:grpSp>
                  <p:nvGrpSpPr>
                    <p:cNvPr id="60435" name="Gruppieren 20"/>
                    <p:cNvGrpSpPr>
                      <a:grpSpLocks/>
                    </p:cNvGrpSpPr>
                    <p:nvPr/>
                  </p:nvGrpSpPr>
                  <p:grpSpPr bwMode="auto">
                    <a:xfrm>
                      <a:off x="0" y="0"/>
                      <a:ext cx="5215458" cy="3021178"/>
                      <a:chOff x="0" y="0"/>
                      <a:chExt cx="5215458" cy="3021178"/>
                    </a:xfrm>
                  </p:grpSpPr>
                  <p:sp>
                    <p:nvSpPr>
                      <p:cNvPr id="21" name="Ellipse 21"/>
                      <p:cNvSpPr/>
                      <p:nvPr/>
                    </p:nvSpPr>
                    <p:spPr>
                      <a:xfrm>
                        <a:off x="1265893" y="0"/>
                        <a:ext cx="883795" cy="870111"/>
                      </a:xfrm>
                      <a:prstGeom prst="ellipse">
                        <a:avLst/>
                      </a:prstGeom>
                      <a:solidFill>
                        <a:srgbClr val="9BBB59">
                          <a:alpha val="60000"/>
                        </a:srgbClr>
                      </a:solidFill>
                      <a:ln w="25400" cap="flat" cmpd="sng" algn="ctr">
                        <a:solidFill>
                          <a:sysClr val="windowText" lastClr="000000"/>
                        </a:solidFill>
                        <a:prstDash val="solid"/>
                      </a:ln>
                      <a:effectLst/>
                    </p:spPr>
                    <p:txBody>
                      <a:bodyPr anchor="ctr"/>
                      <a:lstStyle/>
                      <a:p>
                        <a:pPr algn="ctr" eaLnBrk="1" fontAlgn="auto" hangingPunct="1">
                          <a:spcBef>
                            <a:spcPts val="0"/>
                          </a:spcBef>
                          <a:spcAft>
                            <a:spcPts val="0"/>
                          </a:spcAft>
                          <a:defRPr/>
                        </a:pPr>
                        <a:r>
                          <a:rPr lang="de-DE" sz="1000" kern="0">
                            <a:solidFill>
                              <a:srgbClr val="000000"/>
                            </a:solidFill>
                            <a:latin typeface="Times New Roman" panose="02020603050405020304" pitchFamily="18" charset="0"/>
                            <a:ea typeface="SimSun" panose="02010600030101010101" pitchFamily="2" charset="-122"/>
                            <a:cs typeface="+mn-cs"/>
                          </a:rPr>
                          <a:t>gehorsamer Diener</a:t>
                        </a:r>
                        <a:endParaRPr lang="de-DE" sz="1200" kern="0">
                          <a:solidFill>
                            <a:srgbClr val="000000"/>
                          </a:solidFill>
                          <a:latin typeface="Times New Roman" panose="02020603050405020304" pitchFamily="18" charset="0"/>
                          <a:ea typeface="SimSun" panose="02010600030101010101" pitchFamily="2" charset="-122"/>
                          <a:cs typeface="+mn-cs"/>
                        </a:endParaRPr>
                      </a:p>
                    </p:txBody>
                  </p:sp>
                  <p:cxnSp>
                    <p:nvCxnSpPr>
                      <p:cNvPr id="60437" name="Gerade Verbindung mit Pfeil 21"/>
                      <p:cNvCxnSpPr>
                        <a:cxnSpLocks noChangeShapeType="1"/>
                      </p:cNvCxnSpPr>
                      <p:nvPr/>
                    </p:nvCxnSpPr>
                    <p:spPr bwMode="auto">
                      <a:xfrm flipV="1">
                        <a:off x="1602028" y="870509"/>
                        <a:ext cx="50800" cy="329184"/>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grpSp>
                    <p:nvGrpSpPr>
                      <p:cNvPr id="60438" name="Gruppieren 23"/>
                      <p:cNvGrpSpPr>
                        <a:grpSpLocks/>
                      </p:cNvGrpSpPr>
                      <p:nvPr/>
                    </p:nvGrpSpPr>
                    <p:grpSpPr bwMode="auto">
                      <a:xfrm>
                        <a:off x="0" y="1024128"/>
                        <a:ext cx="5215458" cy="1997050"/>
                        <a:chOff x="0" y="0"/>
                        <a:chExt cx="5215458" cy="1997050"/>
                      </a:xfrm>
                    </p:grpSpPr>
                    <p:sp>
                      <p:nvSpPr>
                        <p:cNvPr id="24" name="Ellipse 24"/>
                        <p:cNvSpPr/>
                        <p:nvPr/>
                      </p:nvSpPr>
                      <p:spPr>
                        <a:xfrm>
                          <a:off x="4468876" y="767745"/>
                          <a:ext cx="746155" cy="614839"/>
                        </a:xfrm>
                        <a:prstGeom prst="ellipse">
                          <a:avLst/>
                        </a:prstGeom>
                        <a:solidFill>
                          <a:srgbClr val="9BBB59">
                            <a:alpha val="75000"/>
                          </a:srgbClr>
                        </a:solidFill>
                        <a:ln w="25400" cap="flat" cmpd="sng" algn="ctr">
                          <a:solidFill>
                            <a:sysClr val="windowText" lastClr="000000"/>
                          </a:solidFill>
                          <a:prstDash val="solid"/>
                        </a:ln>
                        <a:effectLst/>
                      </p:spPr>
                      <p:txBody>
                        <a:bodyPr anchor="ctr"/>
                        <a:lstStyle/>
                        <a:p>
                          <a:pPr algn="ctr" eaLnBrk="1" fontAlgn="auto" hangingPunct="1">
                            <a:spcBef>
                              <a:spcPts val="0"/>
                            </a:spcBef>
                            <a:spcAft>
                              <a:spcPts val="0"/>
                            </a:spcAft>
                            <a:defRPr/>
                          </a:pPr>
                          <a:r>
                            <a:rPr lang="de-DE" sz="800" kern="0">
                              <a:solidFill>
                                <a:srgbClr val="000000"/>
                              </a:solidFill>
                              <a:latin typeface="Times New Roman" panose="02020603050405020304" pitchFamily="18" charset="0"/>
                              <a:ea typeface="SimSun" panose="02010600030101010101" pitchFamily="2" charset="-122"/>
                              <a:cs typeface="+mn-cs"/>
                            </a:rPr>
                            <a:t>Kollegen</a:t>
                          </a:r>
                          <a:endParaRPr lang="de-DE" sz="1200" kern="0">
                            <a:solidFill>
                              <a:srgbClr val="000000"/>
                            </a:solidFill>
                            <a:latin typeface="Times New Roman" panose="02020603050405020304" pitchFamily="18" charset="0"/>
                            <a:ea typeface="SimSun" panose="02010600030101010101" pitchFamily="2" charset="-122"/>
                            <a:cs typeface="+mn-cs"/>
                          </a:endParaRPr>
                        </a:p>
                      </p:txBody>
                    </p:sp>
                    <p:sp>
                      <p:nvSpPr>
                        <p:cNvPr id="25" name="Ellipse 25"/>
                        <p:cNvSpPr/>
                        <p:nvPr/>
                      </p:nvSpPr>
                      <p:spPr>
                        <a:xfrm>
                          <a:off x="2992088" y="-59"/>
                          <a:ext cx="1220135" cy="1169089"/>
                        </a:xfrm>
                        <a:prstGeom prst="ellipse">
                          <a:avLst/>
                        </a:prstGeom>
                        <a:solidFill>
                          <a:srgbClr val="9BBB59">
                            <a:alpha val="75000"/>
                          </a:srgbClr>
                        </a:solidFill>
                        <a:ln w="25400" cap="flat" cmpd="sng" algn="ctr">
                          <a:solidFill>
                            <a:sysClr val="windowText" lastClr="000000"/>
                          </a:solidFill>
                          <a:prstDash val="solid"/>
                        </a:ln>
                        <a:effectLst/>
                      </p:spPr>
                      <p:txBody>
                        <a:bodyPr anchor="ctr"/>
                        <a:lstStyle/>
                        <a:p>
                          <a:pPr algn="ctr" eaLnBrk="1" fontAlgn="auto" hangingPunct="1">
                            <a:spcBef>
                              <a:spcPts val="0"/>
                            </a:spcBef>
                            <a:spcAft>
                              <a:spcPts val="0"/>
                            </a:spcAft>
                            <a:defRPr/>
                          </a:pPr>
                          <a:r>
                            <a:rPr lang="de-DE" sz="1000" kern="0">
                              <a:solidFill>
                                <a:srgbClr val="000000"/>
                              </a:solidFill>
                              <a:latin typeface="Times New Roman" panose="02020603050405020304" pitchFamily="18" charset="0"/>
                              <a:ea typeface="SimSun" panose="02010600030101010101" pitchFamily="2" charset="-122"/>
                              <a:cs typeface="+mn-cs"/>
                            </a:rPr>
                            <a:t>Lehrer „Exekutant“</a:t>
                          </a:r>
                          <a:endParaRPr lang="de-DE" sz="1200" kern="0">
                            <a:solidFill>
                              <a:srgbClr val="000000"/>
                            </a:solidFill>
                            <a:latin typeface="Times New Roman" panose="02020603050405020304" pitchFamily="18" charset="0"/>
                            <a:ea typeface="SimSun" panose="02010600030101010101" pitchFamily="2" charset="-122"/>
                            <a:cs typeface="+mn-cs"/>
                          </a:endParaRPr>
                        </a:p>
                        <a:p>
                          <a:pPr algn="ctr" eaLnBrk="1" fontAlgn="auto" hangingPunct="1">
                            <a:spcBef>
                              <a:spcPts val="0"/>
                            </a:spcBef>
                            <a:spcAft>
                              <a:spcPts val="0"/>
                            </a:spcAft>
                            <a:defRPr/>
                          </a:pPr>
                          <a:r>
                            <a:rPr lang="de-DE" sz="1000" kern="0">
                              <a:solidFill>
                                <a:srgbClr val="000000"/>
                              </a:solidFill>
                              <a:latin typeface="Times New Roman" panose="02020603050405020304" pitchFamily="18" charset="0"/>
                              <a:ea typeface="SimSun" panose="02010600030101010101" pitchFamily="2" charset="-122"/>
                              <a:cs typeface="+mn-cs"/>
                            </a:rPr>
                            <a:t>„pädagogische Autorität“</a:t>
                          </a:r>
                          <a:endParaRPr lang="de-DE" sz="1200" kern="0">
                            <a:solidFill>
                              <a:srgbClr val="000000"/>
                            </a:solidFill>
                            <a:latin typeface="Times New Roman" panose="02020603050405020304" pitchFamily="18" charset="0"/>
                            <a:ea typeface="SimSun" panose="02010600030101010101" pitchFamily="2" charset="-122"/>
                            <a:cs typeface="+mn-cs"/>
                          </a:endParaRPr>
                        </a:p>
                      </p:txBody>
                    </p:sp>
                    <p:cxnSp>
                      <p:nvCxnSpPr>
                        <p:cNvPr id="60441" name="Gerade Verbindung mit Pfeil 25"/>
                        <p:cNvCxnSpPr>
                          <a:cxnSpLocks noChangeShapeType="1"/>
                        </p:cNvCxnSpPr>
                        <p:nvPr/>
                      </p:nvCxnSpPr>
                      <p:spPr bwMode="auto">
                        <a:xfrm flipV="1">
                          <a:off x="2940710" y="1046074"/>
                          <a:ext cx="277978" cy="335408"/>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sp>
                      <p:nvSpPr>
                        <p:cNvPr id="27" name="Textfeld 43"/>
                        <p:cNvSpPr txBox="1"/>
                        <p:nvPr/>
                      </p:nvSpPr>
                      <p:spPr>
                        <a:xfrm>
                          <a:off x="3109031" y="1236573"/>
                          <a:ext cx="833086" cy="673442"/>
                        </a:xfrm>
                        <a:prstGeom prst="rect">
                          <a:avLst/>
                        </a:prstGeom>
                        <a:solidFill>
                          <a:sysClr val="window" lastClr="FFFFFF"/>
                        </a:solidFill>
                        <a:ln w="6350">
                          <a:solidFill>
                            <a:prstClr val="black"/>
                          </a:solidFill>
                        </a:ln>
                        <a:effectLst/>
                      </p:spPr>
                      <p:txBody>
                        <a:bodyPr/>
                        <a:lstStyle/>
                        <a:p>
                          <a:pPr eaLnBrk="1" fontAlgn="auto" hangingPunct="1">
                            <a:spcBef>
                              <a:spcPts val="0"/>
                            </a:spcBef>
                            <a:spcAft>
                              <a:spcPts val="0"/>
                            </a:spcAft>
                            <a:defRPr/>
                          </a:pPr>
                          <a:r>
                            <a:rPr lang="de-DE" sz="1000" kern="0" dirty="0">
                              <a:solidFill>
                                <a:srgbClr val="000000"/>
                              </a:solidFill>
                              <a:latin typeface="Times New Roman" panose="02020603050405020304" pitchFamily="18" charset="0"/>
                              <a:ea typeface="SimSun" panose="02010600030101010101" pitchFamily="2" charset="-122"/>
                              <a:cs typeface="+mn-cs"/>
                            </a:rPr>
                            <a:t>Zwang, Lehrplan &amp; Erziehungsinhalt</a:t>
                          </a:r>
                          <a:endParaRPr lang="de-DE" sz="1200" kern="0" dirty="0">
                            <a:solidFill>
                              <a:srgbClr val="000000"/>
                            </a:solidFill>
                            <a:latin typeface="Times New Roman" panose="02020603050405020304" pitchFamily="18" charset="0"/>
                            <a:ea typeface="SimSun" panose="02010600030101010101" pitchFamily="2" charset="-122"/>
                            <a:cs typeface="+mn-cs"/>
                          </a:endParaRPr>
                        </a:p>
                      </p:txBody>
                    </p:sp>
                    <p:cxnSp>
                      <p:nvCxnSpPr>
                        <p:cNvPr id="60443" name="Gerade Verbindung 59"/>
                        <p:cNvCxnSpPr>
                          <a:cxnSpLocks noChangeShapeType="1"/>
                        </p:cNvCxnSpPr>
                        <p:nvPr/>
                      </p:nvCxnSpPr>
                      <p:spPr bwMode="auto">
                        <a:xfrm flipH="1" flipV="1">
                          <a:off x="4213555" y="833933"/>
                          <a:ext cx="257074" cy="153036"/>
                        </a:xfrm>
                        <a:prstGeom prst="line">
                          <a:avLst/>
                        </a:prstGeom>
                        <a:noFill/>
                        <a:ln w="9525">
                          <a:solidFill>
                            <a:srgbClr val="BE4B48"/>
                          </a:solidFill>
                          <a:prstDash val="sysDash"/>
                          <a:round/>
                          <a:headEnd/>
                          <a:tailEnd/>
                        </a:ln>
                        <a:extLst>
                          <a:ext uri="{909E8E84-426E-40dd-AFC4-6F175D3DCCD1}">
                            <a14:hiddenFill xmlns:a14="http://schemas.microsoft.com/office/drawing/2010/main">
                              <a:noFill/>
                            </a14:hiddenFill>
                          </a:ext>
                        </a:extLst>
                      </p:spPr>
                    </p:cxnSp>
                    <p:sp>
                      <p:nvSpPr>
                        <p:cNvPr id="29" name="Multiplizieren 28"/>
                        <p:cNvSpPr/>
                        <p:nvPr/>
                      </p:nvSpPr>
                      <p:spPr>
                        <a:xfrm>
                          <a:off x="4249479" y="834295"/>
                          <a:ext cx="139710" cy="146012"/>
                        </a:xfrm>
                        <a:prstGeom prst="mathMultiply">
                          <a:avLst/>
                        </a:prstGeom>
                        <a:solidFill>
                          <a:srgbClr val="4F81BD"/>
                        </a:solidFill>
                        <a:ln w="25400" cap="flat" cmpd="sng" algn="ctr">
                          <a:solidFill>
                            <a:srgbClr val="4F81BD">
                              <a:shade val="50000"/>
                            </a:srgbClr>
                          </a:solidFill>
                          <a:prstDash val="solid"/>
                        </a:ln>
                        <a:effectLst/>
                      </p:spPr>
                      <p:txBody>
                        <a:bodyPr anchor="ctr"/>
                        <a:lstStyle/>
                        <a:p>
                          <a:pPr eaLnBrk="1" fontAlgn="auto" hangingPunct="1">
                            <a:spcBef>
                              <a:spcPts val="0"/>
                            </a:spcBef>
                            <a:spcAft>
                              <a:spcPts val="0"/>
                            </a:spcAft>
                            <a:defRPr/>
                          </a:pPr>
                          <a:endParaRPr lang="de-DE" sz="1800" kern="0">
                            <a:solidFill>
                              <a:sysClr val="window" lastClr="FFFFFF"/>
                            </a:solidFill>
                            <a:latin typeface="Calibri"/>
                            <a:ea typeface="+mn-ea"/>
                            <a:cs typeface="+mn-cs"/>
                          </a:endParaRPr>
                        </a:p>
                      </p:txBody>
                    </p:sp>
                    <p:grpSp>
                      <p:nvGrpSpPr>
                        <p:cNvPr id="60445" name="Gruppieren 30"/>
                        <p:cNvGrpSpPr>
                          <a:grpSpLocks/>
                        </p:cNvGrpSpPr>
                        <p:nvPr/>
                      </p:nvGrpSpPr>
                      <p:grpSpPr bwMode="auto">
                        <a:xfrm>
                          <a:off x="0" y="175565"/>
                          <a:ext cx="2991916" cy="1821485"/>
                          <a:chOff x="0" y="0"/>
                          <a:chExt cx="2991916" cy="1821485"/>
                        </a:xfrm>
                      </p:grpSpPr>
                      <p:sp>
                        <p:nvSpPr>
                          <p:cNvPr id="31" name="Ellipse 31"/>
                          <p:cNvSpPr/>
                          <p:nvPr/>
                        </p:nvSpPr>
                        <p:spPr>
                          <a:xfrm>
                            <a:off x="2100014" y="995451"/>
                            <a:ext cx="892075" cy="826407"/>
                          </a:xfrm>
                          <a:prstGeom prst="ellipse">
                            <a:avLst/>
                          </a:prstGeom>
                          <a:solidFill>
                            <a:srgbClr val="9BBB59">
                              <a:alpha val="50000"/>
                            </a:srgbClr>
                          </a:solidFill>
                          <a:ln w="25400" cap="flat" cmpd="sng" algn="ctr">
                            <a:solidFill>
                              <a:sysClr val="windowText" lastClr="000000"/>
                            </a:solidFill>
                            <a:prstDash val="solid"/>
                          </a:ln>
                          <a:effectLst/>
                        </p:spPr>
                        <p:txBody>
                          <a:bodyPr anchor="ctr"/>
                          <a:lstStyle/>
                          <a:p>
                            <a:pPr algn="ctr" eaLnBrk="1" fontAlgn="auto" hangingPunct="1">
                              <a:spcBef>
                                <a:spcPts val="0"/>
                              </a:spcBef>
                              <a:spcAft>
                                <a:spcPts val="0"/>
                              </a:spcAft>
                              <a:defRPr/>
                            </a:pPr>
                            <a:r>
                              <a:rPr lang="de-DE" sz="1000" kern="0" dirty="0">
                                <a:solidFill>
                                  <a:srgbClr val="000000"/>
                                </a:solidFill>
                                <a:latin typeface="Times New Roman" panose="02020603050405020304" pitchFamily="18" charset="0"/>
                                <a:ea typeface="SimSun" panose="02010600030101010101" pitchFamily="2" charset="-122"/>
                                <a:cs typeface="+mn-cs"/>
                              </a:rPr>
                              <a:t>Schulpflicht</a:t>
                            </a:r>
                            <a:endParaRPr lang="de-DE" sz="1200" kern="0" dirty="0">
                              <a:solidFill>
                                <a:srgbClr val="000000"/>
                              </a:solidFill>
                              <a:latin typeface="Times New Roman" panose="02020603050405020304" pitchFamily="18" charset="0"/>
                              <a:ea typeface="SimSun" panose="02010600030101010101" pitchFamily="2" charset="-122"/>
                              <a:cs typeface="+mn-cs"/>
                            </a:endParaRPr>
                          </a:p>
                        </p:txBody>
                      </p:sp>
                      <p:cxnSp>
                        <p:nvCxnSpPr>
                          <p:cNvPr id="60447" name="Gerade Verbindung mit Pfeil 31"/>
                          <p:cNvCxnSpPr>
                            <a:cxnSpLocks noChangeShapeType="1"/>
                          </p:cNvCxnSpPr>
                          <p:nvPr/>
                        </p:nvCxnSpPr>
                        <p:spPr bwMode="auto">
                          <a:xfrm flipH="1" flipV="1">
                            <a:off x="1872691" y="811987"/>
                            <a:ext cx="342900" cy="335915"/>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sp>
                        <p:nvSpPr>
                          <p:cNvPr id="33" name="Textfeld 42"/>
                          <p:cNvSpPr txBox="1"/>
                          <p:nvPr/>
                        </p:nvSpPr>
                        <p:spPr>
                          <a:xfrm>
                            <a:off x="1478045" y="1032202"/>
                            <a:ext cx="590921" cy="284078"/>
                          </a:xfrm>
                          <a:prstGeom prst="rect">
                            <a:avLst/>
                          </a:prstGeom>
                          <a:solidFill>
                            <a:sysClr val="window" lastClr="FFFFFF"/>
                          </a:solidFill>
                          <a:ln w="6350">
                            <a:solidFill>
                              <a:prstClr val="black"/>
                            </a:solidFill>
                          </a:ln>
                          <a:effectLst/>
                        </p:spPr>
                        <p:txBody>
                          <a:bodyPr/>
                          <a:lstStyle/>
                          <a:p>
                            <a:pPr eaLnBrk="1" fontAlgn="auto" hangingPunct="1">
                              <a:spcBef>
                                <a:spcPts val="0"/>
                              </a:spcBef>
                              <a:spcAft>
                                <a:spcPts val="0"/>
                              </a:spcAft>
                              <a:defRPr/>
                            </a:pPr>
                            <a:r>
                              <a:rPr lang="de-DE" sz="1000" kern="0">
                                <a:solidFill>
                                  <a:srgbClr val="000000"/>
                                </a:solidFill>
                                <a:latin typeface="Times New Roman" panose="02020603050405020304" pitchFamily="18" charset="0"/>
                                <a:ea typeface="SimSun" panose="02010600030101010101" pitchFamily="2" charset="-122"/>
                                <a:cs typeface="+mn-cs"/>
                              </a:rPr>
                              <a:t>Zwang</a:t>
                            </a:r>
                            <a:endParaRPr lang="de-DE" sz="1200" kern="0">
                              <a:solidFill>
                                <a:srgbClr val="000000"/>
                              </a:solidFill>
                              <a:latin typeface="Times New Roman" panose="02020603050405020304" pitchFamily="18" charset="0"/>
                              <a:ea typeface="SimSun" panose="02010600030101010101" pitchFamily="2" charset="-122"/>
                              <a:cs typeface="+mn-cs"/>
                            </a:endParaRPr>
                          </a:p>
                        </p:txBody>
                      </p:sp>
                      <p:grpSp>
                        <p:nvGrpSpPr>
                          <p:cNvPr id="60449" name="Gruppieren 34"/>
                          <p:cNvGrpSpPr>
                            <a:grpSpLocks/>
                          </p:cNvGrpSpPr>
                          <p:nvPr/>
                        </p:nvGrpSpPr>
                        <p:grpSpPr bwMode="auto">
                          <a:xfrm>
                            <a:off x="0" y="0"/>
                            <a:ext cx="1988820" cy="1316735"/>
                            <a:chOff x="0" y="0"/>
                            <a:chExt cx="1988820" cy="1316735"/>
                          </a:xfrm>
                        </p:grpSpPr>
                        <p:sp>
                          <p:nvSpPr>
                            <p:cNvPr id="35" name="Ellipse 35"/>
                            <p:cNvSpPr/>
                            <p:nvPr/>
                          </p:nvSpPr>
                          <p:spPr>
                            <a:xfrm>
                              <a:off x="841588" y="186"/>
                              <a:ext cx="1147693" cy="995265"/>
                            </a:xfrm>
                            <a:prstGeom prst="ellipse">
                              <a:avLst/>
                            </a:prstGeom>
                            <a:solidFill>
                              <a:srgbClr val="9BBB59">
                                <a:alpha val="40000"/>
                              </a:srgbClr>
                            </a:solidFill>
                            <a:ln w="25400" cap="flat" cmpd="sng" algn="ctr">
                              <a:solidFill>
                                <a:sysClr val="windowText" lastClr="000000"/>
                              </a:solidFill>
                              <a:prstDash val="solid"/>
                            </a:ln>
                            <a:effectLst/>
                          </p:spPr>
                          <p:txBody>
                            <a:bodyPr anchor="ctr"/>
                            <a:lstStyle/>
                            <a:p>
                              <a:pPr algn="ctr" eaLnBrk="1" fontAlgn="auto" hangingPunct="1">
                                <a:spcBef>
                                  <a:spcPts val="0"/>
                                </a:spcBef>
                                <a:spcAft>
                                  <a:spcPts val="0"/>
                                </a:spcAft>
                                <a:defRPr/>
                              </a:pPr>
                              <a:r>
                                <a:rPr lang="de-DE" sz="1000" kern="0">
                                  <a:solidFill>
                                    <a:srgbClr val="000000"/>
                                  </a:solidFill>
                                  <a:latin typeface="Times New Roman" panose="02020603050405020304" pitchFamily="18" charset="0"/>
                                  <a:ea typeface="SimSun" panose="02010600030101010101" pitchFamily="2" charset="-122"/>
                                  <a:cs typeface="+mn-cs"/>
                                </a:rPr>
                                <a:t>Schüler „Bildungsunwillige“</a:t>
                              </a:r>
                              <a:endParaRPr lang="de-DE" sz="1200" kern="0">
                                <a:solidFill>
                                  <a:srgbClr val="000000"/>
                                </a:solidFill>
                                <a:latin typeface="Times New Roman" panose="02020603050405020304" pitchFamily="18" charset="0"/>
                                <a:ea typeface="SimSun" panose="02010600030101010101" pitchFamily="2" charset="-122"/>
                                <a:cs typeface="+mn-cs"/>
                              </a:endParaRPr>
                            </a:p>
                          </p:txBody>
                        </p:sp>
                        <p:sp>
                          <p:nvSpPr>
                            <p:cNvPr id="36" name="Ellipse 36"/>
                            <p:cNvSpPr/>
                            <p:nvPr/>
                          </p:nvSpPr>
                          <p:spPr>
                            <a:xfrm>
                              <a:off x="224" y="702434"/>
                              <a:ext cx="753399" cy="614839"/>
                            </a:xfrm>
                            <a:prstGeom prst="ellipse">
                              <a:avLst/>
                            </a:prstGeom>
                            <a:solidFill>
                              <a:srgbClr val="9BBB59">
                                <a:alpha val="40000"/>
                              </a:srgbClr>
                            </a:solidFill>
                            <a:ln w="25400" cap="flat" cmpd="sng" algn="ctr">
                              <a:solidFill>
                                <a:sysClr val="windowText" lastClr="000000"/>
                              </a:solidFill>
                              <a:prstDash val="solid"/>
                            </a:ln>
                            <a:effectLst/>
                          </p:spPr>
                          <p:txBody>
                            <a:bodyPr anchor="ctr"/>
                            <a:lstStyle/>
                            <a:p>
                              <a:pPr algn="ctr" eaLnBrk="1" fontAlgn="auto" hangingPunct="1">
                                <a:spcBef>
                                  <a:spcPts val="0"/>
                                </a:spcBef>
                                <a:spcAft>
                                  <a:spcPts val="0"/>
                                </a:spcAft>
                                <a:defRPr/>
                              </a:pPr>
                              <a:r>
                                <a:rPr lang="de-DE" sz="800" kern="0">
                                  <a:solidFill>
                                    <a:srgbClr val="000000"/>
                                  </a:solidFill>
                                  <a:latin typeface="Times New Roman" panose="02020603050405020304" pitchFamily="18" charset="0"/>
                                  <a:ea typeface="SimSun" panose="02010600030101010101" pitchFamily="2" charset="-122"/>
                                  <a:cs typeface="+mn-cs"/>
                                </a:rPr>
                                <a:t>Mitschüler</a:t>
                              </a:r>
                              <a:endParaRPr lang="de-DE" sz="1200" kern="0">
                                <a:solidFill>
                                  <a:srgbClr val="000000"/>
                                </a:solidFill>
                                <a:latin typeface="Times New Roman" panose="02020603050405020304" pitchFamily="18" charset="0"/>
                                <a:ea typeface="SimSun" panose="02010600030101010101" pitchFamily="2" charset="-122"/>
                                <a:cs typeface="+mn-cs"/>
                              </a:endParaRPr>
                            </a:p>
                          </p:txBody>
                        </p:sp>
                        <p:cxnSp>
                          <p:nvCxnSpPr>
                            <p:cNvPr id="60452" name="Gerade Verbindung mit Pfeil 36"/>
                            <p:cNvCxnSpPr>
                              <a:cxnSpLocks noChangeShapeType="1"/>
                            </p:cNvCxnSpPr>
                            <p:nvPr/>
                          </p:nvCxnSpPr>
                          <p:spPr bwMode="auto">
                            <a:xfrm flipV="1">
                              <a:off x="672998" y="702259"/>
                              <a:ext cx="219456" cy="124131"/>
                            </a:xfrm>
                            <a:prstGeom prst="straightConnector1">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sp>
                          <p:nvSpPr>
                            <p:cNvPr id="38" name="Textfeld 62"/>
                            <p:cNvSpPr txBox="1"/>
                            <p:nvPr/>
                          </p:nvSpPr>
                          <p:spPr>
                            <a:xfrm>
                              <a:off x="224" y="410410"/>
                              <a:ext cx="840330" cy="212561"/>
                            </a:xfrm>
                            <a:prstGeom prst="rect">
                              <a:avLst/>
                            </a:prstGeom>
                            <a:solidFill>
                              <a:sysClr val="window" lastClr="FFFFFF"/>
                            </a:solidFill>
                            <a:ln w="6350">
                              <a:solidFill>
                                <a:prstClr val="black"/>
                              </a:solidFill>
                            </a:ln>
                            <a:effectLst/>
                          </p:spPr>
                          <p:txBody>
                            <a:bodyPr/>
                            <a:lstStyle/>
                            <a:p>
                              <a:pPr eaLnBrk="1" fontAlgn="auto" hangingPunct="1">
                                <a:spcBef>
                                  <a:spcPts val="0"/>
                                </a:spcBef>
                                <a:spcAft>
                                  <a:spcPts val="0"/>
                                </a:spcAft>
                                <a:defRPr/>
                              </a:pPr>
                              <a:r>
                                <a:rPr lang="de-DE" sz="1000" kern="0">
                                  <a:solidFill>
                                    <a:srgbClr val="000000"/>
                                  </a:solidFill>
                                  <a:latin typeface="Times New Roman" panose="02020603050405020304" pitchFamily="18" charset="0"/>
                                  <a:ea typeface="SimSun" panose="02010600030101010101" pitchFamily="2" charset="-122"/>
                                  <a:cs typeface="+mn-cs"/>
                                </a:rPr>
                                <a:t>Konkurrenz</a:t>
                              </a:r>
                              <a:endParaRPr lang="de-DE" sz="1200" kern="0">
                                <a:solidFill>
                                  <a:srgbClr val="000000"/>
                                </a:solidFill>
                                <a:latin typeface="Times New Roman" panose="02020603050405020304" pitchFamily="18" charset="0"/>
                                <a:ea typeface="SimSun" panose="02010600030101010101" pitchFamily="2" charset="-122"/>
                                <a:cs typeface="+mn-cs"/>
                              </a:endParaRPr>
                            </a:p>
                          </p:txBody>
                        </p:sp>
                      </p:grpSp>
                    </p:grpSp>
                  </p:grpSp>
                </p:grpSp>
              </p:grpSp>
            </p:grpSp>
          </p:grpSp>
        </p:grpSp>
      </p:grpSp>
    </p:spTree>
  </p:cSld>
  <p:clrMapOvr>
    <a:masterClrMapping/>
  </p:clrMapOvr>
  <p:transition xmlns:p14="http://schemas.microsoft.com/office/powerpoint/2010/mai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el 1"/>
          <p:cNvSpPr>
            <a:spLocks noGrp="1"/>
          </p:cNvSpPr>
          <p:nvPr>
            <p:ph type="title"/>
          </p:nvPr>
        </p:nvSpPr>
        <p:spPr/>
        <p:txBody>
          <a:bodyPr/>
          <a:lstStyle/>
          <a:p>
            <a:r>
              <a:rPr lang="de-DE">
                <a:latin typeface="Vectora LH 75 Bold" charset="0"/>
                <a:ea typeface="ＭＳ Ｐゴシック" charset="0"/>
              </a:rPr>
              <a:t>Antinomien und Paradoxien des Lehrerhandelns </a:t>
            </a:r>
            <a:br>
              <a:rPr lang="de-DE">
                <a:latin typeface="Vectora LH 75 Bold" charset="0"/>
                <a:ea typeface="ＭＳ Ｐゴシック" charset="0"/>
              </a:rPr>
            </a:br>
            <a:endParaRPr lang="de-DE">
              <a:latin typeface="Vectora LH 75 Bold" charset="0"/>
              <a:ea typeface="ＭＳ Ｐゴシック" charset="0"/>
            </a:endParaRPr>
          </a:p>
        </p:txBody>
      </p:sp>
      <p:sp>
        <p:nvSpPr>
          <p:cNvPr id="3" name="Inhaltsplatzhalter 2"/>
          <p:cNvSpPr>
            <a:spLocks noGrp="1"/>
          </p:cNvSpPr>
          <p:nvPr>
            <p:ph idx="1"/>
          </p:nvPr>
        </p:nvSpPr>
        <p:spPr>
          <a:xfrm>
            <a:off x="719138" y="2159000"/>
            <a:ext cx="10941050" cy="3862388"/>
          </a:xfrm>
        </p:spPr>
        <p:txBody>
          <a:bodyPr/>
          <a:lstStyle/>
          <a:p>
            <a:pPr marL="0" indent="0">
              <a:buFont typeface="Vectora LH Roman" charset="0"/>
              <a:buNone/>
              <a:defRPr/>
            </a:pPr>
            <a:r>
              <a:rPr lang="de-DE" b="1" i="1" dirty="0"/>
              <a:t> „Pädagogische Antinomien erster Ordnung des Lehrerhandelns“:</a:t>
            </a:r>
          </a:p>
          <a:p>
            <a:pPr>
              <a:defRPr/>
            </a:pPr>
            <a:endParaRPr lang="de-DE" dirty="0" smtClean="0"/>
          </a:p>
          <a:p>
            <a:pPr>
              <a:defRPr/>
            </a:pPr>
            <a:endParaRPr lang="de-DE" dirty="0"/>
          </a:p>
          <a:p>
            <a:pPr>
              <a:defRPr/>
            </a:pPr>
            <a:r>
              <a:rPr lang="de-DE" dirty="0" smtClean="0"/>
              <a:t>Praxisantinomie </a:t>
            </a:r>
          </a:p>
          <a:p>
            <a:pPr>
              <a:defRPr/>
            </a:pPr>
            <a:r>
              <a:rPr lang="de-DE" dirty="0"/>
              <a:t>Begründungsantinomie </a:t>
            </a:r>
            <a:endParaRPr lang="de-DE" dirty="0" smtClean="0"/>
          </a:p>
          <a:p>
            <a:pPr>
              <a:defRPr/>
            </a:pPr>
            <a:r>
              <a:rPr lang="de-DE" dirty="0"/>
              <a:t>Subsumtionsantinomie </a:t>
            </a:r>
            <a:endParaRPr lang="de-DE" dirty="0" smtClean="0"/>
          </a:p>
          <a:p>
            <a:pPr>
              <a:defRPr/>
            </a:pPr>
            <a:r>
              <a:rPr lang="de-DE" dirty="0" smtClean="0"/>
              <a:t>Ungewissheitsantinomie </a:t>
            </a:r>
          </a:p>
          <a:p>
            <a:pPr>
              <a:defRPr/>
            </a:pPr>
            <a:r>
              <a:rPr lang="de-DE" dirty="0"/>
              <a:t>Symmetrieantinomie </a:t>
            </a:r>
            <a:endParaRPr lang="de-DE" dirty="0" smtClean="0"/>
          </a:p>
          <a:p>
            <a:pPr>
              <a:defRPr/>
            </a:pPr>
            <a:r>
              <a:rPr lang="de-DE" dirty="0"/>
              <a:t>Vertrauensantinomie </a:t>
            </a:r>
          </a:p>
        </p:txBody>
      </p:sp>
    </p:spTree>
  </p:cSld>
  <p:clrMapOvr>
    <a:masterClrMapping/>
  </p:clrMapOvr>
  <p:transition xmlns:p14="http://schemas.microsoft.com/office/powerpoint/2010/mai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el 1"/>
          <p:cNvSpPr>
            <a:spLocks noGrp="1"/>
          </p:cNvSpPr>
          <p:nvPr>
            <p:ph type="title"/>
          </p:nvPr>
        </p:nvSpPr>
        <p:spPr/>
        <p:txBody>
          <a:bodyPr/>
          <a:lstStyle/>
          <a:p>
            <a:r>
              <a:rPr lang="de-DE">
                <a:latin typeface="Vectora LH 75 Bold" charset="0"/>
                <a:ea typeface="ＭＳ Ｐゴシック" charset="0"/>
              </a:rPr>
              <a:t>Zusammenspiel von Implementation und Evaluation </a:t>
            </a:r>
          </a:p>
        </p:txBody>
      </p:sp>
      <p:sp>
        <p:nvSpPr>
          <p:cNvPr id="14338" name="Inhaltsplatzhalter 2"/>
          <p:cNvSpPr>
            <a:spLocks noGrp="1"/>
          </p:cNvSpPr>
          <p:nvPr>
            <p:ph idx="1"/>
          </p:nvPr>
        </p:nvSpPr>
        <p:spPr>
          <a:xfrm>
            <a:off x="719138" y="2159000"/>
            <a:ext cx="10941050" cy="3862388"/>
          </a:xfrm>
        </p:spPr>
        <p:txBody>
          <a:bodyPr/>
          <a:lstStyle/>
          <a:p>
            <a:endParaRPr lang="de-DE" dirty="0">
              <a:latin typeface="Vectora LH 55 Roman" charset="0"/>
              <a:ea typeface="ＭＳ Ｐゴシック" charset="0"/>
            </a:endParaRPr>
          </a:p>
        </p:txBody>
      </p:sp>
      <p:grpSp>
        <p:nvGrpSpPr>
          <p:cNvPr id="16" name="Gruppierung 15"/>
          <p:cNvGrpSpPr/>
          <p:nvPr/>
        </p:nvGrpSpPr>
        <p:grpSpPr>
          <a:xfrm>
            <a:off x="1775520" y="1916832"/>
            <a:ext cx="9191752" cy="4176464"/>
            <a:chOff x="225287" y="1735248"/>
            <a:chExt cx="8687696" cy="3667433"/>
          </a:xfrm>
        </p:grpSpPr>
        <p:sp>
          <p:nvSpPr>
            <p:cNvPr id="17" name="Abgerundetes Rechteck 16"/>
            <p:cNvSpPr/>
            <p:nvPr/>
          </p:nvSpPr>
          <p:spPr>
            <a:xfrm>
              <a:off x="5204894" y="2667318"/>
              <a:ext cx="2052473" cy="472692"/>
            </a:xfrm>
            <a:prstGeom prst="round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100" b="1" i="1" dirty="0">
                  <a:solidFill>
                    <a:schemeClr val="tx1"/>
                  </a:solidFill>
                </a:rPr>
                <a:t>Systemische Organisationsforschung</a:t>
              </a:r>
            </a:p>
            <a:p>
              <a:pPr algn="ctr"/>
              <a:r>
                <a:rPr lang="de-DE" sz="1100" b="1" i="1" dirty="0" err="1">
                  <a:solidFill>
                    <a:schemeClr val="tx1"/>
                  </a:solidFill>
                </a:rPr>
                <a:t>Grounded</a:t>
              </a:r>
              <a:r>
                <a:rPr lang="de-DE" sz="1100" b="1" i="1" dirty="0">
                  <a:solidFill>
                    <a:schemeClr val="tx1"/>
                  </a:solidFill>
                </a:rPr>
                <a:t> </a:t>
              </a:r>
              <a:r>
                <a:rPr lang="de-DE" sz="1100" b="1" i="1" dirty="0" err="1">
                  <a:solidFill>
                    <a:schemeClr val="tx1"/>
                  </a:solidFill>
                </a:rPr>
                <a:t>Theory</a:t>
              </a:r>
              <a:endParaRPr lang="de-DE" sz="1100" b="1" i="1" dirty="0">
                <a:solidFill>
                  <a:schemeClr val="tx1"/>
                </a:solidFill>
              </a:endParaRPr>
            </a:p>
          </p:txBody>
        </p:sp>
        <p:grpSp>
          <p:nvGrpSpPr>
            <p:cNvPr id="18" name="Gruppierung 17"/>
            <p:cNvGrpSpPr/>
            <p:nvPr/>
          </p:nvGrpSpPr>
          <p:grpSpPr>
            <a:xfrm>
              <a:off x="225287" y="1735248"/>
              <a:ext cx="8687696" cy="3667433"/>
              <a:chOff x="225287" y="1735248"/>
              <a:chExt cx="8687696" cy="3667433"/>
            </a:xfrm>
          </p:grpSpPr>
          <p:sp>
            <p:nvSpPr>
              <p:cNvPr id="20" name="Abgerundetes Rechteck 19"/>
              <p:cNvSpPr/>
              <p:nvPr/>
            </p:nvSpPr>
            <p:spPr>
              <a:xfrm>
                <a:off x="5547949" y="3317487"/>
                <a:ext cx="2946077" cy="1005475"/>
              </a:xfrm>
              <a:prstGeom prst="roundRect">
                <a:avLst/>
              </a:prstGeom>
              <a:no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b"/>
              <a:lstStyle/>
              <a:p>
                <a:pPr algn="ctr">
                  <a:lnSpc>
                    <a:spcPct val="50000"/>
                  </a:lnSpc>
                </a:pPr>
                <a:r>
                  <a:rPr lang="de-DE" sz="1400" b="1" dirty="0">
                    <a:solidFill>
                      <a:srgbClr val="000090"/>
                    </a:solidFill>
                  </a:rPr>
                  <a:t>Evaluation</a:t>
                </a:r>
              </a:p>
            </p:txBody>
          </p:sp>
          <p:grpSp>
            <p:nvGrpSpPr>
              <p:cNvPr id="21" name="Gruppierung 20"/>
              <p:cNvGrpSpPr/>
              <p:nvPr/>
            </p:nvGrpSpPr>
            <p:grpSpPr>
              <a:xfrm>
                <a:off x="225287" y="1735248"/>
                <a:ext cx="8687696" cy="3667433"/>
                <a:chOff x="225287" y="1662253"/>
                <a:chExt cx="8687696" cy="3667433"/>
              </a:xfrm>
            </p:grpSpPr>
            <p:sp>
              <p:nvSpPr>
                <p:cNvPr id="22" name="Abgerundetes Rechteck 21"/>
                <p:cNvSpPr/>
                <p:nvPr/>
              </p:nvSpPr>
              <p:spPr>
                <a:xfrm>
                  <a:off x="1877786" y="3192345"/>
                  <a:ext cx="1721115" cy="719999"/>
                </a:xfrm>
                <a:prstGeom prst="round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300" dirty="0" smtClean="0">
                      <a:solidFill>
                        <a:schemeClr val="tx1"/>
                      </a:solidFill>
                    </a:rPr>
                    <a:t>Wissenschaftlich fundierte Konzept-entwicklung</a:t>
                  </a:r>
                  <a:endParaRPr lang="de-DE" sz="1300" dirty="0">
                    <a:solidFill>
                      <a:schemeClr val="tx1"/>
                    </a:solidFill>
                  </a:endParaRPr>
                </a:p>
              </p:txBody>
            </p:sp>
            <p:sp>
              <p:nvSpPr>
                <p:cNvPr id="23" name="Abgerundetes Rechteck 22"/>
                <p:cNvSpPr/>
                <p:nvPr/>
              </p:nvSpPr>
              <p:spPr>
                <a:xfrm>
                  <a:off x="457199" y="3200696"/>
                  <a:ext cx="1570107" cy="719999"/>
                </a:xfrm>
                <a:prstGeom prst="round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ea typeface="Cambria"/>
                      <a:cs typeface="Times New Roman"/>
                    </a:rPr>
                    <a:t>Organisationale Strategien</a:t>
                  </a:r>
                  <a:endParaRPr lang="de-DE" sz="1400" dirty="0">
                    <a:solidFill>
                      <a:schemeClr val="tx1"/>
                    </a:solidFill>
                  </a:endParaRPr>
                </a:p>
              </p:txBody>
            </p:sp>
            <p:sp>
              <p:nvSpPr>
                <p:cNvPr id="24" name="Abgerundetes Rechteck 23"/>
                <p:cNvSpPr/>
                <p:nvPr/>
              </p:nvSpPr>
              <p:spPr>
                <a:xfrm>
                  <a:off x="5638543" y="3248966"/>
                  <a:ext cx="1403998" cy="719999"/>
                </a:xfrm>
                <a:prstGeom prst="round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bg1"/>
                      </a:solidFill>
                    </a:rPr>
                    <a:t>formativ</a:t>
                  </a:r>
                </a:p>
                <a:p>
                  <a:pPr algn="ctr"/>
                  <a:r>
                    <a:rPr lang="de-DE" sz="1400" dirty="0">
                      <a:solidFill>
                        <a:schemeClr val="bg1"/>
                      </a:solidFill>
                    </a:rPr>
                    <a:t>(Prozess)</a:t>
                  </a:r>
                </a:p>
              </p:txBody>
            </p:sp>
            <p:sp>
              <p:nvSpPr>
                <p:cNvPr id="25" name="Abgerundetes Rechteck 24"/>
                <p:cNvSpPr/>
                <p:nvPr/>
              </p:nvSpPr>
              <p:spPr>
                <a:xfrm>
                  <a:off x="7090028" y="3200696"/>
                  <a:ext cx="1403998" cy="719999"/>
                </a:xfrm>
                <a:prstGeom prst="round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err="1">
                      <a:solidFill>
                        <a:schemeClr val="bg1"/>
                      </a:solidFill>
                    </a:rPr>
                    <a:t>summativ</a:t>
                  </a:r>
                  <a:endParaRPr lang="de-DE" sz="1400" dirty="0">
                    <a:solidFill>
                      <a:schemeClr val="bg1"/>
                    </a:solidFill>
                  </a:endParaRPr>
                </a:p>
                <a:p>
                  <a:pPr algn="ctr"/>
                  <a:r>
                    <a:rPr lang="de-DE" sz="1400" dirty="0">
                      <a:solidFill>
                        <a:schemeClr val="bg1"/>
                      </a:solidFill>
                    </a:rPr>
                    <a:t>(Wirkung)</a:t>
                  </a:r>
                </a:p>
              </p:txBody>
            </p:sp>
            <p:sp>
              <p:nvSpPr>
                <p:cNvPr id="26" name="Abgerundetes Rechteck 25"/>
                <p:cNvSpPr/>
                <p:nvPr/>
              </p:nvSpPr>
              <p:spPr>
                <a:xfrm>
                  <a:off x="225287" y="1662253"/>
                  <a:ext cx="8687696" cy="3667433"/>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r">
                    <a:lnSpc>
                      <a:spcPct val="50000"/>
                    </a:lnSpc>
                  </a:pPr>
                  <a:endParaRPr lang="de-DE" sz="1400" b="1" dirty="0">
                    <a:solidFill>
                      <a:schemeClr val="tx1"/>
                    </a:solidFill>
                  </a:endParaRPr>
                </a:p>
              </p:txBody>
            </p:sp>
            <p:cxnSp>
              <p:nvCxnSpPr>
                <p:cNvPr id="27" name="Gekrümmte Verbindung 26"/>
                <p:cNvCxnSpPr/>
                <p:nvPr/>
              </p:nvCxnSpPr>
              <p:spPr>
                <a:xfrm rot="5400000" flipH="1">
                  <a:off x="4423223" y="1533387"/>
                  <a:ext cx="291825" cy="5083656"/>
                </a:xfrm>
                <a:prstGeom prst="curvedConnector3">
                  <a:avLst>
                    <a:gd name="adj1" fmla="val -210461"/>
                  </a:avLst>
                </a:prstGeom>
                <a:ln>
                  <a:solidFill>
                    <a:srgbClr val="000000"/>
                  </a:solidFill>
                  <a:headEnd type="none"/>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28" name="Gekrümmte Verbindung 27"/>
                <p:cNvCxnSpPr/>
                <p:nvPr/>
              </p:nvCxnSpPr>
              <p:spPr>
                <a:xfrm rot="16200000" flipH="1">
                  <a:off x="4424910" y="438389"/>
                  <a:ext cx="297031" cy="5083656"/>
                </a:xfrm>
                <a:prstGeom prst="curvedConnector3">
                  <a:avLst>
                    <a:gd name="adj1" fmla="val -252583"/>
                  </a:avLst>
                </a:prstGeom>
                <a:ln>
                  <a:solidFill>
                    <a:srgbClr val="000000"/>
                  </a:solidFill>
                  <a:headEnd type="none"/>
                  <a:tailEnd type="triangle" w="lg" len="med"/>
                </a:ln>
                <a:effectLst/>
              </p:spPr>
              <p:style>
                <a:lnRef idx="2">
                  <a:schemeClr val="accent1"/>
                </a:lnRef>
                <a:fillRef idx="0">
                  <a:schemeClr val="accent1"/>
                </a:fillRef>
                <a:effectRef idx="1">
                  <a:schemeClr val="accent1"/>
                </a:effectRef>
                <a:fontRef idx="minor">
                  <a:schemeClr val="tx1"/>
                </a:fontRef>
              </p:style>
            </p:cxnSp>
            <p:sp>
              <p:nvSpPr>
                <p:cNvPr id="29" name="Abgerundetes Rechteck 28"/>
                <p:cNvSpPr/>
                <p:nvPr/>
              </p:nvSpPr>
              <p:spPr>
                <a:xfrm>
                  <a:off x="2142461" y="3927044"/>
                  <a:ext cx="1488566" cy="301231"/>
                </a:xfrm>
                <a:prstGeom prst="round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100" b="1" i="1" dirty="0">
                      <a:solidFill>
                        <a:schemeClr val="tx1"/>
                      </a:solidFill>
                    </a:rPr>
                    <a:t>Weiterentwicklung</a:t>
                  </a:r>
                </a:p>
              </p:txBody>
            </p:sp>
            <p:sp>
              <p:nvSpPr>
                <p:cNvPr id="30" name="Abgerundetes Rechteck 29"/>
                <p:cNvSpPr/>
                <p:nvPr/>
              </p:nvSpPr>
              <p:spPr>
                <a:xfrm>
                  <a:off x="608175" y="3927045"/>
                  <a:ext cx="1114747" cy="279125"/>
                </a:xfrm>
                <a:prstGeom prst="round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100" b="1" i="1" dirty="0">
                      <a:solidFill>
                        <a:schemeClr val="tx1"/>
                      </a:solidFill>
                    </a:rPr>
                    <a:t>Optimierung</a:t>
                  </a:r>
                </a:p>
              </p:txBody>
            </p:sp>
            <p:sp>
              <p:nvSpPr>
                <p:cNvPr id="31" name="Abgerundetes Rechteck 30"/>
                <p:cNvSpPr/>
                <p:nvPr/>
              </p:nvSpPr>
              <p:spPr>
                <a:xfrm>
                  <a:off x="3598902" y="4266856"/>
                  <a:ext cx="1949047" cy="53731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100" i="1" dirty="0">
                      <a:solidFill>
                        <a:schemeClr val="tx1"/>
                      </a:solidFill>
                    </a:rPr>
                    <a:t>Rückbindung von Forschungsergebnissen</a:t>
                  </a:r>
                </a:p>
              </p:txBody>
            </p:sp>
            <p:sp>
              <p:nvSpPr>
                <p:cNvPr id="32" name="Abgerundetes Rechteck 31"/>
                <p:cNvSpPr/>
                <p:nvPr/>
              </p:nvSpPr>
              <p:spPr>
                <a:xfrm>
                  <a:off x="3039024" y="2023394"/>
                  <a:ext cx="2846248" cy="81958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100" i="1" dirty="0">
                      <a:solidFill>
                        <a:schemeClr val="tx1"/>
                      </a:solidFill>
                    </a:rPr>
                    <a:t>Gruppendiskussionen, Interviews, Dokumente, Lerntagebücher &amp; Fragebögen</a:t>
                  </a:r>
                </a:p>
              </p:txBody>
            </p:sp>
            <p:sp>
              <p:nvSpPr>
                <p:cNvPr id="33" name="Abgerundetes Rechteck 32"/>
                <p:cNvSpPr/>
                <p:nvPr/>
              </p:nvSpPr>
              <p:spPr>
                <a:xfrm>
                  <a:off x="463550" y="2903664"/>
                  <a:ext cx="3135352" cy="1010681"/>
                </a:xfrm>
                <a:prstGeom prst="roundRect">
                  <a:avLst/>
                </a:prstGeom>
                <a:no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de-DE" sz="1400" b="1" dirty="0">
                      <a:solidFill>
                        <a:schemeClr val="accent5">
                          <a:lumMod val="50000"/>
                        </a:schemeClr>
                      </a:solidFill>
                    </a:rPr>
                    <a:t>Implementation</a:t>
                  </a:r>
                </a:p>
              </p:txBody>
            </p:sp>
            <p:sp>
              <p:nvSpPr>
                <p:cNvPr id="34" name="Textfeld 33"/>
                <p:cNvSpPr txBox="1"/>
                <p:nvPr/>
              </p:nvSpPr>
              <p:spPr>
                <a:xfrm>
                  <a:off x="3708796" y="1746396"/>
                  <a:ext cx="1650512" cy="276999"/>
                </a:xfrm>
                <a:prstGeom prst="rect">
                  <a:avLst/>
                </a:prstGeom>
                <a:noFill/>
              </p:spPr>
              <p:txBody>
                <a:bodyPr wrap="none" rtlCol="0">
                  <a:spAutoFit/>
                </a:bodyPr>
                <a:lstStyle/>
                <a:p>
                  <a:r>
                    <a:rPr lang="de-DE" sz="1200" dirty="0"/>
                    <a:t>Probleme identifizieren</a:t>
                  </a:r>
                </a:p>
              </p:txBody>
            </p:sp>
            <p:sp>
              <p:nvSpPr>
                <p:cNvPr id="35" name="Textfeld 34"/>
                <p:cNvSpPr txBox="1"/>
                <p:nvPr/>
              </p:nvSpPr>
              <p:spPr>
                <a:xfrm>
                  <a:off x="3977380" y="4992983"/>
                  <a:ext cx="1287657" cy="276999"/>
                </a:xfrm>
                <a:prstGeom prst="rect">
                  <a:avLst/>
                </a:prstGeom>
                <a:noFill/>
              </p:spPr>
              <p:txBody>
                <a:bodyPr wrap="none" rtlCol="0">
                  <a:spAutoFit/>
                </a:bodyPr>
                <a:lstStyle/>
                <a:p>
                  <a:r>
                    <a:rPr lang="de-DE" sz="1200" dirty="0"/>
                    <a:t>Lösung einbinden</a:t>
                  </a:r>
                </a:p>
              </p:txBody>
            </p:sp>
          </p:grpSp>
        </p:grpSp>
        <p:sp>
          <p:nvSpPr>
            <p:cNvPr id="19" name="Abgerundetes Rechteck 18"/>
            <p:cNvSpPr/>
            <p:nvPr/>
          </p:nvSpPr>
          <p:spPr>
            <a:xfrm>
              <a:off x="7090028" y="2851330"/>
              <a:ext cx="1433097" cy="288680"/>
            </a:xfrm>
            <a:prstGeom prst="round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100" b="1" i="1" dirty="0">
                  <a:solidFill>
                    <a:schemeClr val="tx1"/>
                  </a:solidFill>
                </a:rPr>
                <a:t>Quantitative Verfahren</a:t>
              </a:r>
            </a:p>
          </p:txBody>
        </p:sp>
      </p:gr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el 1"/>
          <p:cNvSpPr>
            <a:spLocks noGrp="1"/>
          </p:cNvSpPr>
          <p:nvPr>
            <p:ph type="title"/>
          </p:nvPr>
        </p:nvSpPr>
        <p:spPr/>
        <p:txBody>
          <a:bodyPr/>
          <a:lstStyle/>
          <a:p>
            <a:r>
              <a:rPr lang="de-DE">
                <a:latin typeface="Vectora LH 75 Bold" charset="0"/>
                <a:ea typeface="ＭＳ Ｐゴシック" charset="0"/>
              </a:rPr>
              <a:t>Antinomien und Paradoxien des Lehrerhandelns </a:t>
            </a:r>
          </a:p>
        </p:txBody>
      </p:sp>
      <p:sp>
        <p:nvSpPr>
          <p:cNvPr id="3" name="Inhaltsplatzhalter 2"/>
          <p:cNvSpPr>
            <a:spLocks noGrp="1"/>
          </p:cNvSpPr>
          <p:nvPr>
            <p:ph idx="1"/>
          </p:nvPr>
        </p:nvSpPr>
        <p:spPr>
          <a:xfrm>
            <a:off x="719138" y="2159000"/>
            <a:ext cx="10941050" cy="3862388"/>
          </a:xfrm>
        </p:spPr>
        <p:txBody>
          <a:bodyPr/>
          <a:lstStyle/>
          <a:p>
            <a:pPr marL="0" indent="0">
              <a:buFont typeface="Vectora LH Roman" charset="0"/>
              <a:buNone/>
              <a:defRPr/>
            </a:pPr>
            <a:r>
              <a:rPr lang="de-DE" b="1" i="1" dirty="0"/>
              <a:t>„Pädagogische Antinomien zweiter Ordnung des Lehrerhandelns“</a:t>
            </a:r>
          </a:p>
          <a:p>
            <a:pPr>
              <a:defRPr/>
            </a:pPr>
            <a:endParaRPr lang="de-DE" dirty="0" smtClean="0"/>
          </a:p>
          <a:p>
            <a:pPr>
              <a:defRPr/>
            </a:pPr>
            <a:endParaRPr lang="de-DE" dirty="0"/>
          </a:p>
          <a:p>
            <a:pPr>
              <a:defRPr/>
            </a:pPr>
            <a:r>
              <a:rPr lang="de-DE" dirty="0"/>
              <a:t>Differenzierungsantinomie </a:t>
            </a:r>
            <a:endParaRPr lang="de-DE" dirty="0" smtClean="0"/>
          </a:p>
          <a:p>
            <a:pPr>
              <a:defRPr/>
            </a:pPr>
            <a:r>
              <a:rPr lang="de-DE" dirty="0"/>
              <a:t>Organisationsantinomie </a:t>
            </a:r>
            <a:endParaRPr lang="de-DE" dirty="0" smtClean="0"/>
          </a:p>
          <a:p>
            <a:pPr>
              <a:defRPr/>
            </a:pPr>
            <a:r>
              <a:rPr lang="de-DE" dirty="0" smtClean="0"/>
              <a:t>Autonomieantinomie </a:t>
            </a:r>
          </a:p>
          <a:p>
            <a:pPr>
              <a:defRPr/>
            </a:pPr>
            <a:r>
              <a:rPr lang="de-DE" dirty="0" err="1"/>
              <a:t>Näheantinomie</a:t>
            </a:r>
            <a:r>
              <a:rPr lang="de-DE" dirty="0"/>
              <a:t> </a:t>
            </a:r>
            <a:endParaRPr lang="de-DE" dirty="0" smtClean="0"/>
          </a:p>
          <a:p>
            <a:pPr>
              <a:defRPr/>
            </a:pPr>
            <a:r>
              <a:rPr lang="de-DE" dirty="0"/>
              <a:t>Sachantinomie </a:t>
            </a:r>
          </a:p>
        </p:txBody>
      </p:sp>
    </p:spTree>
  </p:cSld>
  <p:clrMapOvr>
    <a:masterClrMapping/>
  </p:clrMapOvr>
  <p:transition xmlns:p14="http://schemas.microsoft.com/office/powerpoint/2010/mai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pierung 17"/>
          <p:cNvGrpSpPr/>
          <p:nvPr/>
        </p:nvGrpSpPr>
        <p:grpSpPr>
          <a:xfrm>
            <a:off x="0" y="980728"/>
            <a:ext cx="12504712" cy="5328592"/>
            <a:chOff x="-392463" y="3337061"/>
            <a:chExt cx="9048328" cy="2880320"/>
          </a:xfrm>
        </p:grpSpPr>
        <p:sp>
          <p:nvSpPr>
            <p:cNvPr id="19" name="Textfeld 18"/>
            <p:cNvSpPr txBox="1"/>
            <p:nvPr/>
          </p:nvSpPr>
          <p:spPr>
            <a:xfrm>
              <a:off x="4552449" y="3729676"/>
              <a:ext cx="2243563" cy="369332"/>
            </a:xfrm>
            <a:prstGeom prst="rect">
              <a:avLst/>
            </a:prstGeom>
            <a:noFill/>
          </p:spPr>
          <p:txBody>
            <a:bodyPr wrap="none" rtlCol="0">
              <a:spAutoFit/>
            </a:bodyPr>
            <a:lstStyle/>
            <a:p>
              <a:r>
                <a:rPr lang="de-DE" dirty="0">
                  <a:latin typeface="Calibri" panose="020F0502020204030204" pitchFamily="34" charset="0"/>
                </a:rPr>
                <a:t>Forschungsergebnisse</a:t>
              </a:r>
            </a:p>
          </p:txBody>
        </p:sp>
        <p:cxnSp>
          <p:nvCxnSpPr>
            <p:cNvPr id="20" name="Gerade Verbindung mit Pfeil 19"/>
            <p:cNvCxnSpPr/>
            <p:nvPr/>
          </p:nvCxnSpPr>
          <p:spPr bwMode="auto">
            <a:xfrm flipH="1">
              <a:off x="4493155" y="4223891"/>
              <a:ext cx="541614" cy="33767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1" name="Textfeld 20"/>
            <p:cNvSpPr txBox="1"/>
            <p:nvPr/>
          </p:nvSpPr>
          <p:spPr>
            <a:xfrm>
              <a:off x="4040563" y="5790989"/>
              <a:ext cx="4615302" cy="369332"/>
            </a:xfrm>
            <a:prstGeom prst="rect">
              <a:avLst/>
            </a:prstGeom>
            <a:noFill/>
          </p:spPr>
          <p:txBody>
            <a:bodyPr wrap="none" rtlCol="0">
              <a:spAutoFit/>
            </a:bodyPr>
            <a:lstStyle/>
            <a:p>
              <a:r>
                <a:rPr lang="de-DE" dirty="0">
                  <a:latin typeface="Calibri" panose="020F0502020204030204" pitchFamily="34" charset="0"/>
                </a:rPr>
                <a:t>Wissenschaftlicher Diskurs um Lernwerkstätten</a:t>
              </a:r>
            </a:p>
          </p:txBody>
        </p:sp>
        <p:cxnSp>
          <p:nvCxnSpPr>
            <p:cNvPr id="22" name="Gerade Verbindung mit Pfeil 21"/>
            <p:cNvCxnSpPr/>
            <p:nvPr/>
          </p:nvCxnSpPr>
          <p:spPr bwMode="auto">
            <a:xfrm flipH="1" flipV="1">
              <a:off x="4487503" y="5244300"/>
              <a:ext cx="623414" cy="35597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23" name="Grafik 40"/>
            <p:cNvPicPr/>
            <p:nvPr/>
          </p:nvPicPr>
          <p:blipFill>
            <a:blip r:embed="rId3" cstate="email">
              <a:extLst>
                <a:ext uri="{28A0092B-C50C-407E-A947-70E740481C1C}">
                  <a14:useLocalDpi xmlns:a14="http://schemas.microsoft.com/office/drawing/2010/main" val="0"/>
                </a:ext>
              </a:extLst>
            </a:blip>
            <a:stretch>
              <a:fillRect/>
            </a:stretch>
          </p:blipFill>
          <p:spPr>
            <a:xfrm>
              <a:off x="-392463" y="3337061"/>
              <a:ext cx="4223792" cy="2880320"/>
            </a:xfrm>
            <a:prstGeom prst="rect">
              <a:avLst/>
            </a:prstGeom>
          </p:spPr>
        </p:pic>
        <p:sp>
          <p:nvSpPr>
            <p:cNvPr id="24" name="Titel 1"/>
            <p:cNvSpPr txBox="1">
              <a:spLocks/>
            </p:cNvSpPr>
            <p:nvPr/>
          </p:nvSpPr>
          <p:spPr bwMode="auto">
            <a:xfrm>
              <a:off x="944257" y="4621528"/>
              <a:ext cx="4008933" cy="530925"/>
            </a:xfrm>
            <a:prstGeom prst="rect">
              <a:avLst/>
            </a:prstGeom>
            <a:solidFill>
              <a:schemeClr val="bg1">
                <a:alpha val="74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defRPr sz="2600">
                  <a:solidFill>
                    <a:schemeClr val="tx1"/>
                  </a:solidFill>
                  <a:latin typeface="+mj-lt"/>
                  <a:ea typeface="+mj-ea"/>
                  <a:cs typeface="ＭＳ Ｐゴシック" charset="0"/>
                </a:defRPr>
              </a:lvl1pPr>
              <a:lvl2pPr algn="l" rtl="0" eaLnBrk="1" fontAlgn="base" hangingPunct="1">
                <a:lnSpc>
                  <a:spcPct val="110000"/>
                </a:lnSpc>
                <a:spcBef>
                  <a:spcPct val="0"/>
                </a:spcBef>
                <a:spcAft>
                  <a:spcPct val="0"/>
                </a:spcAft>
                <a:defRPr sz="2600">
                  <a:solidFill>
                    <a:schemeClr val="tx1"/>
                  </a:solidFill>
                  <a:latin typeface="Vectora LH 75 Bold" charset="0"/>
                  <a:ea typeface="ＭＳ Ｐゴシック" charset="0"/>
                  <a:cs typeface="ＭＳ Ｐゴシック" charset="0"/>
                </a:defRPr>
              </a:lvl2pPr>
              <a:lvl3pPr algn="l" rtl="0" eaLnBrk="1" fontAlgn="base" hangingPunct="1">
                <a:lnSpc>
                  <a:spcPct val="110000"/>
                </a:lnSpc>
                <a:spcBef>
                  <a:spcPct val="0"/>
                </a:spcBef>
                <a:spcAft>
                  <a:spcPct val="0"/>
                </a:spcAft>
                <a:defRPr sz="2600">
                  <a:solidFill>
                    <a:schemeClr val="tx1"/>
                  </a:solidFill>
                  <a:latin typeface="Vectora LH 75 Bold" charset="0"/>
                  <a:ea typeface="ＭＳ Ｐゴシック" charset="0"/>
                  <a:cs typeface="ＭＳ Ｐゴシック" charset="0"/>
                </a:defRPr>
              </a:lvl3pPr>
              <a:lvl4pPr algn="l" rtl="0" eaLnBrk="1" fontAlgn="base" hangingPunct="1">
                <a:lnSpc>
                  <a:spcPct val="110000"/>
                </a:lnSpc>
                <a:spcBef>
                  <a:spcPct val="0"/>
                </a:spcBef>
                <a:spcAft>
                  <a:spcPct val="0"/>
                </a:spcAft>
                <a:defRPr sz="2600">
                  <a:solidFill>
                    <a:schemeClr val="tx1"/>
                  </a:solidFill>
                  <a:latin typeface="Vectora LH 75 Bold" charset="0"/>
                  <a:ea typeface="ＭＳ Ｐゴシック" charset="0"/>
                  <a:cs typeface="ＭＳ Ｐゴシック" charset="0"/>
                </a:defRPr>
              </a:lvl4pPr>
              <a:lvl5pPr algn="l" rtl="0" eaLnBrk="1" fontAlgn="base" hangingPunct="1">
                <a:lnSpc>
                  <a:spcPct val="110000"/>
                </a:lnSpc>
                <a:spcBef>
                  <a:spcPct val="0"/>
                </a:spcBef>
                <a:spcAft>
                  <a:spcPct val="0"/>
                </a:spcAft>
                <a:defRPr sz="2600">
                  <a:solidFill>
                    <a:schemeClr val="tx1"/>
                  </a:solidFill>
                  <a:latin typeface="Vectora LH 75 Bold" charset="0"/>
                  <a:ea typeface="ＭＳ Ｐゴシック" charset="0"/>
                  <a:cs typeface="ＭＳ Ｐゴシック" charset="0"/>
                </a:defRPr>
              </a:lvl5pPr>
              <a:lvl6pPr marL="457200" algn="l" rtl="0" eaLnBrk="1" fontAlgn="base" hangingPunct="1">
                <a:lnSpc>
                  <a:spcPct val="110000"/>
                </a:lnSpc>
                <a:spcBef>
                  <a:spcPct val="0"/>
                </a:spcBef>
                <a:spcAft>
                  <a:spcPct val="0"/>
                </a:spcAft>
                <a:defRPr sz="2600">
                  <a:solidFill>
                    <a:schemeClr val="bg1"/>
                  </a:solidFill>
                  <a:latin typeface="Vectora LH 75 Bold" charset="0"/>
                  <a:ea typeface="ＭＳ Ｐゴシック" charset="0"/>
                </a:defRPr>
              </a:lvl6pPr>
              <a:lvl7pPr marL="914400" algn="l" rtl="0" eaLnBrk="1" fontAlgn="base" hangingPunct="1">
                <a:lnSpc>
                  <a:spcPct val="110000"/>
                </a:lnSpc>
                <a:spcBef>
                  <a:spcPct val="0"/>
                </a:spcBef>
                <a:spcAft>
                  <a:spcPct val="0"/>
                </a:spcAft>
                <a:defRPr sz="2600">
                  <a:solidFill>
                    <a:schemeClr val="bg1"/>
                  </a:solidFill>
                  <a:latin typeface="Vectora LH 75 Bold" charset="0"/>
                  <a:ea typeface="ＭＳ Ｐゴシック" charset="0"/>
                </a:defRPr>
              </a:lvl7pPr>
              <a:lvl8pPr marL="1371600" algn="l" rtl="0" eaLnBrk="1" fontAlgn="base" hangingPunct="1">
                <a:lnSpc>
                  <a:spcPct val="110000"/>
                </a:lnSpc>
                <a:spcBef>
                  <a:spcPct val="0"/>
                </a:spcBef>
                <a:spcAft>
                  <a:spcPct val="0"/>
                </a:spcAft>
                <a:defRPr sz="2600">
                  <a:solidFill>
                    <a:schemeClr val="bg1"/>
                  </a:solidFill>
                  <a:latin typeface="Vectora LH 75 Bold" charset="0"/>
                  <a:ea typeface="ＭＳ Ｐゴシック" charset="0"/>
                </a:defRPr>
              </a:lvl8pPr>
              <a:lvl9pPr marL="1828800" algn="l" rtl="0" eaLnBrk="1" fontAlgn="base" hangingPunct="1">
                <a:lnSpc>
                  <a:spcPct val="110000"/>
                </a:lnSpc>
                <a:spcBef>
                  <a:spcPct val="0"/>
                </a:spcBef>
                <a:spcAft>
                  <a:spcPct val="0"/>
                </a:spcAft>
                <a:defRPr sz="2600">
                  <a:solidFill>
                    <a:schemeClr val="bg1"/>
                  </a:solidFill>
                  <a:latin typeface="Vectora LH 75 Bold" charset="0"/>
                  <a:ea typeface="ＭＳ Ｐゴシック" charset="0"/>
                </a:defRPr>
              </a:lvl9pPr>
            </a:lstStyle>
            <a:p>
              <a:pPr algn="ctr"/>
              <a:r>
                <a:rPr lang="de-DE" kern="0" dirty="0" smtClean="0"/>
                <a:t>Pädagogisches Konzept</a:t>
              </a:r>
              <a:endParaRPr lang="de-DE" kern="0" dirty="0"/>
            </a:p>
          </p:txBody>
        </p:sp>
      </p:grpSp>
      <p:sp>
        <p:nvSpPr>
          <p:cNvPr id="2" name="Textfeld 1"/>
          <p:cNvSpPr txBox="1"/>
          <p:nvPr/>
        </p:nvSpPr>
        <p:spPr>
          <a:xfrm>
            <a:off x="695400" y="496375"/>
            <a:ext cx="5539798" cy="461665"/>
          </a:xfrm>
          <a:prstGeom prst="rect">
            <a:avLst/>
          </a:prstGeom>
          <a:noFill/>
        </p:spPr>
        <p:txBody>
          <a:bodyPr wrap="none" rtlCol="0">
            <a:spAutoFit/>
          </a:bodyPr>
          <a:lstStyle/>
          <a:p>
            <a:r>
              <a:rPr lang="de-DE" dirty="0" smtClean="0"/>
              <a:t>1. Evidenzbasierte Konzeptentwicklung</a:t>
            </a:r>
            <a:endParaRPr lang="de-DE" dirty="0"/>
          </a:p>
        </p:txBody>
      </p:sp>
    </p:spTree>
    <p:extLst>
      <p:ext uri="{BB962C8B-B14F-4D97-AF65-F5344CB8AC3E}">
        <p14:creationId xmlns:p14="http://schemas.microsoft.com/office/powerpoint/2010/main" val="338169623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4" name="Grafik 2"/>
          <p:cNvPicPr/>
          <p:nvPr/>
        </p:nvPicPr>
        <p:blipFill>
          <a:blip r:embed="rId3"/>
          <a:stretch>
            <a:fillRect/>
          </a:stretch>
        </p:blipFill>
        <p:spPr>
          <a:xfrm>
            <a:off x="767408" y="980728"/>
            <a:ext cx="10729192" cy="5328592"/>
          </a:xfrm>
          <a:prstGeom prst="rect">
            <a:avLst/>
          </a:prstGeom>
          <a:ln>
            <a:solidFill>
              <a:schemeClr val="bg1">
                <a:lumMod val="50000"/>
              </a:schemeClr>
            </a:solidFill>
          </a:ln>
        </p:spPr>
      </p:pic>
      <p:sp>
        <p:nvSpPr>
          <p:cNvPr id="5" name="Textfeld 4"/>
          <p:cNvSpPr txBox="1"/>
          <p:nvPr/>
        </p:nvSpPr>
        <p:spPr>
          <a:xfrm>
            <a:off x="983432" y="332656"/>
            <a:ext cx="5060400" cy="461665"/>
          </a:xfrm>
          <a:prstGeom prst="rect">
            <a:avLst/>
          </a:prstGeom>
          <a:noFill/>
        </p:spPr>
        <p:txBody>
          <a:bodyPr wrap="none" rtlCol="0">
            <a:spAutoFit/>
          </a:bodyPr>
          <a:lstStyle/>
          <a:p>
            <a:r>
              <a:rPr lang="de-DE" dirty="0" smtClean="0"/>
              <a:t>2. Rekonstruktion der Lernprozesse</a:t>
            </a:r>
            <a:endParaRPr lang="de-DE" dirty="0"/>
          </a:p>
        </p:txBody>
      </p:sp>
    </p:spTree>
    <p:extLst>
      <p:ext uri="{BB962C8B-B14F-4D97-AF65-F5344CB8AC3E}">
        <p14:creationId xmlns:p14="http://schemas.microsoft.com/office/powerpoint/2010/main" val="222772501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p:txBody>
          <a:bodyPr/>
          <a:lstStyle/>
          <a:p>
            <a:r>
              <a:rPr lang="de-DE">
                <a:latin typeface="Vectora LH 75 Bold" charset="0"/>
                <a:ea typeface="ＭＳ Ｐゴシック" charset="0"/>
              </a:rPr>
              <a:t>Empirischer Forschungsstand zur Wirkung von Werkstattlernen</a:t>
            </a:r>
          </a:p>
        </p:txBody>
      </p:sp>
      <p:sp>
        <p:nvSpPr>
          <p:cNvPr id="3" name="Inhaltsplatzhalter 2"/>
          <p:cNvSpPr>
            <a:spLocks noGrp="1"/>
          </p:cNvSpPr>
          <p:nvPr>
            <p:ph idx="1"/>
          </p:nvPr>
        </p:nvSpPr>
        <p:spPr>
          <a:xfrm>
            <a:off x="719138" y="2159000"/>
            <a:ext cx="10941050" cy="3862388"/>
          </a:xfrm>
        </p:spPr>
        <p:txBody>
          <a:bodyPr/>
          <a:lstStyle/>
          <a:p>
            <a:pPr>
              <a:defRPr/>
            </a:pPr>
            <a:r>
              <a:rPr lang="de-DE" dirty="0" smtClean="0"/>
              <a:t>Franz 2012: Hinweise auf Steigerung der Handlungskompetenz in Erzieher*innen und Lehrer*</a:t>
            </a:r>
            <a:r>
              <a:rPr lang="de-DE" dirty="0" err="1" smtClean="0"/>
              <a:t>innenfortbildung</a:t>
            </a:r>
            <a:r>
              <a:rPr lang="de-DE" dirty="0" smtClean="0"/>
              <a:t> ( Steigerung in 4 von 6 Fällen)</a:t>
            </a:r>
          </a:p>
          <a:p>
            <a:pPr>
              <a:defRPr/>
            </a:pPr>
            <a:r>
              <a:rPr lang="de-DE" dirty="0"/>
              <a:t>d</a:t>
            </a:r>
            <a:r>
              <a:rPr lang="de-DE" dirty="0" smtClean="0"/>
              <a:t>irekte Korrelation konnte nicht empirisch sauber herausgearbeitet werden.</a:t>
            </a:r>
          </a:p>
          <a:p>
            <a:pPr>
              <a:defRPr/>
            </a:pPr>
            <a:endParaRPr lang="de-DE" dirty="0"/>
          </a:p>
          <a:p>
            <a:pPr>
              <a:defRPr/>
            </a:pPr>
            <a:r>
              <a:rPr lang="de-DE" sz="1600" dirty="0"/>
              <a:t>„Über die Zusammenhänge der wahrgenommenen Veränderungen und die Gründe dafür können nur Vermutungen angestellt werden und es bleibt dabei, konstatieren zu müssen, dass die Frage der Wirksamkeit – insbesondere der Gründe dafür – nach wie vor stark im Dunkeln liegt“ </a:t>
            </a:r>
            <a:r>
              <a:rPr lang="de-DE" sz="1600" dirty="0" smtClean="0"/>
              <a:t>(Franz 2012</a:t>
            </a:r>
            <a:r>
              <a:rPr lang="de-DE" sz="1600" dirty="0"/>
              <a:t>, S. 269) </a:t>
            </a:r>
            <a:endParaRPr lang="de-DE" sz="1600" dirty="0" smtClean="0"/>
          </a:p>
          <a:p>
            <a:pPr>
              <a:defRPr/>
            </a:pPr>
            <a:endParaRPr lang="de-DE" dirty="0"/>
          </a:p>
          <a:p>
            <a:pPr>
              <a:defRPr/>
            </a:pPr>
            <a:r>
              <a:rPr lang="de-DE" dirty="0" smtClean="0"/>
              <a:t>Großes </a:t>
            </a:r>
            <a:r>
              <a:rPr lang="de-DE" b="1" dirty="0" smtClean="0"/>
              <a:t>Potential</a:t>
            </a:r>
            <a:r>
              <a:rPr lang="de-DE" dirty="0" smtClean="0"/>
              <a:t> für empirische Wirkuntersuchungen</a:t>
            </a:r>
          </a:p>
          <a:p>
            <a:pPr>
              <a:defRPr/>
            </a:pPr>
            <a:endParaRPr lang="de-DE" dirty="0"/>
          </a:p>
          <a:p>
            <a:pPr>
              <a:defRPr/>
            </a:pPr>
            <a:endParaRPr lang="de-DE" dirty="0" smtClean="0"/>
          </a:p>
          <a:p>
            <a:pPr marL="0" indent="0">
              <a:buFont typeface="Vectora LH Roman" charset="0"/>
              <a:buNone/>
              <a:defRPr/>
            </a:pPr>
            <a:endParaRPr lang="de-DE" dirty="0" smtClean="0"/>
          </a:p>
          <a:p>
            <a:pPr>
              <a:defRPr/>
            </a:pPr>
            <a:endParaRPr lang="de-DE" dirty="0"/>
          </a:p>
        </p:txBody>
      </p:sp>
    </p:spTree>
    <p:extLst>
      <p:ext uri="{BB962C8B-B14F-4D97-AF65-F5344CB8AC3E}">
        <p14:creationId xmlns:p14="http://schemas.microsoft.com/office/powerpoint/2010/main" val="956456349"/>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p:txBody>
          <a:bodyPr/>
          <a:lstStyle/>
          <a:p>
            <a:r>
              <a:rPr lang="de-DE" dirty="0" smtClean="0">
                <a:latin typeface="Vectora LH 75 Bold" charset="0"/>
                <a:ea typeface="ＭＳ Ｐゴシック" charset="0"/>
              </a:rPr>
              <a:t>Lehr- und Lernformate</a:t>
            </a:r>
            <a:endParaRPr lang="de-DE" dirty="0">
              <a:latin typeface="Vectora LH 75 Bold" charset="0"/>
              <a:ea typeface="ＭＳ Ｐゴシック" charset="0"/>
            </a:endParaRPr>
          </a:p>
        </p:txBody>
      </p:sp>
      <p:grpSp>
        <p:nvGrpSpPr>
          <p:cNvPr id="18434" name="Gruppierung 2"/>
          <p:cNvGrpSpPr>
            <a:grpSpLocks/>
          </p:cNvGrpSpPr>
          <p:nvPr/>
        </p:nvGrpSpPr>
        <p:grpSpPr bwMode="auto">
          <a:xfrm>
            <a:off x="192088" y="2501900"/>
            <a:ext cx="11880850" cy="2511425"/>
            <a:chOff x="192088" y="1916832"/>
            <a:chExt cx="11880576" cy="2510532"/>
          </a:xfrm>
        </p:grpSpPr>
        <p:pic>
          <p:nvPicPr>
            <p:cNvPr id="18435" name="Bild 7" descr="Bildschirmfoto 2018-02-13 um 23.20.4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19935" y="2204864"/>
              <a:ext cx="2537849" cy="181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6" name="Gruppierung 1"/>
            <p:cNvGrpSpPr>
              <a:grpSpLocks/>
            </p:cNvGrpSpPr>
            <p:nvPr/>
          </p:nvGrpSpPr>
          <p:grpSpPr bwMode="auto">
            <a:xfrm>
              <a:off x="192088" y="1933575"/>
              <a:ext cx="5327848" cy="2075078"/>
              <a:chOff x="192088" y="1933575"/>
              <a:chExt cx="5327848" cy="2075078"/>
            </a:xfrm>
          </p:grpSpPr>
          <p:pic>
            <p:nvPicPr>
              <p:cNvPr id="18440" name="Bild 5" descr="csm_Wasser_ist_Besatndteil_vieler_Dinge__1__e83f2fe32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2088" y="2276475"/>
                <a:ext cx="261937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Bild 6" descr="csm_Welches_Boot__2__a149613fcd.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83633" y="2204864"/>
                <a:ext cx="2736303" cy="180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feld 13"/>
              <p:cNvSpPr txBox="1">
                <a:spLocks noChangeArrowheads="1"/>
              </p:cNvSpPr>
              <p:nvPr/>
            </p:nvSpPr>
            <p:spPr bwMode="auto">
              <a:xfrm>
                <a:off x="1630602" y="1933575"/>
                <a:ext cx="20891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r>
                  <a:rPr lang="de-DE" sz="1600" b="1"/>
                  <a:t>  Freies Explorieren</a:t>
                </a:r>
              </a:p>
            </p:txBody>
          </p:sp>
        </p:grpSp>
        <p:sp>
          <p:nvSpPr>
            <p:cNvPr id="18437" name="Textfeld 16"/>
            <p:cNvSpPr txBox="1">
              <a:spLocks noChangeArrowheads="1"/>
            </p:cNvSpPr>
            <p:nvPr/>
          </p:nvSpPr>
          <p:spPr bwMode="auto">
            <a:xfrm>
              <a:off x="5957615" y="1916832"/>
              <a:ext cx="15065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ctora LH Roman" charset="0"/>
                  <a:ea typeface="ＭＳ Ｐゴシック" charset="0"/>
                  <a:cs typeface="ＭＳ Ｐゴシック" charset="0"/>
                </a:defRPr>
              </a:lvl1pPr>
              <a:lvl2pPr marL="742950" indent="-285750">
                <a:defRPr sz="2400">
                  <a:solidFill>
                    <a:schemeClr val="tx1"/>
                  </a:solidFill>
                  <a:latin typeface="Vectora LH Roman" charset="0"/>
                  <a:ea typeface="ＭＳ Ｐゴシック" charset="0"/>
                </a:defRPr>
              </a:lvl2pPr>
              <a:lvl3pPr marL="1143000" indent="-228600">
                <a:defRPr sz="2400">
                  <a:solidFill>
                    <a:schemeClr val="tx1"/>
                  </a:solidFill>
                  <a:latin typeface="Vectora LH Roman" charset="0"/>
                  <a:ea typeface="ＭＳ Ｐゴシック" charset="0"/>
                </a:defRPr>
              </a:lvl3pPr>
              <a:lvl4pPr marL="1600200" indent="-228600">
                <a:defRPr sz="2400">
                  <a:solidFill>
                    <a:schemeClr val="tx1"/>
                  </a:solidFill>
                  <a:latin typeface="Vectora LH Roman" charset="0"/>
                  <a:ea typeface="ＭＳ Ｐゴシック" charset="0"/>
                </a:defRPr>
              </a:lvl4pPr>
              <a:lvl5pPr marL="2057400" indent="-228600">
                <a:defRPr sz="2400">
                  <a:solidFill>
                    <a:schemeClr val="tx1"/>
                  </a:solidFill>
                  <a:latin typeface="Vectora LH Roman" charset="0"/>
                  <a:ea typeface="ＭＳ Ｐゴシック" charset="0"/>
                </a:defRPr>
              </a:lvl5pPr>
              <a:lvl6pPr marL="2514600" indent="-228600" eaLnBrk="0" fontAlgn="base" hangingPunct="0">
                <a:spcBef>
                  <a:spcPct val="0"/>
                </a:spcBef>
                <a:spcAft>
                  <a:spcPct val="0"/>
                </a:spcAft>
                <a:defRPr sz="2400">
                  <a:solidFill>
                    <a:schemeClr val="tx1"/>
                  </a:solidFill>
                  <a:latin typeface="Vectora LH Roman" charset="0"/>
                  <a:ea typeface="ＭＳ Ｐゴシック" charset="0"/>
                </a:defRPr>
              </a:lvl6pPr>
              <a:lvl7pPr marL="2971800" indent="-228600" eaLnBrk="0" fontAlgn="base" hangingPunct="0">
                <a:spcBef>
                  <a:spcPct val="0"/>
                </a:spcBef>
                <a:spcAft>
                  <a:spcPct val="0"/>
                </a:spcAft>
                <a:defRPr sz="2400">
                  <a:solidFill>
                    <a:schemeClr val="tx1"/>
                  </a:solidFill>
                  <a:latin typeface="Vectora LH Roman" charset="0"/>
                  <a:ea typeface="ＭＳ Ｐゴシック" charset="0"/>
                </a:defRPr>
              </a:lvl7pPr>
              <a:lvl8pPr marL="3429000" indent="-228600" eaLnBrk="0" fontAlgn="base" hangingPunct="0">
                <a:spcBef>
                  <a:spcPct val="0"/>
                </a:spcBef>
                <a:spcAft>
                  <a:spcPct val="0"/>
                </a:spcAft>
                <a:defRPr sz="2400">
                  <a:solidFill>
                    <a:schemeClr val="tx1"/>
                  </a:solidFill>
                  <a:latin typeface="Vectora LH Roman" charset="0"/>
                  <a:ea typeface="ＭＳ Ｐゴシック" charset="0"/>
                </a:defRPr>
              </a:lvl8pPr>
              <a:lvl9pPr marL="3886200" indent="-228600" eaLnBrk="0" fontAlgn="base" hangingPunct="0">
                <a:spcBef>
                  <a:spcPct val="0"/>
                </a:spcBef>
                <a:spcAft>
                  <a:spcPct val="0"/>
                </a:spcAft>
                <a:defRPr sz="2400">
                  <a:solidFill>
                    <a:schemeClr val="tx1"/>
                  </a:solidFill>
                  <a:latin typeface="Vectora LH Roman" charset="0"/>
                  <a:ea typeface="ＭＳ Ｐゴシック" charset="0"/>
                </a:defRPr>
              </a:lvl9pPr>
            </a:lstStyle>
            <a:p>
              <a:r>
                <a:rPr lang="de-DE" sz="1600" b="1"/>
                <a:t>Kollaboration</a:t>
              </a:r>
            </a:p>
          </p:txBody>
        </p:sp>
        <p:pic>
          <p:nvPicPr>
            <p:cNvPr id="18438" name="Bild 4" descr="PBL-video2.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840416" y="2204864"/>
              <a:ext cx="2232248" cy="173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Bild 15" descr="forschendes_lernen_175px-1.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40216" y="2204864"/>
              <a:ext cx="22225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Uni-Erfurt_Vorlage">
  <a:themeElements>
    <a:clrScheme name="Uni-Erfurt_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ni-Erfurt_Vorlage">
      <a:majorFont>
        <a:latin typeface="Vectora LH 75 Bold"/>
        <a:ea typeface="ＭＳ Ｐゴシック"/>
        <a:cs typeface=""/>
      </a:majorFont>
      <a:minorFont>
        <a:latin typeface="Vectora LH 55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a:ln>
              <a:noFill/>
            </a:ln>
            <a:solidFill>
              <a:srgbClr val="000000"/>
            </a:solidFill>
            <a:effectLst/>
            <a:latin typeface="Vectora LH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a:ln>
              <a:noFill/>
            </a:ln>
            <a:solidFill>
              <a:srgbClr val="000000"/>
            </a:solidFill>
            <a:effectLst/>
            <a:latin typeface="Vectora LH Roman" charset="0"/>
            <a:ea typeface="ＭＳ Ｐゴシック" charset="0"/>
          </a:defRPr>
        </a:defPPr>
      </a:lstStyle>
    </a:lnDef>
  </a:objectDefaults>
  <a:extraClrSchemeLst>
    <a:extraClrScheme>
      <a:clrScheme name="Uni-Erfurt_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ni-Erfurt_Vorl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ni-Erfurt_Vorl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ni-Erfurt_Vorl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ni-Erfurt_Vorl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ni-Erfurt_Vorl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ni-Erfurt_Vorl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ni-Erfurt_Vorl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ni-Erfurt_Vorl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ni-Erfurt_Vorl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ni-Erfurt_Vorl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ni-Erfurt_Vorl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ni-Erfurt_Vorlage">
  <a:themeElements>
    <a:clrScheme name="Uni-Erfurt_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ni-Erfurt_Vorlage">
      <a:majorFont>
        <a:latin typeface="Vectora LH 75 Bold"/>
        <a:ea typeface="ＭＳ Ｐゴシック"/>
        <a:cs typeface=""/>
      </a:majorFont>
      <a:minorFont>
        <a:latin typeface="Vectora LH 55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a:ln>
              <a:noFill/>
            </a:ln>
            <a:solidFill>
              <a:srgbClr val="000000"/>
            </a:solidFill>
            <a:effectLst/>
            <a:latin typeface="Vectora LH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a:ln>
              <a:noFill/>
            </a:ln>
            <a:solidFill>
              <a:srgbClr val="000000"/>
            </a:solidFill>
            <a:effectLst/>
            <a:latin typeface="Vectora LH Roman" charset="0"/>
            <a:ea typeface="ＭＳ Ｐゴシック" charset="0"/>
          </a:defRPr>
        </a:defPPr>
      </a:lstStyle>
    </a:lnDef>
  </a:objectDefaults>
  <a:extraClrSchemeLst>
    <a:extraClrScheme>
      <a:clrScheme name="Uni-Erfurt_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ni-Erfurt_Vorl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ni-Erfurt_Vorl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ni-Erfurt_Vorl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ni-Erfurt_Vorl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ni-Erfurt_Vorl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ni-Erfurt_Vorl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ni-Erfurt_Vorl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ni-Erfurt_Vorl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ni-Erfurt_Vorl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ni-Erfurt_Vorl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ni-Erfurt_Vorl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6820</Words>
  <Application>Microsoft Macintosh PowerPoint</Application>
  <PresentationFormat>Benutzerdefiniert</PresentationFormat>
  <Paragraphs>573</Paragraphs>
  <Slides>50</Slides>
  <Notes>35</Notes>
  <HiddenSlides>0</HiddenSlides>
  <MMClips>0</MMClips>
  <ScaleCrop>false</ScaleCrop>
  <HeadingPairs>
    <vt:vector size="4" baseType="variant">
      <vt:variant>
        <vt:lpstr>Design</vt:lpstr>
      </vt:variant>
      <vt:variant>
        <vt:i4>2</vt:i4>
      </vt:variant>
      <vt:variant>
        <vt:lpstr>Folientitel</vt:lpstr>
      </vt:variant>
      <vt:variant>
        <vt:i4>50</vt:i4>
      </vt:variant>
    </vt:vector>
  </HeadingPairs>
  <TitlesOfParts>
    <vt:vector size="52" baseType="lpstr">
      <vt:lpstr>Uni-Erfurt_Vorlage</vt:lpstr>
      <vt:lpstr>1_Uni-Erfurt_Vorlage</vt:lpstr>
      <vt:lpstr>Wie wirkt sich das Lernen in einer Hochschullernwerkstatt auf Professionalisierungsprozesse von Lehramtsstudierenden aus?    </vt:lpstr>
      <vt:lpstr>Gliederung</vt:lpstr>
      <vt:lpstr>Implementierung und Evaluation einer Lernwerkstatt, die </vt:lpstr>
      <vt:lpstr>Fragestellungen des Projektes </vt:lpstr>
      <vt:lpstr>Zusammenspiel von Implementation und Evaluation </vt:lpstr>
      <vt:lpstr>PowerPoint-Präsentation</vt:lpstr>
      <vt:lpstr>PowerPoint-Präsentation</vt:lpstr>
      <vt:lpstr>Empirischer Forschungsstand zur Wirkung von Werkstattlernen</vt:lpstr>
      <vt:lpstr>Lehr- und Lernformate</vt:lpstr>
      <vt:lpstr>Wo und wie kommt Problem-Based-Learning zum Einsatz?</vt:lpstr>
      <vt:lpstr>Grundlage: Problemorientierung</vt:lpstr>
      <vt:lpstr>1+1≥ 2</vt:lpstr>
      <vt:lpstr>Integration von kollaborativen Phasen ins PBL</vt:lpstr>
      <vt:lpstr>Problemstellung</vt:lpstr>
      <vt:lpstr>Evaluation</vt:lpstr>
      <vt:lpstr> Theoretische Ansätze zur Erfassung pädagogischer Professionalität   </vt:lpstr>
      <vt:lpstr>Strukturtheoretische Ansätze</vt:lpstr>
      <vt:lpstr>Stichprobe</vt:lpstr>
      <vt:lpstr>Datenerhebung</vt:lpstr>
      <vt:lpstr>Summative Evaluation</vt:lpstr>
      <vt:lpstr>Allg. Aufbau </vt:lpstr>
      <vt:lpstr>Konstrukte</vt:lpstr>
      <vt:lpstr>Überzeugungen zum Lehren und Lernen (nach Schlichter 2012)</vt:lpstr>
      <vt:lpstr> Ergebnisse (WS 18/19)</vt:lpstr>
      <vt:lpstr>Formative Evaluation</vt:lpstr>
      <vt:lpstr>Datenauswertung</vt:lpstr>
      <vt:lpstr>Empirische Ergebnisse: Transformation und Beharrungstendenz</vt:lpstr>
      <vt:lpstr>Transformation und Beharrungstendenz</vt:lpstr>
      <vt:lpstr>Transformation und Beharrungstendenz</vt:lpstr>
      <vt:lpstr>Transformation und Beharrungstendenz</vt:lpstr>
      <vt:lpstr>Transformation und Beharrungstendenz</vt:lpstr>
      <vt:lpstr>Transformation und Beharrungstendenz</vt:lpstr>
      <vt:lpstr>Transformation und Beharrungstendenz</vt:lpstr>
      <vt:lpstr>Transformation und Beharrungstendenz</vt:lpstr>
      <vt:lpstr>Transformation und Beharrungstendenz</vt:lpstr>
      <vt:lpstr>Transformation und Beharrungstendenz</vt:lpstr>
      <vt:lpstr>Transformation und Beharrungstendenz</vt:lpstr>
      <vt:lpstr>Transformation und Beharrungstendenz</vt:lpstr>
      <vt:lpstr>Transformation und Beharrungstendenz</vt:lpstr>
      <vt:lpstr>Transformation und Beharrungstendenz</vt:lpstr>
      <vt:lpstr>Transformation und Beharrungstendenz im Kontrast (Abbildung)</vt:lpstr>
      <vt:lpstr>Fazit </vt:lpstr>
      <vt:lpstr>Vielen Dank für Ihre Aufmerksamkeit !</vt:lpstr>
      <vt:lpstr>Quellen:</vt:lpstr>
      <vt:lpstr>PowerPoint-Präsentation</vt:lpstr>
      <vt:lpstr>Transformation und Beharrungstendenz</vt:lpstr>
      <vt:lpstr>Gelingendes pädagogisches Arbeitsbündnis: Autonomisierung (Liu 2018, S.27)</vt:lpstr>
      <vt:lpstr> Falsches Arbeitsbündnis in der Organisationsprägung der „Trichterpädagogik“ (Liu 2018, S.29)</vt:lpstr>
      <vt:lpstr>Antinomien und Paradoxien des Lehrerhandelns  </vt:lpstr>
      <vt:lpstr>Antinomien und Paradoxien des Lehrerhandelns </vt:lpstr>
    </vt:vector>
  </TitlesOfParts>
  <Company>goldwiege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Überschrift in Vectora Bold 32 pt</dc:title>
  <dc:creator>goldwiege</dc:creator>
  <cp:lastModifiedBy>marcus</cp:lastModifiedBy>
  <cp:revision>781</cp:revision>
  <cp:lastPrinted>2010-11-10T09:28:20Z</cp:lastPrinted>
  <dcterms:created xsi:type="dcterms:W3CDTF">2010-10-13T13:50:08Z</dcterms:created>
  <dcterms:modified xsi:type="dcterms:W3CDTF">2019-05-22T12:34:22Z</dcterms:modified>
</cp:coreProperties>
</file>