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>
        <p:scale>
          <a:sx n="100" d="100"/>
          <a:sy n="100" d="100"/>
        </p:scale>
        <p:origin x="1260" y="-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0CC72-395F-41DE-83BA-90B666C61DFE}" type="datetimeFigureOut">
              <a:rPr lang="de-DE" smtClean="0"/>
              <a:t>23.04.2026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33949-7BD1-4C9F-9624-6D68B927F2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6509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0CC72-395F-41DE-83BA-90B666C61DFE}" type="datetimeFigureOut">
              <a:rPr lang="de-DE" smtClean="0"/>
              <a:t>23.04.2026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33949-7BD1-4C9F-9624-6D68B927F2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9896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0CC72-395F-41DE-83BA-90B666C61DFE}" type="datetimeFigureOut">
              <a:rPr lang="de-DE" smtClean="0"/>
              <a:t>23.04.2026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33949-7BD1-4C9F-9624-6D68B927F2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5658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0CC72-395F-41DE-83BA-90B666C61DFE}" type="datetimeFigureOut">
              <a:rPr lang="de-DE" smtClean="0"/>
              <a:t>23.04.2026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33949-7BD1-4C9F-9624-6D68B927F2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4036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0CC72-395F-41DE-83BA-90B666C61DFE}" type="datetimeFigureOut">
              <a:rPr lang="de-DE" smtClean="0"/>
              <a:t>23.04.2026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33949-7BD1-4C9F-9624-6D68B927F2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1924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0CC72-395F-41DE-83BA-90B666C61DFE}" type="datetimeFigureOut">
              <a:rPr lang="de-DE" smtClean="0"/>
              <a:t>23.04.2026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33949-7BD1-4C9F-9624-6D68B927F2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5794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0CC72-395F-41DE-83BA-90B666C61DFE}" type="datetimeFigureOut">
              <a:rPr lang="de-DE" smtClean="0"/>
              <a:t>23.04.2026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33949-7BD1-4C9F-9624-6D68B927F2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4670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0CC72-395F-41DE-83BA-90B666C61DFE}" type="datetimeFigureOut">
              <a:rPr lang="de-DE" smtClean="0"/>
              <a:t>23.04.2026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33949-7BD1-4C9F-9624-6D68B927F2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345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0CC72-395F-41DE-83BA-90B666C61DFE}" type="datetimeFigureOut">
              <a:rPr lang="de-DE" smtClean="0"/>
              <a:t>23.04.2026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33949-7BD1-4C9F-9624-6D68B927F2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2504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0CC72-395F-41DE-83BA-90B666C61DFE}" type="datetimeFigureOut">
              <a:rPr lang="de-DE" smtClean="0"/>
              <a:t>23.04.2026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33949-7BD1-4C9F-9624-6D68B927F2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6821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0CC72-395F-41DE-83BA-90B666C61DFE}" type="datetimeFigureOut">
              <a:rPr lang="de-DE" smtClean="0"/>
              <a:t>23.04.2026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33949-7BD1-4C9F-9624-6D68B927F2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465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0CC72-395F-41DE-83BA-90B666C61DFE}" type="datetimeFigureOut">
              <a:rPr lang="de-DE" smtClean="0"/>
              <a:t>23.04.2026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33949-7BD1-4C9F-9624-6D68B927F2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8273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lina.giesselmann@uni-erfurt.d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09" t="32648" r="6509" b="31912"/>
          <a:stretch/>
        </p:blipFill>
        <p:spPr>
          <a:xfrm>
            <a:off x="-325" y="1"/>
            <a:ext cx="7560000" cy="4616728"/>
          </a:xfrm>
          <a:prstGeom prst="rect">
            <a:avLst/>
          </a:prstGeom>
        </p:spPr>
      </p:pic>
      <p:pic>
        <p:nvPicPr>
          <p:cNvPr id="4" name="Grafik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262" b="29091"/>
          <a:stretch/>
        </p:blipFill>
        <p:spPr>
          <a:xfrm>
            <a:off x="519" y="1"/>
            <a:ext cx="6631775" cy="7581418"/>
          </a:xfrm>
          <a:prstGeom prst="rect">
            <a:avLst/>
          </a:prstGeom>
        </p:spPr>
      </p:pic>
      <p:sp>
        <p:nvSpPr>
          <p:cNvPr id="6" name="object 2"/>
          <p:cNvSpPr txBox="1"/>
          <p:nvPr/>
        </p:nvSpPr>
        <p:spPr>
          <a:xfrm>
            <a:off x="793047" y="2641603"/>
            <a:ext cx="5522027" cy="15197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050">
              <a:lnSpc>
                <a:spcPct val="100000"/>
              </a:lnSpc>
            </a:pPr>
            <a:r>
              <a:rPr lang="de-DE" sz="1300" b="1" spc="55" dirty="0">
                <a:solidFill>
                  <a:srgbClr val="FFFFFF"/>
                </a:solidFill>
                <a:latin typeface="Noto Sans SemCond"/>
                <a:cs typeface="Noto Sans SemCond"/>
              </a:rPr>
              <a:t>Martin-Luther-Institut /</a:t>
            </a:r>
            <a:r>
              <a:rPr lang="de-DE" sz="1300" b="1" spc="55" dirty="0" err="1">
                <a:solidFill>
                  <a:srgbClr val="FFFFFF"/>
                </a:solidFill>
                <a:latin typeface="Noto Sans SemCond"/>
                <a:cs typeface="Noto Sans SemCond"/>
              </a:rPr>
              <a:t>apl</a:t>
            </a:r>
            <a:r>
              <a:rPr lang="de-DE" sz="1300" b="1" spc="55" dirty="0">
                <a:solidFill>
                  <a:srgbClr val="FFFFFF"/>
                </a:solidFill>
                <a:latin typeface="Noto Sans SemCond"/>
                <a:cs typeface="Noto Sans SemCond"/>
              </a:rPr>
              <a:t>. Prof. Dr. Michael Haspel</a:t>
            </a:r>
            <a:endParaRPr lang="de-DE" sz="1300" dirty="0">
              <a:latin typeface="Noto Sans SemCond"/>
              <a:cs typeface="Noto Sans SemCond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lang="de-DE" sz="2000" b="1" spc="-10" dirty="0">
                <a:solidFill>
                  <a:srgbClr val="231F20"/>
                </a:solidFill>
                <a:latin typeface="Noto Sans SemCond"/>
                <a:cs typeface="Noto Sans SemCond"/>
              </a:rPr>
              <a:t>Stellengesuch studentische Assistenzkraft</a:t>
            </a:r>
            <a:endParaRPr lang="de-DE" sz="2000" dirty="0">
              <a:latin typeface="Noto Sans SemCond"/>
              <a:cs typeface="Noto Sans SemCond"/>
            </a:endParaRPr>
          </a:p>
          <a:p>
            <a:pPr marL="15875" marR="1723389">
              <a:lnSpc>
                <a:spcPct val="111100"/>
              </a:lnSpc>
              <a:spcBef>
                <a:spcPts val="900"/>
              </a:spcBef>
            </a:pPr>
            <a:r>
              <a:rPr lang="de-DE" sz="1500" spc="5" dirty="0">
                <a:solidFill>
                  <a:srgbClr val="231F20"/>
                </a:solidFill>
                <a:latin typeface="Noto Serif SemCond Med"/>
                <a:cs typeface="Noto Serif SemCond Med"/>
              </a:rPr>
              <a:t>(in BA- oder MA-Studium) ab Sommer 2026 im Umfang von 10 Stunden pro Monat</a:t>
            </a:r>
          </a:p>
          <a:p>
            <a:pPr marL="15875" marR="1723389">
              <a:lnSpc>
                <a:spcPct val="111100"/>
              </a:lnSpc>
              <a:spcBef>
                <a:spcPts val="900"/>
              </a:spcBef>
            </a:pPr>
            <a:r>
              <a:rPr lang="de-DE" sz="1500" spc="5" dirty="0">
                <a:solidFill>
                  <a:srgbClr val="231F20"/>
                </a:solidFill>
                <a:latin typeface="Noto Serif SemCond Med"/>
                <a:cs typeface="Noto Serif SemCond Med"/>
              </a:rPr>
              <a:t>Vergütung entsprechend tariflicher Regelungen</a:t>
            </a:r>
            <a:endParaRPr lang="de-DE" sz="1500" dirty="0">
              <a:latin typeface="Noto Serif SemCond Med"/>
              <a:cs typeface="Noto Serif SemCond Med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686440" y="4661436"/>
            <a:ext cx="6139810" cy="6379054"/>
          </a:xfrm>
          <a:prstGeom prst="rect">
            <a:avLst/>
          </a:prstGeom>
          <a:noFill/>
        </p:spPr>
        <p:txBody>
          <a:bodyPr wrap="square" numCol="2" spcCol="144000" rtlCol="0">
            <a:spAutoFit/>
          </a:bodyPr>
          <a:lstStyle/>
          <a:p>
            <a:endParaRPr lang="de-DE" sz="1300" b="1" dirty="0"/>
          </a:p>
          <a:p>
            <a:r>
              <a:rPr lang="de-DE" sz="1300" b="1" dirty="0"/>
              <a:t>Aufgaben: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300" dirty="0"/>
              <a:t>Unterstützung in Lehre und Forschung: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300" dirty="0"/>
              <a:t>Literaturrecherche, -besorgung, -erfassung (Citavi)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300" dirty="0"/>
              <a:t>Unterstützung bei der Erstellung von Lehrmaterialen (z.B. PowerPoint)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300" dirty="0"/>
              <a:t>Redaktionelle Unterstützung bei Texten (Formalia, Korrekturlesen)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300" dirty="0"/>
              <a:t>etc.</a:t>
            </a:r>
          </a:p>
          <a:p>
            <a:pPr marL="12700" marR="5080">
              <a:lnSpc>
                <a:spcPct val="125000"/>
              </a:lnSpc>
            </a:pPr>
            <a:endParaRPr lang="de-DE" sz="1000" dirty="0">
              <a:latin typeface="Noto Serif"/>
              <a:cs typeface="Noto Serif"/>
            </a:endParaRPr>
          </a:p>
          <a:p>
            <a:pPr marL="12700" marR="5080">
              <a:lnSpc>
                <a:spcPct val="125000"/>
              </a:lnSpc>
            </a:pPr>
            <a:endParaRPr lang="de-DE" sz="1000" dirty="0">
              <a:latin typeface="Noto Serif"/>
              <a:cs typeface="Noto Serif"/>
            </a:endParaRPr>
          </a:p>
          <a:p>
            <a:r>
              <a:rPr lang="de-DE" sz="1300" b="1" dirty="0"/>
              <a:t>Erwartungen: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300" dirty="0"/>
              <a:t>Interesse an theologisch-religionspädagogischen Themen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300" dirty="0"/>
              <a:t>Erfahrung im Bearbeiten von Texten (Schreiben, Korrigieren)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300" dirty="0"/>
              <a:t>Kenntnisse Office-Programme, möglichst auch </a:t>
            </a:r>
            <a:r>
              <a:rPr lang="de-DE" sz="1300" dirty="0" err="1"/>
              <a:t>Citiavi</a:t>
            </a:r>
            <a:r>
              <a:rPr lang="de-DE" sz="1300" dirty="0"/>
              <a:t> (kann auch angeeignet werden)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300" dirty="0"/>
              <a:t>Englischkenntnisse wären hilfreich</a:t>
            </a:r>
          </a:p>
          <a:p>
            <a:pPr marL="12700" marR="5080">
              <a:lnSpc>
                <a:spcPct val="125000"/>
              </a:lnSpc>
            </a:pPr>
            <a:endParaRPr lang="de-DE" sz="1000" dirty="0">
              <a:latin typeface="Noto Serif"/>
              <a:cs typeface="Noto Serif"/>
            </a:endParaRPr>
          </a:p>
          <a:p>
            <a:pPr marL="12700" marR="5080">
              <a:lnSpc>
                <a:spcPct val="125000"/>
              </a:lnSpc>
            </a:pPr>
            <a:endParaRPr lang="de-DE" sz="1000" spc="10" dirty="0">
              <a:latin typeface="Noto Serif"/>
              <a:cs typeface="Noto Serif"/>
            </a:endParaRPr>
          </a:p>
          <a:p>
            <a:pPr marL="12700" marR="5080">
              <a:lnSpc>
                <a:spcPct val="125000"/>
              </a:lnSpc>
            </a:pPr>
            <a:endParaRPr lang="de-DE" sz="1000" spc="10" dirty="0">
              <a:latin typeface="Noto Serif"/>
              <a:cs typeface="Noto Serif"/>
            </a:endParaRPr>
          </a:p>
          <a:p>
            <a:pPr marL="12700" marR="5080">
              <a:lnSpc>
                <a:spcPct val="125000"/>
              </a:lnSpc>
            </a:pPr>
            <a:endParaRPr lang="de-DE" sz="1000" spc="10" dirty="0">
              <a:latin typeface="Noto Serif"/>
              <a:cs typeface="Noto Serif"/>
            </a:endParaRPr>
          </a:p>
          <a:p>
            <a:pPr marL="12700" marR="5080">
              <a:lnSpc>
                <a:spcPct val="125000"/>
              </a:lnSpc>
            </a:pPr>
            <a:endParaRPr lang="de-DE" sz="1000" spc="10" dirty="0">
              <a:latin typeface="Noto Serif"/>
              <a:cs typeface="Noto Serif"/>
            </a:endParaRPr>
          </a:p>
          <a:p>
            <a:pPr marL="12700" marR="5080">
              <a:lnSpc>
                <a:spcPct val="125000"/>
              </a:lnSpc>
            </a:pPr>
            <a:endParaRPr lang="de-DE" sz="1000" spc="10" dirty="0">
              <a:latin typeface="Noto Serif"/>
              <a:cs typeface="Noto Serif"/>
            </a:endParaRPr>
          </a:p>
          <a:p>
            <a:pPr marL="12700" marR="5080">
              <a:lnSpc>
                <a:spcPct val="125000"/>
              </a:lnSpc>
            </a:pPr>
            <a:endParaRPr lang="de-DE" sz="1000" spc="10" dirty="0">
              <a:latin typeface="Noto Serif"/>
              <a:cs typeface="Noto Serif"/>
            </a:endParaRPr>
          </a:p>
          <a:p>
            <a:pPr marL="12700" marR="5080">
              <a:lnSpc>
                <a:spcPct val="125000"/>
              </a:lnSpc>
            </a:pPr>
            <a:endParaRPr lang="de-DE" sz="1000" spc="10" dirty="0">
              <a:latin typeface="Noto Serif"/>
              <a:cs typeface="Noto Serif"/>
            </a:endParaRPr>
          </a:p>
          <a:p>
            <a:pPr marL="12700" marR="5080">
              <a:lnSpc>
                <a:spcPct val="125000"/>
              </a:lnSpc>
            </a:pPr>
            <a:endParaRPr lang="de-DE" sz="1000" spc="10" dirty="0">
              <a:latin typeface="Noto Serif"/>
              <a:cs typeface="Noto Serif"/>
            </a:endParaRPr>
          </a:p>
          <a:p>
            <a:pPr marL="12700" marR="5080">
              <a:lnSpc>
                <a:spcPct val="125000"/>
              </a:lnSpc>
            </a:pPr>
            <a:endParaRPr lang="de-DE" sz="1000" spc="10" dirty="0">
              <a:latin typeface="Noto Serif"/>
              <a:cs typeface="Noto Serif"/>
            </a:endParaRPr>
          </a:p>
          <a:p>
            <a:pPr marL="12700" marR="5080">
              <a:lnSpc>
                <a:spcPct val="125000"/>
              </a:lnSpc>
            </a:pPr>
            <a:endParaRPr lang="de-DE" sz="1000" spc="10" dirty="0">
              <a:latin typeface="Noto Serif"/>
              <a:cs typeface="Noto Serif"/>
            </a:endParaRPr>
          </a:p>
          <a:p>
            <a:r>
              <a:rPr lang="de-DE" sz="1300" b="1" dirty="0"/>
              <a:t>Möglichkeiten: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300" dirty="0"/>
              <a:t>Vertiefung von Fertigkeiten, die für das Studium hilfreich sind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300" dirty="0"/>
              <a:t>Inhaltliche Impulse durch die bearbeiteten Themen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300" dirty="0"/>
              <a:t>Einbindung in Projekte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3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3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300" dirty="0"/>
          </a:p>
          <a:p>
            <a:r>
              <a:rPr lang="de-DE" sz="1300" dirty="0"/>
              <a:t>Weitere Informationen kann Ihnen </a:t>
            </a:r>
            <a:r>
              <a:rPr lang="de-DE" sz="1300" u="sng" dirty="0">
                <a:hlinkClick r:id="rId4"/>
              </a:rPr>
              <a:t>lina.giesselmann@uni-erfurt.de</a:t>
            </a:r>
            <a:r>
              <a:rPr lang="de-DE" sz="1300" dirty="0"/>
              <a:t>  geben, die derzeit als stud. Assistentin bei mir arbeitet. Dadurch ist auch die Möglichkeit zur gründlichen Einarbeitung und Unterstützung gegeben.</a:t>
            </a:r>
          </a:p>
          <a:p>
            <a:r>
              <a:rPr lang="de-DE" sz="1300" dirty="0"/>
              <a:t>Für Informationen stehe ich gerne zur Verfügung: michael.haspel@uni-erfurt.de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300" dirty="0"/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endParaRPr lang="de-DE" sz="1000" dirty="0">
              <a:latin typeface="Noto Serif"/>
              <a:cs typeface="Noto Serif"/>
            </a:endParaRPr>
          </a:p>
        </p:txBody>
      </p:sp>
    </p:spTree>
    <p:extLst>
      <p:ext uri="{BB962C8B-B14F-4D97-AF65-F5344CB8AC3E}">
        <p14:creationId xmlns:p14="http://schemas.microsoft.com/office/powerpoint/2010/main" val="23436193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177</Words>
  <Application>Microsoft Office PowerPoint</Application>
  <PresentationFormat>Benutzerdefiniert</PresentationFormat>
  <Paragraphs>38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Noto Sans SemCond</vt:lpstr>
      <vt:lpstr>Noto Serif</vt:lpstr>
      <vt:lpstr>Noto Serif SemCond Med</vt:lpstr>
      <vt:lpstr>Office</vt:lpstr>
      <vt:lpstr>PowerPoint-Präsentation</vt:lpstr>
    </vt:vector>
  </TitlesOfParts>
  <Company>Universität Erfurt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Lisa Wollenschläger</dc:creator>
  <cp:lastModifiedBy>Daniela Sowa</cp:lastModifiedBy>
  <cp:revision>3</cp:revision>
  <dcterms:created xsi:type="dcterms:W3CDTF">2019-10-07T07:48:59Z</dcterms:created>
  <dcterms:modified xsi:type="dcterms:W3CDTF">2026-04-23T12:33:11Z</dcterms:modified>
</cp:coreProperties>
</file>